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96" r:id="rId1"/>
  </p:sldMasterIdLst>
  <p:notesMasterIdLst>
    <p:notesMasterId r:id="rId64"/>
  </p:notesMasterIdLst>
  <p:sldIdLst>
    <p:sldId id="256" r:id="rId2"/>
    <p:sldId id="518" r:id="rId3"/>
    <p:sldId id="519" r:id="rId4"/>
    <p:sldId id="520" r:id="rId5"/>
    <p:sldId id="464" r:id="rId6"/>
    <p:sldId id="521" r:id="rId7"/>
    <p:sldId id="522" r:id="rId8"/>
    <p:sldId id="523" r:id="rId9"/>
    <p:sldId id="475" r:id="rId10"/>
    <p:sldId id="524" r:id="rId11"/>
    <p:sldId id="477" r:id="rId12"/>
    <p:sldId id="478" r:id="rId13"/>
    <p:sldId id="525" r:id="rId14"/>
    <p:sldId id="526" r:id="rId15"/>
    <p:sldId id="482" r:id="rId16"/>
    <p:sldId id="451" r:id="rId17"/>
    <p:sldId id="516" r:id="rId18"/>
    <p:sldId id="453" r:id="rId19"/>
    <p:sldId id="454" r:id="rId20"/>
    <p:sldId id="455" r:id="rId21"/>
    <p:sldId id="456" r:id="rId22"/>
    <p:sldId id="460" r:id="rId23"/>
    <p:sldId id="457" r:id="rId24"/>
    <p:sldId id="517" r:id="rId25"/>
    <p:sldId id="527" r:id="rId26"/>
    <p:sldId id="515" r:id="rId27"/>
    <p:sldId id="507" r:id="rId28"/>
    <p:sldId id="508" r:id="rId29"/>
    <p:sldId id="466" r:id="rId30"/>
    <p:sldId id="467" r:id="rId31"/>
    <p:sldId id="468" r:id="rId32"/>
    <p:sldId id="469" r:id="rId33"/>
    <p:sldId id="470" r:id="rId34"/>
    <p:sldId id="471" r:id="rId35"/>
    <p:sldId id="472" r:id="rId36"/>
    <p:sldId id="509" r:id="rId37"/>
    <p:sldId id="510" r:id="rId38"/>
    <p:sldId id="511" r:id="rId39"/>
    <p:sldId id="371" r:id="rId40"/>
    <p:sldId id="486" r:id="rId41"/>
    <p:sldId id="487" r:id="rId42"/>
    <p:sldId id="488" r:id="rId43"/>
    <p:sldId id="489" r:id="rId44"/>
    <p:sldId id="490" r:id="rId45"/>
    <p:sldId id="445" r:id="rId46"/>
    <p:sldId id="491" r:id="rId47"/>
    <p:sldId id="492" r:id="rId48"/>
    <p:sldId id="493" r:id="rId49"/>
    <p:sldId id="494" r:id="rId50"/>
    <p:sldId id="495" r:id="rId51"/>
    <p:sldId id="496" r:id="rId52"/>
    <p:sldId id="497" r:id="rId53"/>
    <p:sldId id="512" r:id="rId54"/>
    <p:sldId id="513" r:id="rId55"/>
    <p:sldId id="514" r:id="rId56"/>
    <p:sldId id="429" r:id="rId57"/>
    <p:sldId id="438" r:id="rId58"/>
    <p:sldId id="433" r:id="rId59"/>
    <p:sldId id="434" r:id="rId60"/>
    <p:sldId id="439" r:id="rId61"/>
    <p:sldId id="435" r:id="rId62"/>
    <p:sldId id="436" r:id="rId6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890" y="-3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2FAC90-0761-4911-BBCB-D3B6453E3FDC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25CBCD-83FB-428F-9AB8-2B31504BA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855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90934B-7A75-4CEE-ADD8-E423752182A7}" type="slidenum">
              <a:rPr lang="de-DE" altLang="en-US" smtClean="0"/>
              <a:pPr>
                <a:defRPr/>
              </a:pPr>
              <a:t>19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419891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81C38EDC-E2AE-4079-B8AB-CFC3727639E6}" type="datetime1">
              <a:rPr lang="en-US" smtClean="0"/>
              <a:t>10/25/2023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89BA-6919-41D4-B2F2-0ACFA700F397}" type="datetime1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766C6-879A-487F-A732-DABE769E1C71}" type="datetime1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E661-3E03-4607-A364-1182CBE68F00}" type="datetime1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FE04379D-208B-40D8-93C6-F3BFECC1605F}" type="datetime1">
              <a:rPr lang="en-US" smtClean="0"/>
              <a:t>10/25/2023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CB399-6880-4E48-8BFD-029D7870B462}" type="datetime1">
              <a:rPr lang="en-US" smtClean="0"/>
              <a:t>10/25/2023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D8450-0C53-4D39-8CDE-85316FEA5791}" type="datetime1">
              <a:rPr lang="en-US" smtClean="0"/>
              <a:t>10/25/2023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96CA5-C4EE-4ABC-9CEC-B418C29ED1DA}" type="datetime1">
              <a:rPr lang="en-US" smtClean="0"/>
              <a:t>10/25/2023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F552A-5A6B-4BBF-AB57-524735FBBCA9}" type="datetime1">
              <a:rPr lang="en-US" smtClean="0"/>
              <a:t>10/25/2023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09889831-4B0C-4D04-89C8-F389BD3817C4}" type="datetime1">
              <a:rPr lang="en-US" smtClean="0"/>
              <a:t>10/25/2023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77A648F8-983C-49F3-83C8-E757E5A59003}" type="datetime1">
              <a:rPr lang="en-US" smtClean="0"/>
              <a:t>10/25/2023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 userDrawn="1"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D671EAF7-8B81-4A9A-8204-DB3400784F97}" type="datetime1">
              <a:rPr lang="en-US" smtClean="0"/>
              <a:t>10/25/2023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karpathy.github.io/2015/05/21/rnn-effectiveness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karpathy.github.io/2015/05/21/rnn-effectiveness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karpathy.github.io/2015/05/21/rnn-effectiveness/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pytorch/examples/tree/master/word_language_model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neuralconvo.huggingface.co/" TargetMode="External"/><Relationship Id="rId2" Type="http://schemas.openxmlformats.org/officeDocument/2006/relationships/hyperlink" Target="https://demo.allennlp.org/next-token-l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witter.com/tayandyou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ageron/handson-ml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s.cmu.edu/~dst/WordEmbeddingDemo/" TargetMode="Externa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fd.uci.edu/~gohlke/pythonlibs/#scipy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LING-4400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819400"/>
            <a:ext cx="7169834" cy="1752600"/>
          </a:xfrm>
        </p:spPr>
        <p:txBody>
          <a:bodyPr/>
          <a:lstStyle/>
          <a:p>
            <a:r>
              <a:rPr lang="en-US" dirty="0"/>
              <a:t>Neural Language Models 2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a model – toy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tokenized = []</a:t>
            </a:r>
            <a:br>
              <a:rPr lang="en-US" sz="2400" dirty="0"/>
            </a:br>
            <a:br>
              <a:rPr lang="en-US" sz="2400" dirty="0"/>
            </a:br>
            <a:r>
              <a:rPr lang="en-US" sz="2400" b="1" dirty="0">
                <a:solidFill>
                  <a:srgbClr val="000080"/>
                </a:solidFill>
              </a:rPr>
              <a:t>for </a:t>
            </a:r>
            <a:r>
              <a:rPr lang="en-US" sz="2400" dirty="0"/>
              <a:t>sentence </a:t>
            </a:r>
            <a:r>
              <a:rPr lang="en-US" sz="2400" b="1" dirty="0">
                <a:solidFill>
                  <a:srgbClr val="000080"/>
                </a:solidFill>
              </a:rPr>
              <a:t>in </a:t>
            </a:r>
            <a:r>
              <a:rPr lang="en-US" sz="2400" dirty="0"/>
              <a:t>sentences:</a:t>
            </a:r>
            <a:br>
              <a:rPr lang="en-US" sz="2400" dirty="0"/>
            </a:br>
            <a:r>
              <a:rPr lang="en-US" sz="2400" dirty="0"/>
              <a:t>   tokens = </a:t>
            </a:r>
            <a:r>
              <a:rPr lang="en-US" sz="2400" dirty="0" err="1"/>
              <a:t>sentence.strip</a:t>
            </a:r>
            <a:r>
              <a:rPr lang="en-US" sz="2400" dirty="0"/>
              <a:t>().lower().split(</a:t>
            </a:r>
            <a:r>
              <a:rPr lang="en-US" sz="2400" b="1" dirty="0">
                <a:solidFill>
                  <a:srgbClr val="008000"/>
                </a:solidFill>
              </a:rPr>
              <a:t>" "</a:t>
            </a:r>
            <a:r>
              <a:rPr lang="en-US" sz="2400" dirty="0"/>
              <a:t>)</a:t>
            </a:r>
            <a:br>
              <a:rPr lang="en-US" sz="2400" dirty="0"/>
            </a:br>
            <a:r>
              <a:rPr lang="en-US" sz="2400" dirty="0"/>
              <a:t>   </a:t>
            </a:r>
            <a:r>
              <a:rPr lang="en-US" sz="2400" dirty="0" err="1"/>
              <a:t>tokenized.append</a:t>
            </a:r>
            <a:r>
              <a:rPr lang="en-US" sz="2400" dirty="0"/>
              <a:t>(tokens)</a:t>
            </a:r>
            <a:br>
              <a:rPr lang="en-US" sz="2400" dirty="0"/>
            </a:br>
            <a:br>
              <a:rPr lang="en-US" sz="2400" dirty="0"/>
            </a:br>
            <a:r>
              <a:rPr lang="en-US" sz="2400" dirty="0"/>
              <a:t>model = models.Word2Vec(tokenized, </a:t>
            </a:r>
            <a:r>
              <a:rPr lang="en-US" sz="2400" dirty="0" err="1">
                <a:solidFill>
                  <a:srgbClr val="660099"/>
                </a:solidFill>
              </a:rPr>
              <a:t>min_count</a:t>
            </a:r>
            <a:r>
              <a:rPr lang="en-US" sz="2400" dirty="0"/>
              <a:t>=</a:t>
            </a:r>
            <a:r>
              <a:rPr lang="en-US" sz="2400" dirty="0">
                <a:solidFill>
                  <a:srgbClr val="0000FF"/>
                </a:solidFill>
              </a:rPr>
              <a:t>2</a:t>
            </a:r>
            <a:r>
              <a:rPr lang="en-US" sz="2400" dirty="0"/>
              <a:t>, </a:t>
            </a:r>
            <a:r>
              <a:rPr lang="en-US" sz="2400" dirty="0">
                <a:solidFill>
                  <a:srgbClr val="660099"/>
                </a:solidFill>
              </a:rPr>
              <a:t>size</a:t>
            </a:r>
            <a:r>
              <a:rPr lang="en-US" sz="2400" dirty="0"/>
              <a:t>=</a:t>
            </a:r>
            <a:r>
              <a:rPr lang="en-US" sz="2400" dirty="0">
                <a:solidFill>
                  <a:srgbClr val="0000FF"/>
                </a:solidFill>
              </a:rPr>
              <a:t>50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b="1" dirty="0">
                <a:solidFill>
                  <a:srgbClr val="000080"/>
                </a:solidFill>
              </a:rPr>
              <a:t>print(</a:t>
            </a:r>
            <a:r>
              <a:rPr lang="en-US" sz="2400" dirty="0"/>
              <a:t>model[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b="1" dirty="0" err="1">
                <a:solidFill>
                  <a:srgbClr val="008000"/>
                </a:solidFill>
              </a:rPr>
              <a:t>america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dirty="0"/>
              <a:t>]</a:t>
            </a:r>
            <a:r>
              <a:rPr lang="en-US" sz="2400" b="1" dirty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r>
              <a:rPr lang="en-US" sz="2400" dirty="0"/>
              <a:t>-- [ 0.17634061  0.58502656  0.27098337 -0.17523931 -0.24094008 -1.72932017 …]</a:t>
            </a:r>
            <a:br>
              <a:rPr lang="en-US" sz="2400" dirty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426232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a model – toy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534400" cy="4526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i="1" dirty="0">
                <a:solidFill>
                  <a:srgbClr val="808080"/>
                </a:solidFill>
              </a:rPr>
              <a:t># Is '</a:t>
            </a:r>
            <a:r>
              <a:rPr lang="en-US" sz="2400" i="1" dirty="0" err="1">
                <a:solidFill>
                  <a:srgbClr val="808080"/>
                </a:solidFill>
              </a:rPr>
              <a:t>america</a:t>
            </a:r>
            <a:r>
              <a:rPr lang="en-US" sz="2400" i="1" dirty="0">
                <a:solidFill>
                  <a:srgbClr val="808080"/>
                </a:solidFill>
              </a:rPr>
              <a:t>' more similar to 'country' or 'goal'?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b="1" dirty="0">
                <a:solidFill>
                  <a:srgbClr val="000080"/>
                </a:solidFill>
              </a:rPr>
              <a:t>print(</a:t>
            </a:r>
            <a:r>
              <a:rPr lang="en-US" sz="2400" dirty="0" err="1"/>
              <a:t>model.wv.similarity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b="1" dirty="0" err="1">
                <a:solidFill>
                  <a:srgbClr val="008000"/>
                </a:solidFill>
              </a:rPr>
              <a:t>america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8000"/>
                </a:solidFill>
              </a:rPr>
              <a:t>'country'</a:t>
            </a:r>
            <a:r>
              <a:rPr lang="en-US" sz="2400" dirty="0"/>
              <a:t>) &gt; </a:t>
            </a:r>
            <a:r>
              <a:rPr lang="en-US" sz="2400" dirty="0" err="1"/>
              <a:t>model.similarity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b="1" dirty="0" err="1">
                <a:solidFill>
                  <a:srgbClr val="008000"/>
                </a:solidFill>
              </a:rPr>
              <a:t>america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dirty="0"/>
              <a:t>,</a:t>
            </a:r>
            <a:r>
              <a:rPr lang="en-US" sz="2400" b="1" dirty="0">
                <a:solidFill>
                  <a:srgbClr val="008000"/>
                </a:solidFill>
              </a:rPr>
              <a:t>'goal'</a:t>
            </a:r>
            <a:r>
              <a:rPr lang="en-US" sz="2400" dirty="0"/>
              <a:t>)</a:t>
            </a:r>
            <a:r>
              <a:rPr lang="en-US" sz="2400" b="1" dirty="0">
                <a:solidFill>
                  <a:srgbClr val="002060"/>
                </a:solidFill>
              </a:rPr>
              <a:t>)</a:t>
            </a:r>
            <a:br>
              <a:rPr lang="en-US" sz="2400" dirty="0"/>
            </a:br>
            <a:endParaRPr lang="en-US" sz="2400" i="1" dirty="0">
              <a:solidFill>
                <a:srgbClr val="808080"/>
              </a:solidFill>
            </a:endParaRPr>
          </a:p>
          <a:p>
            <a:pPr marL="0" indent="0">
              <a:buNone/>
            </a:pPr>
            <a:r>
              <a:rPr lang="en-US" sz="2400" i="1" dirty="0"/>
              <a:t>-- True</a:t>
            </a:r>
            <a:br>
              <a:rPr lang="en-US" sz="2400" i="1" dirty="0"/>
            </a:b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i="1" dirty="0">
                <a:solidFill>
                  <a:srgbClr val="808080"/>
                </a:solidFill>
              </a:rPr>
              <a:t># Let's find the most similar words to '</a:t>
            </a:r>
            <a:r>
              <a:rPr lang="en-US" sz="2400" i="1" dirty="0" err="1">
                <a:solidFill>
                  <a:srgbClr val="808080"/>
                </a:solidFill>
              </a:rPr>
              <a:t>america</a:t>
            </a:r>
            <a:r>
              <a:rPr lang="en-US" sz="2400" i="1" dirty="0">
                <a:solidFill>
                  <a:srgbClr val="808080"/>
                </a:solidFill>
              </a:rPr>
              <a:t>'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b="1" dirty="0">
                <a:solidFill>
                  <a:srgbClr val="000080"/>
                </a:solidFill>
              </a:rPr>
              <a:t>print(</a:t>
            </a:r>
            <a:r>
              <a:rPr lang="en-US" sz="2400" dirty="0" err="1"/>
              <a:t>model.wv.most_similar</a:t>
            </a:r>
            <a:r>
              <a:rPr lang="en-US" sz="2400" dirty="0"/>
              <a:t>(</a:t>
            </a:r>
            <a:r>
              <a:rPr lang="en-US" sz="2400" dirty="0">
                <a:solidFill>
                  <a:srgbClr val="660099"/>
                </a:solidFill>
              </a:rPr>
              <a:t>positive</a:t>
            </a:r>
            <a:r>
              <a:rPr lang="en-US" sz="2400" dirty="0"/>
              <a:t>=[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b="1" dirty="0" err="1">
                <a:solidFill>
                  <a:srgbClr val="008000"/>
                </a:solidFill>
              </a:rPr>
              <a:t>america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dirty="0"/>
              <a:t>],</a:t>
            </a:r>
            <a:r>
              <a:rPr lang="en-US" sz="2400" dirty="0" err="1">
                <a:solidFill>
                  <a:srgbClr val="660099"/>
                </a:solidFill>
              </a:rPr>
              <a:t>topn</a:t>
            </a:r>
            <a:r>
              <a:rPr lang="en-US" sz="2400" dirty="0"/>
              <a:t>=</a:t>
            </a:r>
            <a:r>
              <a:rPr lang="en-US" sz="2400" dirty="0">
                <a:solidFill>
                  <a:srgbClr val="0000FF"/>
                </a:solidFill>
              </a:rPr>
              <a:t>3</a:t>
            </a:r>
            <a:r>
              <a:rPr lang="en-US" sz="2400" dirty="0"/>
              <a:t>)</a:t>
            </a:r>
            <a:r>
              <a:rPr lang="en-US" sz="2400" b="1" dirty="0">
                <a:solidFill>
                  <a:srgbClr val="002060"/>
                </a:solidFill>
              </a:rPr>
              <a:t>)</a:t>
            </a:r>
            <a:br>
              <a:rPr lang="en-US" sz="2400" dirty="0"/>
            </a:br>
            <a:endParaRPr lang="en-US" sz="2400" dirty="0"/>
          </a:p>
          <a:p>
            <a:pPr marL="0" indent="0">
              <a:buNone/>
            </a:pPr>
            <a:r>
              <a:rPr lang="en-US" sz="1600" dirty="0"/>
              <a:t>-- [('world', 0.7713112235069275), ('nation', 0.737435519695282), ('freedom', 0.72567957639691)]</a:t>
            </a:r>
          </a:p>
          <a:p>
            <a:pPr marL="0" indent="0">
              <a:buNone/>
            </a:pPr>
            <a:r>
              <a:rPr lang="en-US" sz="1600" dirty="0"/>
              <a:t>-- [('world', 0.7955950498580933), ('freedom', 0.7540770173072815), ('nation', 0.73620635271072)]</a:t>
            </a:r>
          </a:p>
          <a:p>
            <a:pPr marL="0" indent="0">
              <a:buNone/>
            </a:pPr>
            <a:r>
              <a:rPr lang="en-US" sz="1600" dirty="0"/>
              <a:t>-- [('nation', 0.85256427526474), ('best', 0.8303712606430054), ('future', 0.8137349486351013)</a:t>
            </a:r>
          </a:p>
          <a:p>
            <a:pPr marL="0" indent="0">
              <a:buNone/>
            </a:pPr>
            <a:r>
              <a:rPr lang="en-US" sz="16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6815336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a model – toy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# What's a leader/king like?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dirty="0" err="1"/>
              <a:t>model.wv.most_similar</a:t>
            </a:r>
            <a:r>
              <a:rPr lang="en-US" sz="2000" dirty="0"/>
              <a:t>(</a:t>
            </a:r>
            <a:r>
              <a:rPr lang="en-US" sz="2000" dirty="0">
                <a:solidFill>
                  <a:srgbClr val="660099"/>
                </a:solidFill>
              </a:rPr>
              <a:t>positive</a:t>
            </a:r>
            <a:r>
              <a:rPr lang="en-US" sz="2000" dirty="0"/>
              <a:t>=[</a:t>
            </a:r>
            <a:r>
              <a:rPr lang="en-US" sz="2000" b="1" dirty="0">
                <a:solidFill>
                  <a:srgbClr val="008000"/>
                </a:solidFill>
              </a:rPr>
              <a:t>'</a:t>
            </a:r>
            <a:r>
              <a:rPr lang="en-US" sz="2000" b="1" dirty="0" err="1">
                <a:solidFill>
                  <a:srgbClr val="008000"/>
                </a:solidFill>
              </a:rPr>
              <a:t>leader'</a:t>
            </a:r>
            <a:r>
              <a:rPr lang="en-US" sz="2000" dirty="0" err="1"/>
              <a:t>,</a:t>
            </a:r>
            <a:r>
              <a:rPr lang="en-US" sz="2000" b="1" dirty="0" err="1">
                <a:solidFill>
                  <a:srgbClr val="008000"/>
                </a:solidFill>
              </a:rPr>
              <a:t>'king</a:t>
            </a:r>
            <a:r>
              <a:rPr lang="en-US" sz="2000" b="1" dirty="0">
                <a:solidFill>
                  <a:srgbClr val="008000"/>
                </a:solidFill>
              </a:rPr>
              <a:t>'</a:t>
            </a:r>
            <a:r>
              <a:rPr lang="en-US" sz="2000" dirty="0"/>
              <a:t>],</a:t>
            </a:r>
            <a:r>
              <a:rPr lang="en-US" sz="2000" dirty="0" err="1">
                <a:solidFill>
                  <a:srgbClr val="660099"/>
                </a:solidFill>
              </a:rPr>
              <a:t>topn</a:t>
            </a:r>
            <a:r>
              <a:rPr lang="en-US" sz="2000" dirty="0"/>
              <a:t>=</a:t>
            </a:r>
            <a:r>
              <a:rPr lang="en-US" sz="2000" dirty="0">
                <a:solidFill>
                  <a:srgbClr val="0000FF"/>
                </a:solidFill>
              </a:rPr>
              <a:t>2</a:t>
            </a:r>
            <a:r>
              <a:rPr lang="en-US" sz="2000" dirty="0"/>
              <a:t>)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r>
              <a:rPr lang="en-US" sz="2000" dirty="0"/>
              <a:t>-- [('elected', 0.9522648453712463)]</a:t>
            </a:r>
          </a:p>
          <a:p>
            <a:pPr marL="0" indent="0">
              <a:buNone/>
            </a:pPr>
            <a:r>
              <a:rPr lang="en-US" sz="2000" dirty="0"/>
              <a:t>-- [('emperor', 0.8519768714904785)]</a:t>
            </a:r>
          </a:p>
          <a:p>
            <a:pPr marL="0" indent="0">
              <a:buNone/>
            </a:pPr>
            <a:endParaRPr lang="en-US" sz="2000" i="1" dirty="0">
              <a:solidFill>
                <a:srgbClr val="808080"/>
              </a:solidFill>
            </a:endParaRPr>
          </a:p>
          <a:p>
            <a:pPr marL="0" indent="0">
              <a:buNone/>
            </a:pPr>
            <a:endParaRPr lang="en-US" sz="2000" i="1" dirty="0">
              <a:solidFill>
                <a:srgbClr val="808080"/>
              </a:solidFill>
            </a:endParaRPr>
          </a:p>
          <a:p>
            <a:pPr marL="0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# What if we're looking for words more distant from king?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dirty="0" err="1"/>
              <a:t>model.wv.most_similar</a:t>
            </a:r>
            <a:r>
              <a:rPr lang="en-US" sz="2000" dirty="0"/>
              <a:t>(</a:t>
            </a:r>
            <a:r>
              <a:rPr lang="en-US" sz="2000" dirty="0">
                <a:solidFill>
                  <a:srgbClr val="660099"/>
                </a:solidFill>
              </a:rPr>
              <a:t>positive</a:t>
            </a:r>
            <a:r>
              <a:rPr lang="en-US" sz="2000" dirty="0"/>
              <a:t>=[</a:t>
            </a:r>
            <a:r>
              <a:rPr lang="en-US" sz="2000" b="1" dirty="0">
                <a:solidFill>
                  <a:srgbClr val="008000"/>
                </a:solidFill>
              </a:rPr>
              <a:t>'</a:t>
            </a:r>
            <a:r>
              <a:rPr lang="en-US" sz="2000" b="1" dirty="0" err="1">
                <a:solidFill>
                  <a:srgbClr val="008000"/>
                </a:solidFill>
              </a:rPr>
              <a:t>american</a:t>
            </a:r>
            <a:r>
              <a:rPr lang="en-US" sz="2000" b="1" dirty="0">
                <a:solidFill>
                  <a:srgbClr val="008000"/>
                </a:solidFill>
              </a:rPr>
              <a:t>'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008000"/>
                </a:solidFill>
              </a:rPr>
              <a:t>'leader'</a:t>
            </a:r>
            <a:r>
              <a:rPr lang="en-US" sz="2000" dirty="0"/>
              <a:t>], </a:t>
            </a:r>
            <a:r>
              <a:rPr lang="en-US" sz="2000" dirty="0">
                <a:solidFill>
                  <a:srgbClr val="660099"/>
                </a:solidFill>
              </a:rPr>
              <a:t>negative</a:t>
            </a:r>
            <a:r>
              <a:rPr lang="en-US" sz="2000" dirty="0"/>
              <a:t>=[</a:t>
            </a:r>
            <a:r>
              <a:rPr lang="en-US" sz="2000" b="1" dirty="0">
                <a:solidFill>
                  <a:srgbClr val="008000"/>
                </a:solidFill>
              </a:rPr>
              <a:t>'king'</a:t>
            </a:r>
            <a:r>
              <a:rPr lang="en-US" sz="2000" dirty="0"/>
              <a:t>],</a:t>
            </a:r>
            <a:r>
              <a:rPr lang="en-US" sz="2000" dirty="0" err="1">
                <a:solidFill>
                  <a:srgbClr val="660099"/>
                </a:solidFill>
              </a:rPr>
              <a:t>topn</a:t>
            </a:r>
            <a:r>
              <a:rPr lang="en-US" sz="2000" dirty="0"/>
              <a:t>=</a:t>
            </a:r>
            <a:r>
              <a:rPr lang="en-US" sz="2000" dirty="0">
                <a:solidFill>
                  <a:srgbClr val="0000FF"/>
                </a:solidFill>
              </a:rPr>
              <a:t>2</a:t>
            </a:r>
            <a:r>
              <a:rPr lang="en-US" sz="2000" dirty="0"/>
              <a:t>)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r>
              <a:rPr lang="en-US" sz="2000" dirty="0"/>
              <a:t>-- [('freedom', 0.8039842247962952)]</a:t>
            </a:r>
          </a:p>
          <a:p>
            <a:pPr marL="0" indent="0">
              <a:buNone/>
            </a:pPr>
            <a:r>
              <a:rPr lang="en-US" sz="2000" i="1" dirty="0"/>
              <a:t>-- </a:t>
            </a:r>
            <a:r>
              <a:rPr lang="en-US" sz="2000" dirty="0"/>
              <a:t>[('human', 0.6412678956985474)]</a:t>
            </a:r>
          </a:p>
          <a:p>
            <a:pPr marL="0" indent="0">
              <a:buNone/>
            </a:pPr>
            <a:endParaRPr lang="en-US" sz="2000" i="1" dirty="0"/>
          </a:p>
          <a:p>
            <a:pPr marL="0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# Spot the odd one out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dirty="0" err="1"/>
              <a:t>model.wv.doesnt_match</a:t>
            </a:r>
            <a:r>
              <a:rPr lang="en-US" sz="2000" dirty="0"/>
              <a:t>([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b="1" dirty="0" err="1">
                <a:solidFill>
                  <a:srgbClr val="008000"/>
                </a:solidFill>
              </a:rPr>
              <a:t>france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b="1" dirty="0" err="1">
                <a:solidFill>
                  <a:srgbClr val="008000"/>
                </a:solidFill>
              </a:rPr>
              <a:t>germany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b="1" dirty="0" err="1">
                <a:solidFill>
                  <a:srgbClr val="008000"/>
                </a:solidFill>
              </a:rPr>
              <a:t>car"</a:t>
            </a:r>
            <a:r>
              <a:rPr lang="en-US" sz="2000" dirty="0" err="1"/>
              <a:t>,</a:t>
            </a:r>
            <a:r>
              <a:rPr lang="en-US" sz="2000" b="1" dirty="0" err="1">
                <a:solidFill>
                  <a:srgbClr val="008000"/>
                </a:solidFill>
              </a:rPr>
              <a:t>"japan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dirty="0"/>
              <a:t>])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r>
              <a:rPr lang="en-US" sz="2000" dirty="0"/>
              <a:t>-- </a:t>
            </a:r>
            <a:r>
              <a:rPr lang="en-US" sz="2000" i="1" dirty="0"/>
              <a:t>car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8687392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Much bigger in real life…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8382000" cy="483076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These examples come from less than 2M tokens / 10 MB of text – often rather bad!</a:t>
            </a:r>
          </a:p>
          <a:p>
            <a:r>
              <a:rPr lang="en-US" dirty="0"/>
              <a:t>You can use ready-made examples from Google, Wikipedia, …</a:t>
            </a:r>
          </a:p>
          <a:p>
            <a:pPr lvl="1"/>
            <a:r>
              <a:rPr lang="en-US" dirty="0"/>
              <a:t>Google Word2Vec text is 3.6 GB, popular trimmed News version ~80MB</a:t>
            </a:r>
          </a:p>
          <a:p>
            <a:pPr lvl="1"/>
            <a:r>
              <a:rPr lang="en-US" dirty="0" err="1"/>
              <a:t>GloVe</a:t>
            </a:r>
            <a:r>
              <a:rPr lang="en-US" dirty="0"/>
              <a:t> 300D pre-trained embeddings ~1GB (Paddington et al.)</a:t>
            </a:r>
          </a:p>
          <a:p>
            <a:pPr lvl="1"/>
            <a:r>
              <a:rPr lang="en-US" dirty="0"/>
              <a:t>BERT Base even larger, BERT Large has 345M parameters based on 3.5G words, takes about 4 days on 16 cloud TPUs </a:t>
            </a:r>
            <a:br>
              <a:rPr lang="en-US" dirty="0"/>
            </a:br>
            <a:r>
              <a:rPr lang="en-US" dirty="0"/>
              <a:t>(~about 100 mile car drive of electricity!)</a:t>
            </a:r>
          </a:p>
          <a:p>
            <a:pPr lvl="1"/>
            <a:endParaRPr lang="en-US" dirty="0"/>
          </a:p>
          <a:p>
            <a:r>
              <a:rPr lang="en-US" dirty="0"/>
              <a:t>Not trained on the fly – used as saved trained models</a:t>
            </a:r>
          </a:p>
          <a:p>
            <a:r>
              <a:rPr lang="en-US" dirty="0"/>
              <a:t>Typically held in memory, not loaded for each function call</a:t>
            </a:r>
          </a:p>
          <a:p>
            <a:r>
              <a:rPr lang="en-US" dirty="0"/>
              <a:t>Still slow to load on a laptop, require high GPU RAM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Gensim</a:t>
            </a:r>
            <a:r>
              <a:rPr lang="en-US" dirty="0"/>
              <a:t> lets you train your own medium sized models!</a:t>
            </a:r>
          </a:p>
        </p:txBody>
      </p:sp>
    </p:spTree>
    <p:extLst>
      <p:ext uri="{BB962C8B-B14F-4D97-AF65-F5344CB8AC3E}">
        <p14:creationId xmlns:p14="http://schemas.microsoft.com/office/powerpoint/2010/main" val="27441255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Beyond word similarity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Word embeddings are now one of the most popular ways of representing text:</a:t>
            </a:r>
          </a:p>
          <a:p>
            <a:pPr lvl="1"/>
            <a:r>
              <a:rPr lang="en-US" dirty="0"/>
              <a:t>Feed tools embeddings instead of words</a:t>
            </a:r>
          </a:p>
          <a:p>
            <a:pPr lvl="1"/>
            <a:r>
              <a:rPr lang="en-US" dirty="0"/>
              <a:t>Probabilities based on vector dimensions – allows reasonable behavior for OOV items</a:t>
            </a:r>
          </a:p>
          <a:p>
            <a:pPr lvl="1"/>
            <a:r>
              <a:rPr lang="en-US" dirty="0"/>
              <a:t>Open to mathematical operations:</a:t>
            </a:r>
          </a:p>
          <a:p>
            <a:pPr lvl="2"/>
            <a:r>
              <a:rPr lang="en-US" dirty="0"/>
              <a:t>Sentence meaning = avg. of word vectors?</a:t>
            </a:r>
          </a:p>
          <a:p>
            <a:pPr lvl="2"/>
            <a:r>
              <a:rPr lang="en-US" dirty="0"/>
              <a:t>Classify sentence sentiment using vectors?</a:t>
            </a:r>
          </a:p>
          <a:p>
            <a:pPr lvl="2"/>
            <a:r>
              <a:rPr lang="en-US" dirty="0"/>
              <a:t>Discourse segmentation via differences in sentence meaning?</a:t>
            </a:r>
          </a:p>
          <a:p>
            <a:pPr lvl="2"/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6495884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Deep Learning in language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a feed forward network we could do: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286000"/>
            <a:ext cx="6238875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38799" y="5867400"/>
            <a:ext cx="2514601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/>
              <a:t>Jurafsky</a:t>
            </a:r>
            <a:r>
              <a:rPr lang="en-US" dirty="0"/>
              <a:t> &amp; Martin (2017)</a:t>
            </a:r>
          </a:p>
        </p:txBody>
      </p:sp>
    </p:spTree>
    <p:extLst>
      <p:ext uri="{BB962C8B-B14F-4D97-AF65-F5344CB8AC3E}">
        <p14:creationId xmlns:p14="http://schemas.microsoft.com/office/powerpoint/2010/main" val="4230337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memory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Recent neural models use </a:t>
            </a:r>
            <a:r>
              <a:rPr lang="en-US" b="1" dirty="0"/>
              <a:t>memory </a:t>
            </a:r>
            <a:r>
              <a:rPr lang="en-US" dirty="0"/>
              <a:t>based architectures (Recurrent Neural Networks - RNNs) or attention weights (Transformers)</a:t>
            </a:r>
          </a:p>
          <a:p>
            <a:r>
              <a:rPr lang="en-US" dirty="0"/>
              <a:t>Popular type: Long Short Term Memory (LSTM) networks</a:t>
            </a:r>
          </a:p>
          <a:p>
            <a:pPr lvl="1"/>
            <a:r>
              <a:rPr lang="en-US" dirty="0"/>
              <a:t>RNN cells don’t just get input ‘synapse’ weights, but also activate themselves</a:t>
            </a:r>
          </a:p>
          <a:p>
            <a:pPr lvl="1"/>
            <a:r>
              <a:rPr lang="en-US" dirty="0"/>
              <a:t>Allows cells to remember previous states</a:t>
            </a:r>
          </a:p>
          <a:p>
            <a:pPr lvl="1"/>
            <a:r>
              <a:rPr lang="en-US" dirty="0"/>
              <a:t>In LSTMs: cells also learn when to forget what they’ve seen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15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4535977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LSTMs are even more complex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16</a:t>
            </a:fld>
            <a:endParaRPr lang="de-DE" altLang="en-US"/>
          </a:p>
        </p:txBody>
      </p:sp>
      <p:pic>
        <p:nvPicPr>
          <p:cNvPr id="8198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8717892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12160" y="5589240"/>
            <a:ext cx="1296144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/>
              <a:t>Greff</a:t>
            </a:r>
            <a:r>
              <a:rPr lang="en-US" dirty="0"/>
              <a:t> et al. (2015)</a:t>
            </a:r>
          </a:p>
        </p:txBody>
      </p:sp>
    </p:spTree>
    <p:extLst>
      <p:ext uri="{BB962C8B-B14F-4D97-AF65-F5344CB8AC3E}">
        <p14:creationId xmlns:p14="http://schemas.microsoft.com/office/powerpoint/2010/main" val="16336047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LSTMs 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Intuitive example: character level sequence to sequence modeling</a:t>
            </a:r>
          </a:p>
          <a:p>
            <a:r>
              <a:rPr lang="en-US" dirty="0"/>
              <a:t>Example – trained on Shakespeare: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17</a:t>
            </a:fld>
            <a:endParaRPr lang="de-DE" alt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3124200"/>
            <a:ext cx="6408712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PANDARUS:</a:t>
            </a:r>
          </a:p>
          <a:p>
            <a:r>
              <a:rPr lang="en-US" sz="1600" dirty="0"/>
              <a:t>Alas, I think he shall be come approached and the day</a:t>
            </a:r>
          </a:p>
          <a:p>
            <a:r>
              <a:rPr lang="en-US" sz="1600" dirty="0"/>
              <a:t>When little </a:t>
            </a:r>
            <a:r>
              <a:rPr lang="en-US" sz="1600" dirty="0" err="1"/>
              <a:t>srain</a:t>
            </a:r>
            <a:r>
              <a:rPr lang="en-US" sz="1600" dirty="0"/>
              <a:t> would be </a:t>
            </a:r>
            <a:r>
              <a:rPr lang="en-US" sz="1600" dirty="0" err="1"/>
              <a:t>attain'd</a:t>
            </a:r>
            <a:r>
              <a:rPr lang="en-US" sz="1600" dirty="0"/>
              <a:t> into being never fed,</a:t>
            </a:r>
          </a:p>
          <a:p>
            <a:r>
              <a:rPr lang="en-US" sz="1600" dirty="0"/>
              <a:t>And who is but a chain and subjects of his death,</a:t>
            </a:r>
          </a:p>
          <a:p>
            <a:r>
              <a:rPr lang="en-US" sz="1600" dirty="0"/>
              <a:t>I should not sleep.</a:t>
            </a:r>
          </a:p>
          <a:p>
            <a:endParaRPr lang="en-US" sz="1600" dirty="0"/>
          </a:p>
          <a:p>
            <a:r>
              <a:rPr lang="en-US" sz="1600" dirty="0"/>
              <a:t>Second Senator:</a:t>
            </a:r>
          </a:p>
          <a:p>
            <a:r>
              <a:rPr lang="en-US" sz="1600" dirty="0"/>
              <a:t>They are away this miseries, produced upon my soul,</a:t>
            </a:r>
          </a:p>
          <a:p>
            <a:r>
              <a:rPr lang="en-US" sz="1600" dirty="0"/>
              <a:t>Breaking and strongly should be buried, when I perish</a:t>
            </a:r>
          </a:p>
          <a:p>
            <a:r>
              <a:rPr lang="en-US" sz="1600" dirty="0"/>
              <a:t>The earth and thoughts of many states.</a:t>
            </a:r>
          </a:p>
          <a:p>
            <a:endParaRPr lang="en-US" sz="1600" dirty="0"/>
          </a:p>
          <a:p>
            <a:r>
              <a:rPr lang="en-US" sz="1600" dirty="0"/>
              <a:t>DUKE VINCENTIO:</a:t>
            </a:r>
          </a:p>
          <a:p>
            <a:r>
              <a:rPr lang="en-US" sz="1600" dirty="0"/>
              <a:t>Well, your wit is in the care of side and that.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6202" y="6400800"/>
            <a:ext cx="5184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2"/>
              </a:rPr>
              <a:t>http://karpathy.github.io/2015/05/21/rnn-effectiveness/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269148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LSTMs 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Intuitive example: character level sequence to sequence modeling</a:t>
            </a:r>
          </a:p>
          <a:p>
            <a:r>
              <a:rPr lang="en-US" dirty="0"/>
              <a:t>Example – trained on Wikipedia: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18</a:t>
            </a:fld>
            <a:endParaRPr lang="de-DE" altLang="en-US"/>
          </a:p>
        </p:txBody>
      </p:sp>
      <p:sp>
        <p:nvSpPr>
          <p:cNvPr id="6" name="TextBox 5"/>
          <p:cNvSpPr txBox="1"/>
          <p:nvPr/>
        </p:nvSpPr>
        <p:spPr>
          <a:xfrm>
            <a:off x="827584" y="3124200"/>
            <a:ext cx="734481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Naturalism and decision for the majority of Arab countries' </a:t>
            </a:r>
            <a:r>
              <a:rPr lang="en-US" sz="1600" dirty="0" err="1"/>
              <a:t>capitalide</a:t>
            </a:r>
            <a:r>
              <a:rPr lang="en-US" sz="1600" dirty="0"/>
              <a:t> was grounded by the Irish language by [[John Clair]], [[An Imperial Japanese Revolt]], associated with </a:t>
            </a:r>
            <a:r>
              <a:rPr lang="en-US" sz="1600" dirty="0" err="1"/>
              <a:t>Guangzham's</a:t>
            </a:r>
            <a:r>
              <a:rPr lang="en-US" sz="1600" dirty="0"/>
              <a:t> sovereignty. His generals were the powerful ruler of the Portugal in the [[Protestant </a:t>
            </a:r>
            <a:r>
              <a:rPr lang="en-US" sz="1600" dirty="0" err="1"/>
              <a:t>Immineners</a:t>
            </a:r>
            <a:r>
              <a:rPr lang="en-US" sz="1600" dirty="0"/>
              <a:t>]], which could be said to be directly in Cantonese Communication, which followed a ceremony and set inspired prison, training. The emperor travelled back to [[Antioch, Perth, October 25|21]] to note, the Kingdom of Costa Rica, unsuccessful fashioned the [[</a:t>
            </a:r>
            <a:r>
              <a:rPr lang="en-US" sz="1600" dirty="0" err="1"/>
              <a:t>Thrales</a:t>
            </a:r>
            <a:r>
              <a:rPr lang="en-US" sz="1600" dirty="0"/>
              <a:t>]], [[</a:t>
            </a:r>
            <a:r>
              <a:rPr lang="en-US" sz="1600" dirty="0" err="1"/>
              <a:t>Cynth's</a:t>
            </a:r>
            <a:r>
              <a:rPr lang="en-US" sz="1600" dirty="0"/>
              <a:t> </a:t>
            </a:r>
            <a:r>
              <a:rPr lang="en-US" sz="1600" dirty="0" err="1"/>
              <a:t>Dajoard</a:t>
            </a:r>
            <a:r>
              <a:rPr lang="en-US" sz="1600" dirty="0"/>
              <a:t>]], known in western [[Scotland]], near Italy to the conquest of India with the conflict. … Many governments recognize the military housing of the [[Civil Liberalization and Infantry Resolution 265 National Party in Hungary]], that is sympathetic to be to the [[Punjab Resolution]] (PJS)[http://www.humah.yahoo.com/guardian. cfm/7754800786d17551963s89.htm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6202" y="6324600"/>
            <a:ext cx="5184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2"/>
              </a:rPr>
              <a:t>http://karpathy.github.io/2015/05/21/rnn-effectiveness/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75948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 forward networks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1</a:t>
            </a:fld>
            <a:endParaRPr lang="de-DE" altLang="en-US"/>
          </a:p>
        </p:txBody>
      </p:sp>
      <p:pic>
        <p:nvPicPr>
          <p:cNvPr id="7" name="Picture 2" descr="https://upload.wikimedia.org/wikipedia/en/5/54/Feed_forward_neural_ne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605701"/>
            <a:ext cx="3619500" cy="419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upload.wikimedia.org/wikipedia/commons/6/6d/Error_surface_of_a_linear_neuron_with_two_input_weights.png">
            <a:extLst>
              <a:ext uri="{FF2B5EF4-FFF2-40B4-BE49-F238E27FC236}">
                <a16:creationId xmlns:a16="http://schemas.microsoft.com/office/drawing/2014/main" id="{F4E3D022-CBB5-423A-BC8D-100917A01C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71" y="1605701"/>
            <a:ext cx="4416489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89107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363" y="2238573"/>
            <a:ext cx="5765800" cy="431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LSTMs 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Example – trained on Linux source code: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19</a:t>
            </a:fld>
            <a:endParaRPr lang="de-DE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925263" y="6242446"/>
            <a:ext cx="5184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4"/>
              </a:rPr>
              <a:t>http://karpathy.github.io/2015/05/21/rnn-effectiveness/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359186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karpathy.github.io/assets/rnn/pane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91959"/>
            <a:ext cx="6696744" cy="5466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these cells learning?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20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8740884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your own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relatively simple model works out of the box using </a:t>
            </a:r>
            <a:r>
              <a:rPr lang="en-US" dirty="0" err="1"/>
              <a:t>PyTorch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pip install torch</a:t>
            </a:r>
          </a:p>
          <a:p>
            <a:pPr lvl="1"/>
            <a:r>
              <a:rPr lang="en-US" dirty="0">
                <a:hlinkClick r:id="rId2"/>
              </a:rPr>
              <a:t>https://github.com/pytorch/examples/tree/master/word_language_model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Other good libraries: </a:t>
            </a:r>
            <a:r>
              <a:rPr lang="en-US" dirty="0" err="1"/>
              <a:t>Tensorflow</a:t>
            </a:r>
            <a:r>
              <a:rPr lang="en-US" dirty="0"/>
              <a:t>, </a:t>
            </a:r>
            <a:r>
              <a:rPr lang="en-US" dirty="0" err="1"/>
              <a:t>Keras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1592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Bonus fun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test </a:t>
            </a:r>
            <a:r>
              <a:rPr lang="en-US" dirty="0" err="1"/>
              <a:t>AllenNLP’s</a:t>
            </a:r>
            <a:r>
              <a:rPr lang="en-US" dirty="0"/>
              <a:t> neural LM here:</a:t>
            </a:r>
          </a:p>
          <a:p>
            <a:pPr lvl="1"/>
            <a:r>
              <a:rPr lang="en-US" dirty="0">
                <a:hlinkClick r:id="rId2"/>
              </a:rPr>
              <a:t>https://demo.allennlp.org/next-token-lm</a:t>
            </a:r>
            <a:endParaRPr lang="en-US" dirty="0"/>
          </a:p>
          <a:p>
            <a:r>
              <a:rPr lang="en-US" dirty="0"/>
              <a:t>And you can chat with a neural network trained on conversational pairs</a:t>
            </a:r>
          </a:p>
          <a:p>
            <a:r>
              <a:rPr lang="en-US" dirty="0"/>
              <a:t>Example:</a:t>
            </a:r>
          </a:p>
          <a:p>
            <a:pPr lvl="1"/>
            <a:r>
              <a:rPr lang="en-US" dirty="0">
                <a:hlinkClick r:id="rId3"/>
              </a:rPr>
              <a:t>http://neuralconvo.huggingface.co/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(also compare Microsoft’s TAY: </a:t>
            </a:r>
            <a:r>
              <a:rPr lang="en-US" dirty="0">
                <a:hlinkClick r:id="rId4"/>
              </a:rPr>
              <a:t>https://twitter.com/tayandyou</a:t>
            </a:r>
            <a:r>
              <a:rPr lang="en-US" dirty="0"/>
              <a:t> 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22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1376214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53B8-B0A8-4D0B-B549-9B4BBDF0F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Do neural LMs solve all problems?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EACCB94-1C9A-4C13-A860-F698F7F4D2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676400"/>
            <a:ext cx="8582168" cy="33528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466EF5B-FDE7-4186-B2EE-6C203A6CEE01}"/>
              </a:ext>
            </a:extLst>
          </p:cNvPr>
          <p:cNvSpPr txBox="1"/>
          <p:nvPr/>
        </p:nvSpPr>
        <p:spPr>
          <a:xfrm>
            <a:off x="533400" y="5257800"/>
            <a:ext cx="175260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Generated on 2021-10-18</a:t>
            </a:r>
          </a:p>
        </p:txBody>
      </p:sp>
    </p:spTree>
    <p:extLst>
      <p:ext uri="{BB962C8B-B14F-4D97-AF65-F5344CB8AC3E}">
        <p14:creationId xmlns:p14="http://schemas.microsoft.com/office/powerpoint/2010/main" val="5846051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We will continue to learn more about practical applications of neural networks later</a:t>
            </a:r>
          </a:p>
          <a:p>
            <a:r>
              <a:rPr lang="en-US" dirty="0"/>
              <a:t>Learning how neural models work in depth is outside the scope of this course</a:t>
            </a:r>
          </a:p>
          <a:p>
            <a:pPr lvl="1"/>
            <a:r>
              <a:rPr lang="en-US" dirty="0" err="1"/>
              <a:t>Jurafsky</a:t>
            </a:r>
            <a:r>
              <a:rPr lang="en-US" dirty="0"/>
              <a:t> &amp; Martin 2017, C7 is a good starting point</a:t>
            </a:r>
          </a:p>
          <a:p>
            <a:pPr lvl="1"/>
            <a:r>
              <a:rPr lang="en-US" dirty="0"/>
              <a:t>Grad students: once you are confident in coding, </a:t>
            </a:r>
            <a:br>
              <a:rPr lang="en-US" dirty="0"/>
            </a:br>
            <a:r>
              <a:rPr lang="en-US" dirty="0"/>
              <a:t>consider taking LING-5444/COSC-5450/3440</a:t>
            </a:r>
          </a:p>
          <a:p>
            <a:pPr marL="566737" indent="-457200"/>
            <a:r>
              <a:rPr lang="en-US" dirty="0"/>
              <a:t>Further reading: </a:t>
            </a:r>
          </a:p>
          <a:p>
            <a:pPr marL="914717" lvl="1" indent="-457200"/>
            <a:r>
              <a:rPr lang="en-US" dirty="0" err="1"/>
              <a:t>Jurafsky</a:t>
            </a:r>
            <a:r>
              <a:rPr lang="en-US" dirty="0"/>
              <a:t> &amp; Martin (2017, C7)</a:t>
            </a:r>
          </a:p>
          <a:p>
            <a:pPr marL="914717" lvl="1" indent="-457200"/>
            <a:r>
              <a:rPr lang="en-US" i="1" dirty="0"/>
              <a:t>Hands-on Machine Learning with </a:t>
            </a:r>
            <a:r>
              <a:rPr lang="en-US" i="1" dirty="0" err="1"/>
              <a:t>Scikit</a:t>
            </a:r>
            <a:r>
              <a:rPr lang="en-US" i="1" dirty="0"/>
              <a:t>-Learn and TensorFlow </a:t>
            </a:r>
            <a:r>
              <a:rPr lang="en-US" dirty="0"/>
              <a:t>/ A. </a:t>
            </a:r>
            <a:r>
              <a:rPr lang="en-US" dirty="0" err="1"/>
              <a:t>Geron</a:t>
            </a:r>
            <a:r>
              <a:rPr lang="en-US" dirty="0"/>
              <a:t>, 2022, third edition (</a:t>
            </a:r>
            <a:r>
              <a:rPr lang="en-US" dirty="0">
                <a:hlinkClick r:id="rId2"/>
              </a:rPr>
              <a:t>https://github.com/ageron/handson-ml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870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more abstract view of </a:t>
            </a:r>
            <a:r>
              <a:rPr lang="en-US" dirty="0" err="1"/>
              <a:t>ngrams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do language modes really ‘model’?</a:t>
            </a:r>
          </a:p>
          <a:p>
            <a:pPr lvl="1"/>
            <a:r>
              <a:rPr lang="en-US" dirty="0"/>
              <a:t>Probabilities of individual words</a:t>
            </a:r>
          </a:p>
          <a:p>
            <a:pPr lvl="1"/>
            <a:r>
              <a:rPr lang="en-US" dirty="0"/>
              <a:t>Probabilities of sequences of words</a:t>
            </a:r>
          </a:p>
          <a:p>
            <a:endParaRPr lang="en-US" dirty="0"/>
          </a:p>
          <a:p>
            <a:r>
              <a:rPr lang="en-US" dirty="0"/>
              <a:t>How is our language model using them?</a:t>
            </a:r>
          </a:p>
          <a:p>
            <a:pPr lvl="1"/>
            <a:r>
              <a:rPr lang="en-US" dirty="0"/>
              <a:t>Get </a:t>
            </a:r>
            <a:r>
              <a:rPr lang="en-US" b="1" dirty="0"/>
              <a:t>transitional </a:t>
            </a:r>
            <a:r>
              <a:rPr lang="en-US" strike="sngStrike" dirty="0"/>
              <a:t>possibilities</a:t>
            </a:r>
            <a:r>
              <a:rPr lang="en-US" dirty="0"/>
              <a:t> probabilities</a:t>
            </a:r>
          </a:p>
          <a:p>
            <a:pPr lvl="1"/>
            <a:r>
              <a:rPr lang="en-US" dirty="0"/>
              <a:t>What are the odds of moving </a:t>
            </a:r>
            <a:r>
              <a:rPr lang="en-US" b="1" dirty="0"/>
              <a:t>from word X to word Y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/>
              <a:buChar char="Ø"/>
            </a:pPr>
            <a:r>
              <a:rPr lang="en-US" i="1" dirty="0"/>
              <a:t>We’ve seen something like this before…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7680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Transitional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Moving through a language model is like progressing in a web of words:</a:t>
            </a:r>
          </a:p>
          <a:p>
            <a:pPr lvl="1"/>
            <a:r>
              <a:rPr lang="en-US" dirty="0"/>
              <a:t>Let's say I type the word "Give" into my smartphone’s message app</a:t>
            </a:r>
          </a:p>
          <a:p>
            <a:pPr lvl="1"/>
            <a:r>
              <a:rPr lang="en-US" dirty="0"/>
              <a:t>This is a job for the auto SMS wizard! </a:t>
            </a:r>
            <a:r>
              <a:rPr lang="en-US" dirty="0">
                <a:sym typeface="Wingdings" panose="05000000000000000000" pitchFamily="2" charset="2"/>
              </a:rPr>
              <a:t>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Here's what happens when I click next, next…</a:t>
            </a:r>
          </a:p>
          <a:p>
            <a:pPr lvl="2"/>
            <a:r>
              <a:rPr lang="en-US" i="1" dirty="0">
                <a:solidFill>
                  <a:srgbClr val="0070C0"/>
                </a:solidFill>
              </a:rPr>
              <a:t>Give me a bit better than the bus and should be there in a couple of days ago…</a:t>
            </a:r>
          </a:p>
        </p:txBody>
      </p:sp>
    </p:spTree>
    <p:extLst>
      <p:ext uri="{BB962C8B-B14F-4D97-AF65-F5344CB8AC3E}">
        <p14:creationId xmlns:p14="http://schemas.microsoft.com/office/powerpoint/2010/main" val="4805340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 models as FSAs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Language model choices are probabilistic – different from deterministic FSAs</a:t>
            </a:r>
          </a:p>
          <a:p>
            <a:r>
              <a:rPr lang="en-US" sz="2800" dirty="0"/>
              <a:t>But we can represent them as </a:t>
            </a:r>
            <a:r>
              <a:rPr lang="en-US" sz="2800" b="1" dirty="0"/>
              <a:t>weighted</a:t>
            </a:r>
            <a:r>
              <a:rPr lang="en-US" sz="2800" dirty="0"/>
              <a:t> automata: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02" y="3124200"/>
            <a:ext cx="7515225" cy="2400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67400" y="3276600"/>
            <a:ext cx="2667000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i="1" dirty="0">
                <a:solidFill>
                  <a:srgbClr val="FF0000"/>
                </a:solidFill>
              </a:rPr>
              <a:t>?</a:t>
            </a:r>
            <a:r>
              <a:rPr lang="en-US" sz="2800" i="1" dirty="0"/>
              <a:t>-gram model</a:t>
            </a:r>
            <a:r>
              <a:rPr lang="en-US" sz="2800" i="1" dirty="0">
                <a:solidFill>
                  <a:srgbClr val="FF0000"/>
                </a:solidFill>
              </a:rPr>
              <a:t>??</a:t>
            </a:r>
          </a:p>
        </p:txBody>
      </p:sp>
    </p:spTree>
    <p:extLst>
      <p:ext uri="{BB962C8B-B14F-4D97-AF65-F5344CB8AC3E}">
        <p14:creationId xmlns:p14="http://schemas.microsoft.com/office/powerpoint/2010/main" val="3642458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Markov Chains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 set of ordered variables with probabilities following the</a:t>
            </a:r>
            <a:r>
              <a:rPr lang="en-US" sz="2800" b="1" dirty="0"/>
              <a:t> Markov Property:</a:t>
            </a:r>
          </a:p>
          <a:p>
            <a:pPr lvl="1"/>
            <a:r>
              <a:rPr lang="en-US" sz="2400" dirty="0"/>
              <a:t>The probability of each value of </a:t>
            </a:r>
            <a:r>
              <a:rPr lang="en-US" sz="2400" b="1" i="1" dirty="0"/>
              <a:t>X</a:t>
            </a:r>
            <a:r>
              <a:rPr lang="en-US" sz="2400" b="1" i="1" baseline="-25000" dirty="0"/>
              <a:t>i</a:t>
            </a:r>
            <a:r>
              <a:rPr lang="en-US" sz="2400" b="1" i="1" dirty="0"/>
              <a:t> </a:t>
            </a:r>
            <a:r>
              <a:rPr lang="en-US" sz="2400" dirty="0"/>
              <a:t>in the sequence depends </a:t>
            </a:r>
            <a:r>
              <a:rPr lang="en-US" sz="2400" b="1" dirty="0"/>
              <a:t>only </a:t>
            </a:r>
            <a:r>
              <a:rPr lang="en-US" sz="2400" dirty="0"/>
              <a:t>on </a:t>
            </a:r>
            <a:r>
              <a:rPr lang="en-US" sz="2400" b="1" i="1" dirty="0"/>
              <a:t>X</a:t>
            </a:r>
            <a:r>
              <a:rPr lang="en-US" sz="2400" b="1" i="1" baseline="-25000" dirty="0"/>
              <a:t>i-1</a:t>
            </a:r>
            <a:endParaRPr lang="en-US" sz="2400" dirty="0"/>
          </a:p>
          <a:p>
            <a:pPr lvl="1"/>
            <a:r>
              <a:rPr lang="en-US" sz="2400" dirty="0"/>
              <a:t>(Or in variants: some other sufficiently small number: </a:t>
            </a:r>
            <a:r>
              <a:rPr lang="en-US" sz="2400" b="1" i="1" dirty="0"/>
              <a:t>second order Markov Model</a:t>
            </a:r>
            <a:r>
              <a:rPr lang="en-US" sz="2400" dirty="0"/>
              <a:t>, </a:t>
            </a:r>
            <a:r>
              <a:rPr lang="en-US" sz="2400" b="1" i="1" dirty="0"/>
              <a:t>third order</a:t>
            </a:r>
            <a:r>
              <a:rPr lang="en-US" sz="2400" dirty="0"/>
              <a:t>… etc.)</a:t>
            </a:r>
          </a:p>
          <a:p>
            <a:pPr lvl="1"/>
            <a:r>
              <a:rPr lang="en-US" sz="2400" dirty="0"/>
              <a:t>In other words: context effects are limited, but can chain</a:t>
            </a:r>
          </a:p>
          <a:p>
            <a:pPr lvl="1"/>
            <a:r>
              <a:rPr lang="en-US" sz="2400" dirty="0"/>
              <a:t>Formally: P(</a:t>
            </a:r>
            <a:r>
              <a:rPr lang="en-US" sz="2400" b="1" i="1" dirty="0"/>
              <a:t>X</a:t>
            </a:r>
            <a:r>
              <a:rPr lang="en-US" sz="2400" b="1" i="1" baseline="-25000" dirty="0"/>
              <a:t>i </a:t>
            </a:r>
            <a:r>
              <a:rPr lang="en-US" sz="2400" dirty="0"/>
              <a:t>=</a:t>
            </a:r>
            <a:r>
              <a:rPr lang="en-US" sz="2400" i="1" dirty="0"/>
              <a:t>x</a:t>
            </a:r>
            <a:r>
              <a:rPr lang="en-US" sz="2400" dirty="0"/>
              <a:t>|</a:t>
            </a:r>
            <a:r>
              <a:rPr lang="en-US" sz="2400" b="1" i="1" dirty="0"/>
              <a:t> X</a:t>
            </a:r>
            <a:r>
              <a:rPr lang="en-US" sz="2400" b="1" i="1" baseline="-25000" dirty="0"/>
              <a:t>i-1 </a:t>
            </a:r>
            <a:r>
              <a:rPr lang="en-US" sz="2400" dirty="0"/>
              <a:t>=</a:t>
            </a:r>
            <a:r>
              <a:rPr lang="en-US" sz="2400" i="1" dirty="0"/>
              <a:t>x</a:t>
            </a:r>
            <a:r>
              <a:rPr lang="en-US" sz="2400" i="1" baseline="-25000" dirty="0"/>
              <a:t>1</a:t>
            </a:r>
            <a:r>
              <a:rPr lang="en-US" sz="2400" dirty="0"/>
              <a:t>,</a:t>
            </a:r>
            <a:r>
              <a:rPr lang="en-US" sz="2400" b="1" i="1" dirty="0"/>
              <a:t> X</a:t>
            </a:r>
            <a:r>
              <a:rPr lang="en-US" sz="2400" b="1" i="1" baseline="-25000" dirty="0"/>
              <a:t>i-2 </a:t>
            </a:r>
            <a:r>
              <a:rPr lang="en-US" sz="2400" dirty="0"/>
              <a:t>=</a:t>
            </a:r>
            <a:r>
              <a:rPr lang="en-US" sz="2400" i="1" dirty="0"/>
              <a:t>x</a:t>
            </a:r>
            <a:r>
              <a:rPr lang="en-US" sz="2400" i="1" baseline="-25000" dirty="0"/>
              <a:t>2</a:t>
            </a:r>
            <a:r>
              <a:rPr lang="en-US" sz="2400" dirty="0"/>
              <a:t>,…) = P(</a:t>
            </a:r>
            <a:r>
              <a:rPr lang="en-US" sz="2400" b="1" i="1" dirty="0"/>
              <a:t>X</a:t>
            </a:r>
            <a:r>
              <a:rPr lang="en-US" sz="2400" b="1" i="1" baseline="-25000" dirty="0"/>
              <a:t>i </a:t>
            </a:r>
            <a:r>
              <a:rPr lang="en-US" sz="2400" dirty="0"/>
              <a:t>=</a:t>
            </a:r>
            <a:r>
              <a:rPr lang="en-US" sz="2400" i="1" dirty="0"/>
              <a:t>x</a:t>
            </a:r>
            <a:r>
              <a:rPr lang="en-US" sz="2400" dirty="0"/>
              <a:t>|</a:t>
            </a:r>
            <a:r>
              <a:rPr lang="en-US" sz="2400" b="1" i="1" dirty="0"/>
              <a:t> X</a:t>
            </a:r>
            <a:r>
              <a:rPr lang="en-US" sz="2400" b="1" i="1" baseline="-25000" dirty="0"/>
              <a:t>i-1 </a:t>
            </a:r>
            <a:r>
              <a:rPr lang="en-US" sz="2400" dirty="0"/>
              <a:t>=</a:t>
            </a:r>
            <a:r>
              <a:rPr lang="en-US" sz="2400" i="1" dirty="0"/>
              <a:t>x</a:t>
            </a:r>
            <a:r>
              <a:rPr lang="en-US" sz="2400" i="1" baseline="-25000" dirty="0"/>
              <a:t>1</a:t>
            </a:r>
            <a:r>
              <a:rPr lang="en-US" sz="2400" dirty="0"/>
              <a:t>)</a:t>
            </a:r>
          </a:p>
          <a:p>
            <a:endParaRPr lang="en-US" sz="2800" dirty="0"/>
          </a:p>
          <a:p>
            <a:r>
              <a:rPr lang="en-US" sz="2800" dirty="0"/>
              <a:t>This is a shameless, but very useful simplification! </a:t>
            </a:r>
            <a:r>
              <a:rPr lang="en-US" sz="2800" dirty="0">
                <a:sym typeface="Wingdings" panose="05000000000000000000" pitchFamily="2" charset="2"/>
              </a:rPr>
              <a:t></a:t>
            </a:r>
            <a:endParaRPr lang="en-US" sz="2800" dirty="0"/>
          </a:p>
          <a:p>
            <a:pPr lvl="1"/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334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Word embeddings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06DF0242-9C2A-43D0-BD35-6F1544184B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590" y="1351693"/>
            <a:ext cx="5257800" cy="33474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584" y="2819400"/>
            <a:ext cx="4390826" cy="3901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22720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Suppose the difficulty of a homework assignment is influenced by the previous one</a:t>
            </a:r>
          </a:p>
          <a:p>
            <a:pPr lvl="1"/>
            <a:r>
              <a:rPr lang="en-US" dirty="0"/>
              <a:t>If the last assignment was easy, this next one will be hard with 70% probability (but 30%: easy)</a:t>
            </a:r>
          </a:p>
          <a:p>
            <a:pPr lvl="1"/>
            <a:r>
              <a:rPr lang="en-US" dirty="0"/>
              <a:t>If the last one was hard, 60% that the next will be easy (but 40%: still hard)</a:t>
            </a:r>
          </a:p>
          <a:p>
            <a:r>
              <a:rPr lang="en-US" dirty="0"/>
              <a:t>Results are uncertain, but depend </a:t>
            </a:r>
            <a:r>
              <a:rPr lang="en-US" b="1" dirty="0"/>
              <a:t>only </a:t>
            </a:r>
            <a:br>
              <a:rPr lang="en-US" b="1" dirty="0"/>
            </a:br>
            <a:r>
              <a:rPr lang="en-US" b="1" dirty="0"/>
              <a:t>on last time </a:t>
            </a:r>
          </a:p>
          <a:p>
            <a:r>
              <a:rPr lang="en-US" dirty="0"/>
              <a:t>Globally we still model a process where difficulty alternates </a:t>
            </a:r>
            <a:r>
              <a:rPr lang="en-US" b="1" dirty="0"/>
              <a:t>across the chain</a:t>
            </a:r>
          </a:p>
          <a:p>
            <a:endParaRPr lang="en-US" b="1" dirty="0"/>
          </a:p>
          <a:p>
            <a:pPr>
              <a:buFont typeface="Wingdings"/>
              <a:buChar char="Ø"/>
            </a:pPr>
            <a:r>
              <a:rPr lang="en-US" b="1" dirty="0"/>
              <a:t>This works not just for words!! </a:t>
            </a:r>
          </a:p>
          <a:p>
            <a:pPr>
              <a:buFont typeface="Wingdings"/>
              <a:buChar char="Ø"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8835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z364\AppData\Local\Microsoft\Windows\Temporary Internet Files\Content.IE5\O8297W2M\chain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957060" y="281940"/>
            <a:ext cx="2743200" cy="217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The Markov property assumption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Note n% transition depends only on the current state</a:t>
            </a:r>
          </a:p>
          <a:p>
            <a:r>
              <a:rPr lang="en-US" dirty="0"/>
              <a:t>We get a 'plausible' sequence overall</a:t>
            </a:r>
          </a:p>
          <a:p>
            <a:r>
              <a:rPr lang="en-US" dirty="0"/>
              <a:t>What we need for this:</a:t>
            </a:r>
          </a:p>
          <a:p>
            <a:pPr lvl="1"/>
            <a:r>
              <a:rPr lang="en-US" dirty="0"/>
              <a:t>Probabilities of each </a:t>
            </a:r>
            <a:r>
              <a:rPr lang="en-US" i="1" dirty="0"/>
              <a:t>P(w</a:t>
            </a:r>
            <a:r>
              <a:rPr lang="en-US" i="1" baseline="-25000" dirty="0"/>
              <a:t>k</a:t>
            </a:r>
            <a:r>
              <a:rPr lang="en-US" i="1" dirty="0"/>
              <a:t>|w</a:t>
            </a:r>
            <a:r>
              <a:rPr lang="en-US" i="1" baseline="-25000" dirty="0"/>
              <a:t>k-1</a:t>
            </a:r>
            <a:r>
              <a:rPr lang="en-US" i="1" dirty="0"/>
              <a:t>)</a:t>
            </a:r>
          </a:p>
          <a:p>
            <a:pPr lvl="1"/>
            <a:r>
              <a:rPr lang="en-US" dirty="0"/>
              <a:t>Smoothing for missing values</a:t>
            </a:r>
          </a:p>
          <a:p>
            <a:pPr lvl="1"/>
            <a:endParaRPr lang="en-US" i="1" dirty="0"/>
          </a:p>
          <a:p>
            <a:pPr>
              <a:buFont typeface="Wingdings"/>
              <a:buChar char="Ø"/>
            </a:pPr>
            <a:r>
              <a:rPr lang="en-US" dirty="0"/>
              <a:t>We know how to get these for words, but what about other categories?</a:t>
            </a:r>
          </a:p>
          <a:p>
            <a:pPr>
              <a:buFont typeface="Wingdings"/>
              <a:buChar char="Ø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8621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Beneath the surface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Token n-gram models represent transitions between </a:t>
            </a:r>
            <a:r>
              <a:rPr lang="en-US" b="1" dirty="0"/>
              <a:t>actually observed characters/words</a:t>
            </a:r>
          </a:p>
          <a:p>
            <a:r>
              <a:rPr lang="en-US" dirty="0"/>
              <a:t>We can call them </a:t>
            </a:r>
            <a:r>
              <a:rPr lang="en-US" b="1" dirty="0"/>
              <a:t>Visible Markov Models (VMMs)</a:t>
            </a:r>
          </a:p>
          <a:p>
            <a:endParaRPr lang="en-US" dirty="0"/>
          </a:p>
          <a:p>
            <a:r>
              <a:rPr lang="en-US" dirty="0"/>
              <a:t>Besides properties that are overt, we are often interested in the probabilities of </a:t>
            </a:r>
            <a:br>
              <a:rPr lang="en-US" dirty="0"/>
            </a:br>
            <a:r>
              <a:rPr lang="en-US" b="1" dirty="0"/>
              <a:t>hidden </a:t>
            </a:r>
            <a:r>
              <a:rPr lang="en-US" dirty="0"/>
              <a:t>categories</a:t>
            </a:r>
          </a:p>
          <a:p>
            <a:r>
              <a:rPr lang="en-US" dirty="0"/>
              <a:t>These will require </a:t>
            </a:r>
            <a:r>
              <a:rPr lang="en-US" b="1" dirty="0"/>
              <a:t>Hidden Markov Models (HMMs)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3442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Invisible categories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Which categories are hidden?</a:t>
            </a:r>
          </a:p>
          <a:p>
            <a:pPr lvl="1"/>
            <a:r>
              <a:rPr lang="en-US" dirty="0"/>
              <a:t>We may not be interested in a specific adjective like </a:t>
            </a:r>
            <a:r>
              <a:rPr lang="en-US" b="1" i="1" dirty="0"/>
              <a:t>number (than)</a:t>
            </a:r>
            <a:endParaRPr lang="en-US" i="1" dirty="0"/>
          </a:p>
          <a:p>
            <a:pPr lvl="1"/>
            <a:r>
              <a:rPr lang="en-US" dirty="0"/>
              <a:t>We might want to know the likelihood of </a:t>
            </a:r>
            <a:r>
              <a:rPr lang="en-US" b="1" dirty="0"/>
              <a:t>any </a:t>
            </a:r>
            <a:r>
              <a:rPr lang="en-US" dirty="0"/>
              <a:t>comparative adjective at this position</a:t>
            </a:r>
          </a:p>
          <a:p>
            <a:pPr lvl="1"/>
            <a:r>
              <a:rPr lang="en-US" dirty="0"/>
              <a:t>Or the probabilities that words refer to a company, or have positive sentiment, or …</a:t>
            </a:r>
          </a:p>
          <a:p>
            <a:pPr lvl="1"/>
            <a:r>
              <a:rPr lang="en-US" dirty="0"/>
              <a:t>How can we look at categories that are not in the data explicitly?</a:t>
            </a:r>
          </a:p>
          <a:p>
            <a:endParaRPr lang="en-US" dirty="0"/>
          </a:p>
          <a:p>
            <a:r>
              <a:rPr lang="en-US" dirty="0"/>
              <a:t>Let’s look at an example</a:t>
            </a:r>
          </a:p>
        </p:txBody>
      </p:sp>
      <p:pic>
        <p:nvPicPr>
          <p:cNvPr id="4" name="Picture 2" descr="C:\Users\az364\AppData\Local\Microsoft\Windows\Temporary Internet Files\Content.IE5\S8WAV6O8\invisible-man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57200"/>
            <a:ext cx="1630680" cy="15163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6766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 tagging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Probably the most widely used ‘hidden’ category in NLP</a:t>
            </a:r>
          </a:p>
          <a:p>
            <a:pPr lvl="1"/>
            <a:r>
              <a:rPr lang="en-US" dirty="0"/>
              <a:t>Assume each token has exactly 1 correct part of speech</a:t>
            </a:r>
          </a:p>
          <a:p>
            <a:pPr lvl="1"/>
            <a:r>
              <a:rPr lang="en-US" dirty="0"/>
              <a:t>We can’t see it, but it’s there</a:t>
            </a:r>
          </a:p>
          <a:p>
            <a:pPr lvl="1"/>
            <a:r>
              <a:rPr lang="en-US" dirty="0"/>
              <a:t>If we knew the POS tags of a text, we could create </a:t>
            </a:r>
            <a:br>
              <a:rPr lang="en-US" dirty="0"/>
            </a:br>
            <a:r>
              <a:rPr lang="en-US" dirty="0"/>
              <a:t>n-gram models describing them:</a:t>
            </a:r>
          </a:p>
          <a:p>
            <a:pPr lvl="2"/>
            <a:r>
              <a:rPr lang="en-US" dirty="0"/>
              <a:t>ART ADJ N </a:t>
            </a:r>
            <a:r>
              <a:rPr lang="en-US" dirty="0">
                <a:sym typeface="Wingdings" panose="05000000000000000000" pitchFamily="2" charset="2"/>
              </a:rPr>
              <a:t> NP trigram!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TO ADV V  split infinitive!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>
              <a:buFont typeface="Wingdings"/>
              <a:buChar char="Ø"/>
            </a:pPr>
            <a:r>
              <a:rPr lang="en-US" dirty="0">
                <a:sym typeface="Wingdings" panose="05000000000000000000" pitchFamily="2" charset="2"/>
              </a:rPr>
              <a:t>What tags are there?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6081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Tag sets for English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Common in the US:</a:t>
            </a:r>
          </a:p>
          <a:p>
            <a:r>
              <a:rPr lang="en-US" dirty="0"/>
              <a:t>Penn Treebank </a:t>
            </a:r>
            <a:r>
              <a:rPr lang="en-US" dirty="0" err="1"/>
              <a:t>Tagset</a:t>
            </a:r>
            <a:r>
              <a:rPr lang="en-US" dirty="0"/>
              <a:t> (PTB)			36 Tags</a:t>
            </a:r>
          </a:p>
          <a:p>
            <a:r>
              <a:rPr lang="en-US" dirty="0"/>
              <a:t>Extended PTB (AMALGAM/TT)		57 Tags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Common in the UK:</a:t>
            </a:r>
          </a:p>
          <a:p>
            <a:r>
              <a:rPr lang="en-US" dirty="0"/>
              <a:t>CLAWS 5						62 Tags</a:t>
            </a:r>
          </a:p>
          <a:p>
            <a:r>
              <a:rPr lang="en-US" dirty="0"/>
              <a:t>CLAWS 7						137 Tags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Other notable mentions:</a:t>
            </a:r>
          </a:p>
          <a:p>
            <a:r>
              <a:rPr lang="en-US" dirty="0"/>
              <a:t>Brown tag set 					85 Tags</a:t>
            </a:r>
          </a:p>
          <a:p>
            <a:r>
              <a:rPr lang="en-US" dirty="0"/>
              <a:t>Google “Universal Tags” (V2)		17 Tags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8988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PTB tag set (vanilla)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4294967295"/>
            <p:extLst/>
          </p:nvPr>
        </p:nvGraphicFramePr>
        <p:xfrm>
          <a:off x="827584" y="1556792"/>
          <a:ext cx="3157749" cy="5054921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5796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81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CC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Coordinating conjunction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CD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Cardinal number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DT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Determiner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EX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Existential there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FW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Foreign word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9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IN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Preposition or conjunction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6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JJ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Adjective 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JJR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Adjective, comparative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JJS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Adjective, superlative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LS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List item marker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6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MD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Modal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NN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Noun, singular or mass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1567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NNS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Noun, plural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NNP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Proper noun, singular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NNPS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Proper noun, plural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PDT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Predeterminer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POS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Possessive ending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PRP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Personal pronoun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sz="quarter" idx="4294967295"/>
            <p:extLst/>
          </p:nvPr>
        </p:nvGraphicFramePr>
        <p:xfrm>
          <a:off x="4644008" y="1556792"/>
          <a:ext cx="3745206" cy="5053396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5371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8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PRP$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Possessive pronoun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385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RB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Adverb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RBR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Adverb, comparative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RBS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Adverb, superlative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385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RP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Particle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385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SYM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Symbol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1385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TO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to 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UH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Interjection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Verb, base form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VBD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Verb, past tense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158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VBG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Verb, gerund or present participle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VBN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Verb, past participle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6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u="none" strike="noStrike" dirty="0" err="1">
                          <a:effectLst/>
                        </a:rPr>
                        <a:t>Verb</a:t>
                      </a:r>
                      <a:r>
                        <a:rPr lang="it-IT" sz="1700" u="none" strike="noStrike" dirty="0">
                          <a:effectLst/>
                        </a:rPr>
                        <a:t>, non-3rd </a:t>
                      </a:r>
                      <a:r>
                        <a:rPr lang="it-IT" sz="1700" u="none" strike="noStrike" dirty="0" err="1">
                          <a:effectLst/>
                        </a:rPr>
                        <a:t>person</a:t>
                      </a:r>
                      <a:r>
                        <a:rPr lang="it-IT" sz="1700" u="none" strike="noStrike" dirty="0">
                          <a:effectLst/>
                        </a:rPr>
                        <a:t> </a:t>
                      </a:r>
                      <a:r>
                        <a:rPr lang="it-IT" sz="1700" u="none" strike="noStrike" dirty="0" err="1">
                          <a:effectLst/>
                        </a:rPr>
                        <a:t>sg</a:t>
                      </a:r>
                      <a:r>
                        <a:rPr lang="it-IT" sz="1700" u="none" strike="noStrike" dirty="0">
                          <a:effectLst/>
                        </a:rPr>
                        <a:t>.</a:t>
                      </a:r>
                      <a:r>
                        <a:rPr lang="it-IT" sz="1700" u="none" strike="noStrike" baseline="0" dirty="0">
                          <a:effectLst/>
                        </a:rPr>
                        <a:t> </a:t>
                      </a:r>
                      <a:r>
                        <a:rPr lang="it-IT" sz="1700" u="none" strike="noStrike" dirty="0" err="1">
                          <a:effectLst/>
                        </a:rPr>
                        <a:t>present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37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VBZ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Verb, 3rd person </a:t>
                      </a:r>
                      <a:r>
                        <a:rPr lang="en-US" sz="1700" u="none" strike="noStrike" dirty="0" err="1">
                          <a:effectLst/>
                        </a:rPr>
                        <a:t>sg</a:t>
                      </a:r>
                      <a:r>
                        <a:rPr lang="en-US" sz="1700" u="none" strike="noStrike" dirty="0">
                          <a:effectLst/>
                        </a:rPr>
                        <a:t>. present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3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WDT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Wh-determiner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Wh-pronoun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3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WP$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Possessive wh-pronoun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WRB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 err="1">
                          <a:effectLst/>
                        </a:rPr>
                        <a:t>Wh</a:t>
                      </a:r>
                      <a:r>
                        <a:rPr lang="en-US" sz="1700" u="none" strike="noStrike" dirty="0">
                          <a:effectLst/>
                        </a:rPr>
                        <a:t>-adverb 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74354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Tagging exercise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Tag the text: </a:t>
            </a:r>
            <a:r>
              <a:rPr lang="en-US" b="1" i="1" dirty="0"/>
              <a:t>Is ISIS Going Broke?</a:t>
            </a:r>
          </a:p>
          <a:p>
            <a:pPr lvl="1"/>
            <a:r>
              <a:rPr lang="en-US" dirty="0"/>
              <a:t>What’s easy and what’s hard?</a:t>
            </a:r>
          </a:p>
          <a:p>
            <a:pPr lvl="1"/>
            <a:r>
              <a:rPr lang="en-US" dirty="0"/>
              <a:t>How do we determine the correct tag?</a:t>
            </a:r>
          </a:p>
          <a:p>
            <a:pPr lvl="1"/>
            <a:r>
              <a:rPr lang="en-US" dirty="0"/>
              <a:t>How can a computer do it?</a:t>
            </a:r>
          </a:p>
          <a:p>
            <a:endParaRPr lang="en-US" dirty="0"/>
          </a:p>
          <a:p>
            <a:r>
              <a:rPr lang="en-US" dirty="0"/>
              <a:t>If you have a printer handy or can annotate on screen easily (e-pen) – use the PDF</a:t>
            </a:r>
          </a:p>
          <a:p>
            <a:r>
              <a:rPr lang="en-US" dirty="0"/>
              <a:t>Otherwise try the Excel spreadsheet and put tags in the second column!</a:t>
            </a:r>
          </a:p>
          <a:p>
            <a:pPr lvl="1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5964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PTB tag set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is a lot to be said about the PTB tag set</a:t>
            </a:r>
          </a:p>
          <a:p>
            <a:pPr lvl="1"/>
            <a:r>
              <a:rPr lang="en-US" dirty="0"/>
              <a:t>Successes and shortcomings</a:t>
            </a:r>
          </a:p>
          <a:p>
            <a:pPr lvl="1"/>
            <a:r>
              <a:rPr lang="en-US" dirty="0"/>
              <a:t>Extensions since its inception – notably through the AMALGAM project (2001), </a:t>
            </a:r>
            <a:r>
              <a:rPr lang="en-US" dirty="0" err="1"/>
              <a:t>TreeTagger</a:t>
            </a:r>
            <a:r>
              <a:rPr lang="en-US" dirty="0"/>
              <a:t>, </a:t>
            </a:r>
            <a:r>
              <a:rPr lang="en-US" dirty="0" err="1"/>
              <a:t>OntoNotes</a:t>
            </a:r>
            <a:r>
              <a:rPr lang="en-US" dirty="0"/>
              <a:t>, English Web Treebank…</a:t>
            </a:r>
          </a:p>
          <a:p>
            <a:endParaRPr lang="en-US" dirty="0"/>
          </a:p>
          <a:p>
            <a:r>
              <a:rPr lang="en-US" dirty="0"/>
              <a:t>We don't have time to discuss these…</a:t>
            </a:r>
          </a:p>
          <a:p>
            <a:r>
              <a:rPr lang="en-US" dirty="0"/>
              <a:t>For this course: PTB (a.k.a. vanilla PTB) will be our only tag set for English (more: LING-367)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8228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a POS tagger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 decide what POS tags to assign, an automatic tagger consults training data</a:t>
            </a:r>
          </a:p>
          <a:p>
            <a:pPr lvl="1"/>
            <a:r>
              <a:rPr lang="en-US" dirty="0"/>
              <a:t>Known POS distributions</a:t>
            </a:r>
          </a:p>
          <a:p>
            <a:pPr lvl="1"/>
            <a:r>
              <a:rPr lang="en-US" dirty="0"/>
              <a:t>Known conditional probabilities </a:t>
            </a:r>
            <a:r>
              <a:rPr lang="en-US" i="1" dirty="0"/>
              <a:t>P(POS2|POS1)</a:t>
            </a:r>
            <a:endParaRPr lang="en-US" dirty="0"/>
          </a:p>
          <a:p>
            <a:pPr lvl="1"/>
            <a:r>
              <a:rPr lang="en-US" i="1" dirty="0"/>
              <a:t>…</a:t>
            </a:r>
          </a:p>
          <a:p>
            <a:r>
              <a:rPr lang="en-US" dirty="0"/>
              <a:t>We can get initial probabilities for a single word… </a:t>
            </a:r>
          </a:p>
          <a:p>
            <a:pPr lvl="1"/>
            <a:r>
              <a:rPr lang="en-US" dirty="0"/>
              <a:t>but the tagger can also continue a plausible sequence</a:t>
            </a:r>
          </a:p>
          <a:p>
            <a:pPr lvl="1"/>
            <a:r>
              <a:rPr lang="en-US" dirty="0"/>
              <a:t>First let’s see what we can do with a tagger using NLTK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407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Word2Vec – idea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Implementation of distributional semantics (</a:t>
            </a:r>
            <a:r>
              <a:rPr lang="en-US" dirty="0" err="1"/>
              <a:t>Mikolov</a:t>
            </a:r>
            <a:r>
              <a:rPr lang="en-US" dirty="0"/>
              <a:t> et al. 2013)</a:t>
            </a:r>
          </a:p>
          <a:p>
            <a:pPr lvl="1"/>
            <a:r>
              <a:rPr lang="en-US" dirty="0"/>
              <a:t>Use a window of ±2 tokens</a:t>
            </a:r>
          </a:p>
          <a:p>
            <a:pPr lvl="1"/>
            <a:r>
              <a:rPr lang="en-US" dirty="0"/>
              <a:t>Track co-occurrence of target word with its nearest neighbors</a:t>
            </a:r>
          </a:p>
          <a:p>
            <a:pPr lvl="1"/>
            <a:r>
              <a:rPr lang="en-US" dirty="0"/>
              <a:t>Vector space as a matrix of each word vs. its potential neighbors:</a:t>
            </a:r>
          </a:p>
          <a:p>
            <a:pPr lvl="2"/>
            <a:r>
              <a:rPr lang="en-US" dirty="0"/>
              <a:t>cactus – Christmas : close to no co-occurrences in window</a:t>
            </a:r>
          </a:p>
          <a:p>
            <a:pPr lvl="2"/>
            <a:r>
              <a:rPr lang="en-US" dirty="0"/>
              <a:t>Queen – England: many co-occurrences</a:t>
            </a:r>
          </a:p>
        </p:txBody>
      </p:sp>
    </p:spTree>
    <p:extLst>
      <p:ext uri="{BB962C8B-B14F-4D97-AF65-F5344CB8AC3E}">
        <p14:creationId xmlns:p14="http://schemas.microsoft.com/office/powerpoint/2010/main" val="146946352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Tagging with NLTK – tagging.py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nltk</a:t>
            </a:r>
            <a:br>
              <a:rPr lang="en-US" dirty="0"/>
            </a:br>
            <a:r>
              <a:rPr lang="en-US" dirty="0"/>
              <a:t>text = </a:t>
            </a:r>
            <a:r>
              <a:rPr lang="en-US" b="1" dirty="0">
                <a:solidFill>
                  <a:srgbClr val="008000"/>
                </a:solidFill>
              </a:rPr>
              <a:t>"Mr. Pickwick turned azure."</a:t>
            </a:r>
            <a:br>
              <a:rPr lang="en-US" b="1" dirty="0">
                <a:solidFill>
                  <a:srgbClr val="008000"/>
                </a:solidFill>
              </a:rPr>
            </a:br>
            <a:endParaRPr lang="en-US" b="1" dirty="0">
              <a:solidFill>
                <a:srgbClr val="008000"/>
              </a:solidFill>
            </a:endParaRPr>
          </a:p>
          <a:p>
            <a:pPr marL="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Get a list of tokens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tokenized = </a:t>
            </a:r>
            <a:r>
              <a:rPr lang="en-US" dirty="0" err="1"/>
              <a:t>nltk.word_tokenize</a:t>
            </a:r>
            <a:r>
              <a:rPr lang="en-US" dirty="0"/>
              <a:t>(text)</a:t>
            </a:r>
            <a:br>
              <a:rPr lang="en-US" dirty="0"/>
            </a:br>
            <a:endParaRPr lang="en-US" dirty="0"/>
          </a:p>
          <a:p>
            <a:pPr marL="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Make it a list of (token, </a:t>
            </a:r>
            <a:r>
              <a:rPr lang="en-US" i="1" dirty="0" err="1">
                <a:solidFill>
                  <a:srgbClr val="808080"/>
                </a:solidFill>
              </a:rPr>
              <a:t>pos</a:t>
            </a:r>
            <a:r>
              <a:rPr lang="en-US" i="1" dirty="0">
                <a:solidFill>
                  <a:srgbClr val="808080"/>
                </a:solidFill>
              </a:rPr>
              <a:t>) tuples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tagged = </a:t>
            </a:r>
            <a:r>
              <a:rPr lang="en-US" dirty="0" err="1"/>
              <a:t>nltk.pos_tag</a:t>
            </a:r>
            <a:r>
              <a:rPr lang="en-US" dirty="0"/>
              <a:t>(tokenized)</a:t>
            </a:r>
            <a:br>
              <a:rPr lang="en-US" dirty="0"/>
            </a:br>
            <a:endParaRPr lang="en-US" dirty="0"/>
          </a:p>
          <a:p>
            <a:pPr marL="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/>
              <a:t>tagged</a:t>
            </a:r>
            <a:r>
              <a:rPr lang="en-US" b="1" dirty="0">
                <a:solidFill>
                  <a:srgbClr val="000099"/>
                </a:solidFill>
              </a:rPr>
              <a:t>)</a:t>
            </a:r>
            <a:br>
              <a:rPr lang="en-US" dirty="0"/>
            </a:br>
            <a:r>
              <a:rPr lang="en-US" i="1" dirty="0">
                <a:solidFill>
                  <a:srgbClr val="808080"/>
                </a:solidFill>
              </a:rPr>
              <a:t># Note the error!</a:t>
            </a:r>
            <a:br>
              <a:rPr lang="en-US" i="1" dirty="0">
                <a:solidFill>
                  <a:srgbClr val="808080"/>
                </a:solidFill>
              </a:rPr>
            </a:br>
            <a:br>
              <a:rPr lang="en-US" dirty="0"/>
            </a:br>
            <a:r>
              <a:rPr lang="en-US" dirty="0"/>
              <a:t>[(</a:t>
            </a:r>
            <a:r>
              <a:rPr lang="en-US" b="1" dirty="0">
                <a:solidFill>
                  <a:srgbClr val="008000"/>
                </a:solidFill>
              </a:rPr>
              <a:t>'Mr.'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'NNP'</a:t>
            </a:r>
            <a:r>
              <a:rPr lang="en-US" dirty="0"/>
              <a:t>), (</a:t>
            </a:r>
            <a:r>
              <a:rPr lang="en-US" b="1" dirty="0">
                <a:solidFill>
                  <a:srgbClr val="008000"/>
                </a:solidFill>
              </a:rPr>
              <a:t>'Pickwick'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'NNP'</a:t>
            </a:r>
            <a:r>
              <a:rPr lang="en-US" dirty="0"/>
              <a:t>), (</a:t>
            </a:r>
            <a:r>
              <a:rPr lang="en-US" b="1" dirty="0">
                <a:solidFill>
                  <a:srgbClr val="008000"/>
                </a:solidFill>
              </a:rPr>
              <a:t>'turned'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'VBD'</a:t>
            </a:r>
            <a:r>
              <a:rPr lang="en-US" dirty="0"/>
              <a:t>), </a:t>
            </a:r>
            <a:br>
              <a:rPr lang="en-US" dirty="0"/>
            </a:b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'azure'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'NN'</a:t>
            </a:r>
            <a:r>
              <a:rPr lang="en-US" dirty="0"/>
              <a:t>), (</a:t>
            </a:r>
            <a:r>
              <a:rPr lang="en-US" b="1" dirty="0">
                <a:solidFill>
                  <a:srgbClr val="008000"/>
                </a:solidFill>
              </a:rPr>
              <a:t>'.'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'.'</a:t>
            </a:r>
            <a:r>
              <a:rPr lang="en-US" dirty="0"/>
              <a:t>)]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28573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we do with ‘tagged’?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Tagged data is a </a:t>
            </a:r>
            <a:r>
              <a:rPr lang="en-US" b="1" dirty="0"/>
              <a:t>list </a:t>
            </a:r>
            <a:r>
              <a:rPr lang="en-US" dirty="0"/>
              <a:t>of </a:t>
            </a:r>
            <a:r>
              <a:rPr lang="en-US" b="1" dirty="0"/>
              <a:t>tuples</a:t>
            </a:r>
          </a:p>
          <a:p>
            <a:r>
              <a:rPr lang="en-US" dirty="0"/>
              <a:t>Can be separated into </a:t>
            </a:r>
            <a:r>
              <a:rPr lang="en-US" b="1" dirty="0"/>
              <a:t>two lists </a:t>
            </a:r>
            <a:r>
              <a:rPr lang="en-US" dirty="0"/>
              <a:t>for processing just tags:</a:t>
            </a:r>
          </a:p>
          <a:p>
            <a:pPr marL="0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words = []</a:t>
            </a:r>
            <a:br>
              <a:rPr lang="en-US" dirty="0"/>
            </a:br>
            <a:r>
              <a:rPr lang="en-US" dirty="0"/>
              <a:t>tags = []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b="1" dirty="0"/>
              <a:t>word, tag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tagged: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words.append</a:t>
            </a:r>
            <a:r>
              <a:rPr lang="en-US" dirty="0"/>
              <a:t>(word)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tags.append</a:t>
            </a:r>
            <a:r>
              <a:rPr lang="en-US" dirty="0"/>
              <a:t>(tag)</a:t>
            </a:r>
            <a:br>
              <a:rPr lang="en-US" dirty="0"/>
            </a:br>
            <a:endParaRPr lang="en-US" dirty="0"/>
          </a:p>
          <a:p>
            <a:pPr marL="41148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81169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Inspecting frequencies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tag_dist</a:t>
            </a:r>
            <a:r>
              <a:rPr lang="en-US" dirty="0"/>
              <a:t> = </a:t>
            </a:r>
            <a:r>
              <a:rPr lang="en-US" dirty="0" err="1"/>
              <a:t>nltk.FreqDist</a:t>
            </a:r>
            <a:r>
              <a:rPr lang="en-US" dirty="0"/>
              <a:t>(tags)</a:t>
            </a:r>
            <a:br>
              <a:rPr lang="en-US" dirty="0"/>
            </a:br>
            <a:r>
              <a:rPr lang="en-US" dirty="0" err="1"/>
              <a:t>word_dist</a:t>
            </a:r>
            <a:r>
              <a:rPr lang="en-US" dirty="0"/>
              <a:t> = </a:t>
            </a:r>
            <a:r>
              <a:rPr lang="en-US" dirty="0" err="1"/>
              <a:t>nltk.FreqDist</a:t>
            </a:r>
            <a:r>
              <a:rPr lang="en-US" dirty="0"/>
              <a:t>(words)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 err="1"/>
              <a:t>tag_dist.most_common</a:t>
            </a:r>
            <a:r>
              <a:rPr lang="en-US" dirty="0"/>
              <a:t>(</a:t>
            </a:r>
            <a:r>
              <a:rPr lang="en-US" dirty="0">
                <a:solidFill>
                  <a:srgbClr val="0000FF"/>
                </a:solidFill>
              </a:rPr>
              <a:t>4</a:t>
            </a:r>
            <a:r>
              <a:rPr lang="en-US" dirty="0"/>
              <a:t>)</a:t>
            </a:r>
            <a:r>
              <a:rPr lang="en-US" b="1" dirty="0">
                <a:solidFill>
                  <a:srgbClr val="000099"/>
                </a:solidFill>
              </a:rPr>
              <a:t>)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 err="1"/>
              <a:t>word_dist.most_common</a:t>
            </a:r>
            <a:r>
              <a:rPr lang="en-US" dirty="0"/>
              <a:t>(</a:t>
            </a:r>
            <a:r>
              <a:rPr lang="en-US" dirty="0">
                <a:solidFill>
                  <a:srgbClr val="0000FF"/>
                </a:solidFill>
              </a:rPr>
              <a:t>100</a:t>
            </a:r>
            <a:r>
              <a:rPr lang="en-US" dirty="0"/>
              <a:t>)[</a:t>
            </a:r>
            <a:r>
              <a:rPr lang="en-US" dirty="0">
                <a:solidFill>
                  <a:srgbClr val="0000FF"/>
                </a:solidFill>
              </a:rPr>
              <a:t>90</a:t>
            </a:r>
            <a:r>
              <a:rPr lang="en-US" dirty="0"/>
              <a:t>:]</a:t>
            </a:r>
            <a:r>
              <a:rPr lang="en-US" b="1" dirty="0">
                <a:solidFill>
                  <a:srgbClr val="000099"/>
                </a:solidFill>
              </a:rPr>
              <a:t>)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426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plotting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90696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To plot you must install </a:t>
            </a:r>
            <a:r>
              <a:rPr lang="en-US" dirty="0" err="1"/>
              <a:t>Matplotlib</a:t>
            </a:r>
            <a:r>
              <a:rPr lang="en-US" dirty="0"/>
              <a:t> and </a:t>
            </a:r>
            <a:r>
              <a:rPr lang="en-US" dirty="0" err="1"/>
              <a:t>NumPy</a:t>
            </a:r>
            <a:r>
              <a:rPr lang="en-US" dirty="0"/>
              <a:t> from the command line:</a:t>
            </a:r>
          </a:p>
          <a:p>
            <a:pPr marL="411480" lvl="1" indent="0">
              <a:buNone/>
            </a:pPr>
            <a:r>
              <a:rPr lang="en-US" b="1" i="1" dirty="0"/>
              <a:t>&gt; pip install </a:t>
            </a:r>
            <a:r>
              <a:rPr lang="en-US" b="1" i="1" dirty="0" err="1"/>
              <a:t>numpy</a:t>
            </a:r>
            <a:r>
              <a:rPr lang="en-US" b="1" i="1" dirty="0"/>
              <a:t> </a:t>
            </a:r>
          </a:p>
          <a:p>
            <a:pPr marL="411480" lvl="1" indent="0">
              <a:buNone/>
            </a:pPr>
            <a:r>
              <a:rPr lang="en-US" b="1" i="1" dirty="0"/>
              <a:t>&gt; pip install </a:t>
            </a:r>
            <a:r>
              <a:rPr lang="en-US" b="1" i="1" dirty="0" err="1"/>
              <a:t>matplotlib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Then in Python: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 err="1"/>
              <a:t>word_dist.plot</a:t>
            </a:r>
            <a:r>
              <a:rPr lang="en-US" dirty="0"/>
              <a:t>(</a:t>
            </a:r>
            <a:r>
              <a:rPr lang="en-US" dirty="0">
                <a:solidFill>
                  <a:srgbClr val="0000FF"/>
                </a:solidFill>
              </a:rPr>
              <a:t>50</a:t>
            </a:r>
            <a:r>
              <a:rPr lang="en-US" dirty="0"/>
              <a:t>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 err="1"/>
              <a:t>word_dist.plot</a:t>
            </a:r>
            <a:r>
              <a:rPr lang="en-US" dirty="0"/>
              <a:t>(</a:t>
            </a:r>
            <a:r>
              <a:rPr lang="en-US" dirty="0">
                <a:solidFill>
                  <a:srgbClr val="0000FF"/>
                </a:solidFill>
              </a:rPr>
              <a:t>50</a:t>
            </a:r>
            <a:r>
              <a:rPr lang="en-US" dirty="0"/>
              <a:t>, </a:t>
            </a:r>
            <a:r>
              <a:rPr lang="en-US" dirty="0">
                <a:solidFill>
                  <a:srgbClr val="660099"/>
                </a:solidFill>
              </a:rPr>
              <a:t>cumulative</a:t>
            </a:r>
            <a:r>
              <a:rPr lang="en-US" dirty="0"/>
              <a:t>=</a:t>
            </a:r>
            <a:r>
              <a:rPr lang="en-US" dirty="0">
                <a:solidFill>
                  <a:srgbClr val="000080"/>
                </a:solidFill>
              </a:rPr>
              <a:t>True</a:t>
            </a:r>
            <a:r>
              <a:rPr lang="en-US" dirty="0"/>
              <a:t>)</a:t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209800"/>
            <a:ext cx="3756048" cy="319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44707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Tagged data from </a:t>
            </a:r>
            <a:r>
              <a:rPr lang="en-US" dirty="0" err="1"/>
              <a:t>nltk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also get some ready corpora from NLTK: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from </a:t>
            </a:r>
            <a:r>
              <a:rPr lang="en-US" dirty="0" err="1"/>
              <a:t>nltk.corpus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masc_tagged</a:t>
            </a:r>
            <a:br>
              <a:rPr lang="en-US" dirty="0"/>
            </a:br>
            <a:br>
              <a:rPr lang="en-US" dirty="0"/>
            </a:br>
            <a:r>
              <a:rPr lang="en-US" dirty="0"/>
              <a:t>words = []</a:t>
            </a:r>
            <a:br>
              <a:rPr lang="en-US" dirty="0"/>
            </a:br>
            <a:r>
              <a:rPr lang="en-US" dirty="0"/>
              <a:t>tags = []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/>
              <a:t>word, tag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 err="1"/>
              <a:t>masc_tagged.tagged_words</a:t>
            </a:r>
            <a:r>
              <a:rPr lang="en-US" dirty="0"/>
              <a:t>():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words.append</a:t>
            </a:r>
            <a:r>
              <a:rPr lang="en-US" dirty="0"/>
              <a:t>(word)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tags.append</a:t>
            </a:r>
            <a:r>
              <a:rPr lang="en-US" dirty="0"/>
              <a:t>(tag)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699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Homework – for Wednesday, Nov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Write a program that:</a:t>
            </a:r>
          </a:p>
          <a:p>
            <a:pPr lvl="1"/>
            <a:r>
              <a:rPr lang="en-US" dirty="0"/>
              <a:t>Takes a text file input</a:t>
            </a:r>
          </a:p>
          <a:p>
            <a:pPr lvl="1"/>
            <a:r>
              <a:rPr lang="en-US" dirty="0"/>
              <a:t>Tokenizes and tags the text with NLTK</a:t>
            </a:r>
          </a:p>
          <a:p>
            <a:pPr lvl="1"/>
            <a:r>
              <a:rPr lang="en-US" dirty="0"/>
              <a:t>Goes through the result and saves </a:t>
            </a:r>
            <a:r>
              <a:rPr lang="en-US" b="1" dirty="0"/>
              <a:t>only common nouns</a:t>
            </a:r>
            <a:endParaRPr lang="en-US" dirty="0"/>
          </a:p>
          <a:p>
            <a:pPr lvl="1"/>
            <a:r>
              <a:rPr lang="en-US" dirty="0"/>
              <a:t>Prints the most frequent 10</a:t>
            </a:r>
          </a:p>
          <a:p>
            <a:pPr lvl="1"/>
            <a:r>
              <a:rPr lang="en-US" dirty="0"/>
              <a:t>Plots the top 100 using </a:t>
            </a:r>
            <a:r>
              <a:rPr lang="en-US" dirty="0" err="1"/>
              <a:t>nltk’s</a:t>
            </a:r>
            <a:r>
              <a:rPr lang="en-US" dirty="0"/>
              <a:t> </a:t>
            </a:r>
            <a:r>
              <a:rPr lang="en-US" dirty="0" err="1"/>
              <a:t>FreqDist</a:t>
            </a:r>
            <a:endParaRPr lang="en-US" dirty="0"/>
          </a:p>
          <a:p>
            <a:r>
              <a:rPr lang="en-US" dirty="0"/>
              <a:t>Run your program on some text</a:t>
            </a:r>
          </a:p>
          <a:p>
            <a:r>
              <a:rPr lang="en-US" dirty="0"/>
              <a:t>Find one word </a:t>
            </a:r>
            <a:r>
              <a:rPr lang="en-US" dirty="0" err="1"/>
              <a:t>mistagged</a:t>
            </a:r>
            <a:r>
              <a:rPr lang="en-US" dirty="0"/>
              <a:t> as a noun and write as a comment – why do you think this happened?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3077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 – verb proportions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Try to get the proportion of verbs in some text:</a:t>
            </a:r>
          </a:p>
          <a:p>
            <a:pPr lvl="1"/>
            <a:r>
              <a:rPr lang="en-US" dirty="0"/>
              <a:t>Read a text file saved from the Web</a:t>
            </a:r>
          </a:p>
          <a:p>
            <a:pPr lvl="1"/>
            <a:r>
              <a:rPr lang="en-US" dirty="0"/>
              <a:t>Tokenize and tag it</a:t>
            </a:r>
          </a:p>
          <a:p>
            <a:pPr lvl="1"/>
            <a:r>
              <a:rPr lang="en-US" dirty="0"/>
              <a:t>Loop through data and get:</a:t>
            </a:r>
          </a:p>
          <a:p>
            <a:pPr lvl="2"/>
            <a:r>
              <a:rPr lang="en-US" dirty="0"/>
              <a:t>Length in tokens</a:t>
            </a:r>
          </a:p>
          <a:p>
            <a:pPr lvl="2"/>
            <a:r>
              <a:rPr lang="en-US" dirty="0"/>
              <a:t>Amount of verbs</a:t>
            </a:r>
          </a:p>
          <a:p>
            <a:pPr lvl="2"/>
            <a:r>
              <a:rPr lang="en-US" dirty="0"/>
              <a:t>Print proportions with a verbal tag using one of:</a:t>
            </a:r>
          </a:p>
          <a:p>
            <a:pPr marL="822960" lvl="3" indent="0">
              <a:buNone/>
            </a:pPr>
            <a:r>
              <a:rPr lang="en-US" dirty="0"/>
              <a:t>		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tag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"VB"</a:t>
            </a:r>
            <a:r>
              <a:rPr lang="en-US" dirty="0"/>
              <a:t>,</a:t>
            </a:r>
            <a:r>
              <a:rPr lang="en-US" b="1" dirty="0">
                <a:solidFill>
                  <a:srgbClr val="008000"/>
                </a:solidFill>
              </a:rPr>
              <a:t>"VBZ"</a:t>
            </a:r>
            <a:r>
              <a:rPr lang="en-US" dirty="0"/>
              <a:t>,...]:</a:t>
            </a:r>
          </a:p>
          <a:p>
            <a:pPr marL="822960" lvl="3" indent="0">
              <a:buNone/>
            </a:pPr>
            <a:r>
              <a:rPr lang="en-US" dirty="0"/>
              <a:t>			…</a:t>
            </a:r>
          </a:p>
          <a:p>
            <a:pPr marL="822960" lvl="3" indent="0">
              <a:buNone/>
            </a:pPr>
            <a:r>
              <a:rPr lang="en-US" dirty="0"/>
              <a:t>		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 err="1"/>
              <a:t>re.match</a:t>
            </a:r>
            <a:r>
              <a:rPr lang="en-US" dirty="0"/>
              <a:t>(</a:t>
            </a:r>
            <a:r>
              <a:rPr lang="en-US" b="1" dirty="0" err="1">
                <a:solidFill>
                  <a:srgbClr val="008000"/>
                </a:solidFill>
              </a:rPr>
              <a:t>r'V</a:t>
            </a:r>
            <a:r>
              <a:rPr lang="en-US" b="1" dirty="0">
                <a:solidFill>
                  <a:srgbClr val="008000"/>
                </a:solidFill>
              </a:rPr>
              <a:t>.*'</a:t>
            </a:r>
            <a:r>
              <a:rPr lang="en-US" dirty="0"/>
              <a:t>, tag) </a:t>
            </a:r>
            <a:r>
              <a:rPr lang="en-US" b="1" dirty="0">
                <a:solidFill>
                  <a:srgbClr val="000080"/>
                </a:solidFill>
              </a:rPr>
              <a:t>is not </a:t>
            </a:r>
            <a:r>
              <a:rPr lang="en-US" dirty="0"/>
              <a:t>None:</a:t>
            </a:r>
          </a:p>
          <a:p>
            <a:pPr marL="822960" lvl="3" indent="0">
              <a:buNone/>
            </a:pPr>
            <a:r>
              <a:rPr lang="en-US" dirty="0"/>
              <a:t>			…</a:t>
            </a:r>
          </a:p>
          <a:p>
            <a:pPr marL="822960" lvl="3" indent="0">
              <a:buNone/>
            </a:pPr>
            <a:r>
              <a:rPr lang="en-US" dirty="0"/>
              <a:t>		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 err="1"/>
              <a:t>tag.startswith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"V"</a:t>
            </a:r>
            <a:r>
              <a:rPr lang="en-US" dirty="0"/>
              <a:t>):</a:t>
            </a:r>
          </a:p>
          <a:p>
            <a:pPr marL="822960" lvl="3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50420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can also get this by sentence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argparse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from </a:t>
            </a:r>
            <a:r>
              <a:rPr lang="en-US" dirty="0" err="1"/>
              <a:t>nltk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word_tokenize</a:t>
            </a:r>
            <a:r>
              <a:rPr lang="en-US" dirty="0"/>
              <a:t>, </a:t>
            </a:r>
            <a:r>
              <a:rPr lang="en-US" dirty="0" err="1"/>
              <a:t>pos_tag</a:t>
            </a:r>
            <a:r>
              <a:rPr lang="en-US" dirty="0"/>
              <a:t>, </a:t>
            </a:r>
            <a:r>
              <a:rPr lang="en-US" dirty="0" err="1"/>
              <a:t>sent_tokenize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5273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can also get this by sentence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parser = </a:t>
            </a:r>
            <a:r>
              <a:rPr lang="en-US" dirty="0" err="1"/>
              <a:t>argparse.ArgumentParser</a:t>
            </a:r>
            <a:r>
              <a:rPr lang="en-US" dirty="0"/>
              <a:t>()</a:t>
            </a:r>
            <a:br>
              <a:rPr lang="en-US" dirty="0"/>
            </a:br>
            <a:r>
              <a:rPr lang="en-US" dirty="0" err="1"/>
              <a:t>parser.add_argument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"file"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options = </a:t>
            </a:r>
            <a:r>
              <a:rPr lang="en-US" dirty="0" err="1"/>
              <a:t>parser.parse_args</a:t>
            </a:r>
            <a:r>
              <a:rPr lang="en-US" dirty="0"/>
              <a:t>()</a:t>
            </a:r>
            <a:br>
              <a:rPr lang="en-US" dirty="0"/>
            </a:b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with </a:t>
            </a:r>
            <a:r>
              <a:rPr lang="en-US" dirty="0">
                <a:solidFill>
                  <a:srgbClr val="000080"/>
                </a:solidFill>
              </a:rPr>
              <a:t>open</a:t>
            </a:r>
            <a:r>
              <a:rPr lang="en-US" dirty="0"/>
              <a:t>(</a:t>
            </a:r>
            <a:r>
              <a:rPr lang="en-US" dirty="0" err="1"/>
              <a:t>options.file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'r'</a:t>
            </a:r>
            <a:r>
              <a:rPr lang="en-US" dirty="0"/>
              <a:t>) </a:t>
            </a:r>
            <a:r>
              <a:rPr lang="en-US" b="1" dirty="0">
                <a:solidFill>
                  <a:srgbClr val="000080"/>
                </a:solidFill>
              </a:rPr>
              <a:t>as </a:t>
            </a:r>
            <a:r>
              <a:rPr lang="en-US" dirty="0"/>
              <a:t>f:</a:t>
            </a:r>
            <a:br>
              <a:rPr lang="en-US" dirty="0"/>
            </a:br>
            <a:r>
              <a:rPr lang="en-US" dirty="0"/>
              <a:t>   text = </a:t>
            </a:r>
            <a:r>
              <a:rPr lang="en-US" dirty="0" err="1"/>
              <a:t>f.read</a:t>
            </a:r>
            <a:r>
              <a:rPr lang="en-US" dirty="0"/>
              <a:t>()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sentences = </a:t>
            </a:r>
            <a:r>
              <a:rPr lang="en-US" dirty="0" err="1"/>
              <a:t>sent_tokenize</a:t>
            </a:r>
            <a:r>
              <a:rPr lang="en-US" dirty="0"/>
              <a:t>(text)</a:t>
            </a:r>
            <a:br>
              <a:rPr lang="en-US" dirty="0"/>
            </a:br>
            <a:r>
              <a:rPr lang="en-US" dirty="0" err="1"/>
              <a:t>sent_num</a:t>
            </a:r>
            <a:r>
              <a:rPr lang="en-US" dirty="0"/>
              <a:t> = </a:t>
            </a:r>
            <a:r>
              <a:rPr lang="en-US" dirty="0">
                <a:solidFill>
                  <a:srgbClr val="0000FF"/>
                </a:solidFill>
              </a:rPr>
              <a:t>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05903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can also get this by sentence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/>
              <a:t>sentence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sentences:</a:t>
            </a:r>
            <a:br>
              <a:rPr lang="en-US" dirty="0"/>
            </a:br>
            <a:r>
              <a:rPr lang="en-US" dirty="0"/>
              <a:t>   tokens = </a:t>
            </a:r>
            <a:r>
              <a:rPr lang="en-US" dirty="0" err="1"/>
              <a:t>nltk.word_tokenize</a:t>
            </a:r>
            <a:r>
              <a:rPr lang="en-US" dirty="0"/>
              <a:t>(sentence)</a:t>
            </a:r>
            <a:br>
              <a:rPr lang="en-US" dirty="0"/>
            </a:br>
            <a:r>
              <a:rPr lang="en-US" dirty="0"/>
              <a:t>   tagged = </a:t>
            </a:r>
            <a:r>
              <a:rPr lang="en-US" dirty="0" err="1"/>
              <a:t>nltk.pos_tag</a:t>
            </a:r>
            <a:r>
              <a:rPr lang="en-US" dirty="0"/>
              <a:t>(tokens)</a:t>
            </a:r>
            <a:br>
              <a:rPr lang="en-US" dirty="0"/>
            </a:br>
            <a:r>
              <a:rPr lang="en-US" dirty="0"/>
              <a:t>   length = </a:t>
            </a:r>
            <a:r>
              <a:rPr lang="en-US" dirty="0" err="1">
                <a:solidFill>
                  <a:srgbClr val="000080"/>
                </a:solidFill>
              </a:rPr>
              <a:t>len</a:t>
            </a:r>
            <a:r>
              <a:rPr lang="en-US" dirty="0"/>
              <a:t>(tokens)</a:t>
            </a:r>
            <a:br>
              <a:rPr lang="en-US" dirty="0"/>
            </a:br>
            <a:r>
              <a:rPr lang="en-US" dirty="0"/>
              <a:t>   verbs = </a:t>
            </a:r>
            <a:r>
              <a:rPr lang="en-US" dirty="0">
                <a:solidFill>
                  <a:srgbClr val="0000FF"/>
                </a:solidFill>
              </a:rPr>
              <a:t>0</a:t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dirty="0">
                <a:solidFill>
                  <a:srgbClr val="0000FF"/>
                </a:solidFill>
              </a:rPr>
              <a:t>   </a:t>
            </a:r>
            <a:r>
              <a:rPr lang="en-US" dirty="0" err="1"/>
              <a:t>sent_num</a:t>
            </a:r>
            <a:r>
              <a:rPr lang="en-US" dirty="0"/>
              <a:t> += </a:t>
            </a:r>
            <a:r>
              <a:rPr lang="en-US" dirty="0">
                <a:solidFill>
                  <a:srgbClr val="0000FF"/>
                </a:solidFill>
              </a:rPr>
              <a:t>1</a:t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dirty="0">
                <a:solidFill>
                  <a:srgbClr val="0000FF"/>
                </a:solidFill>
              </a:rPr>
              <a:t>   </a:t>
            </a: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/>
              <a:t>token, tag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tagged:</a:t>
            </a:r>
            <a:br>
              <a:rPr lang="en-US" dirty="0"/>
            </a:br>
            <a:r>
              <a:rPr lang="en-US" dirty="0"/>
              <a:t>      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 err="1"/>
              <a:t>tag.startswith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'V'</a:t>
            </a:r>
            <a:r>
              <a:rPr lang="en-US" dirty="0"/>
              <a:t>):</a:t>
            </a:r>
            <a:br>
              <a:rPr lang="en-US" dirty="0"/>
            </a:br>
            <a:r>
              <a:rPr lang="en-US" dirty="0"/>
              <a:t>         verbs += </a:t>
            </a:r>
            <a:r>
              <a:rPr lang="en-US" dirty="0">
                <a:solidFill>
                  <a:srgbClr val="0000FF"/>
                </a:solidFill>
              </a:rPr>
              <a:t>1</a:t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dirty="0">
                <a:solidFill>
                  <a:srgbClr val="0000FF"/>
                </a:solidFill>
              </a:rPr>
              <a:t>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"Verb ratio for S" </a:t>
            </a:r>
            <a:r>
              <a:rPr lang="en-US" dirty="0"/>
              <a:t>+ </a:t>
            </a:r>
            <a:r>
              <a:rPr lang="en-US" dirty="0" err="1">
                <a:solidFill>
                  <a:srgbClr val="000080"/>
                </a:solidFill>
              </a:rPr>
              <a:t>str</a:t>
            </a:r>
            <a:r>
              <a:rPr lang="en-US" dirty="0"/>
              <a:t>(</a:t>
            </a:r>
            <a:r>
              <a:rPr lang="en-US" dirty="0" err="1"/>
              <a:t>sent_num</a:t>
            </a:r>
            <a:r>
              <a:rPr lang="en-US" dirty="0"/>
              <a:t>) + </a:t>
            </a:r>
            <a:r>
              <a:rPr lang="en-US" b="1" dirty="0">
                <a:solidFill>
                  <a:srgbClr val="008000"/>
                </a:solidFill>
              </a:rPr>
              <a:t>": " </a:t>
            </a:r>
            <a:r>
              <a:rPr lang="en-US" dirty="0"/>
              <a:t>+   </a:t>
            </a:r>
            <a:br>
              <a:rPr lang="en-US" dirty="0"/>
            </a:br>
            <a:r>
              <a:rPr lang="en-US" dirty="0"/>
              <a:t>              </a:t>
            </a:r>
            <a:r>
              <a:rPr lang="en-US" dirty="0" err="1">
                <a:solidFill>
                  <a:srgbClr val="000080"/>
                </a:solidFill>
              </a:rPr>
              <a:t>str</a:t>
            </a:r>
            <a:r>
              <a:rPr lang="en-US" dirty="0"/>
              <a:t>(</a:t>
            </a:r>
            <a:r>
              <a:rPr lang="en-US" dirty="0">
                <a:solidFill>
                  <a:srgbClr val="000080"/>
                </a:solidFill>
              </a:rPr>
              <a:t>float</a:t>
            </a:r>
            <a:r>
              <a:rPr lang="en-US" dirty="0"/>
              <a:t>(verbs)/length)</a:t>
            </a:r>
            <a:r>
              <a:rPr lang="en-US" b="1" dirty="0">
                <a:solidFill>
                  <a:srgbClr val="000099"/>
                </a:solidFill>
              </a:rPr>
              <a:t>)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03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Word2Vec’s skip-gram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Train a neural network to use target word vectors to predict context words</a:t>
            </a:r>
          </a:p>
          <a:p>
            <a:pPr lvl="1"/>
            <a:r>
              <a:rPr lang="en-US" dirty="0"/>
              <a:t>Problem re-dressed as a binary classification task</a:t>
            </a:r>
          </a:p>
          <a:p>
            <a:pPr lvl="1"/>
            <a:r>
              <a:rPr lang="en-US" dirty="0"/>
              <a:t>For some candidate word: is it a neighbor of our word or not?</a:t>
            </a:r>
          </a:p>
          <a:p>
            <a:pPr lvl="2"/>
            <a:r>
              <a:rPr lang="en-US" dirty="0"/>
              <a:t>Mix positive examples: Queen -&gt; England?  YES</a:t>
            </a:r>
          </a:p>
          <a:p>
            <a:pPr lvl="2"/>
            <a:r>
              <a:rPr lang="en-US" dirty="0"/>
              <a:t>And negative ones: Queen -&gt; curry? NO</a:t>
            </a:r>
          </a:p>
          <a:p>
            <a:pPr lvl="1"/>
            <a:r>
              <a:rPr lang="en-US" dirty="0"/>
              <a:t>Alter the input vector representation as a result</a:t>
            </a:r>
          </a:p>
          <a:p>
            <a:r>
              <a:rPr lang="en-US" dirty="0"/>
              <a:t>Final vectors can be used to rank similarity</a:t>
            </a:r>
          </a:p>
        </p:txBody>
      </p:sp>
    </p:spTree>
    <p:extLst>
      <p:ext uri="{BB962C8B-B14F-4D97-AF65-F5344CB8AC3E}">
        <p14:creationId xmlns:p14="http://schemas.microsoft.com/office/powerpoint/2010/main" val="380026017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tagging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Why did NLTK </a:t>
            </a:r>
            <a:r>
              <a:rPr lang="en-US" dirty="0" err="1"/>
              <a:t>mis</a:t>
            </a:r>
            <a:r>
              <a:rPr lang="en-US" dirty="0"/>
              <a:t>-tag </a:t>
            </a:r>
            <a:r>
              <a:rPr lang="en-US" b="1" i="1" dirty="0">
                <a:solidFill>
                  <a:srgbClr val="0070C0"/>
                </a:solidFill>
              </a:rPr>
              <a:t>azure</a:t>
            </a:r>
            <a:r>
              <a:rPr lang="en-US" dirty="0"/>
              <a:t>?</a:t>
            </a:r>
          </a:p>
          <a:p>
            <a:r>
              <a:rPr lang="en-US" dirty="0"/>
              <a:t>It seems the following is probably true in NLTK’s training data:</a:t>
            </a:r>
          </a:p>
          <a:p>
            <a:pPr lvl="1"/>
            <a:r>
              <a:rPr lang="en-US" dirty="0"/>
              <a:t>Known POS distributions: </a:t>
            </a:r>
            <a:r>
              <a:rPr lang="en-US" i="1" dirty="0"/>
              <a:t>P(NN) &gt; P(JJ)</a:t>
            </a:r>
          </a:p>
          <a:p>
            <a:pPr lvl="1"/>
            <a:r>
              <a:rPr lang="en-US" dirty="0"/>
              <a:t>Conditional probabilities: </a:t>
            </a:r>
            <a:br>
              <a:rPr lang="en-US" dirty="0"/>
            </a:br>
            <a:r>
              <a:rPr lang="en-US" i="1" dirty="0"/>
              <a:t>P(NN|NNP,VBD) &gt; P(JJ|NNP,VBD)</a:t>
            </a:r>
            <a:endParaRPr lang="en-US" dirty="0"/>
          </a:p>
          <a:p>
            <a:pPr lvl="1"/>
            <a:r>
              <a:rPr lang="en-US" i="1" dirty="0"/>
              <a:t>…</a:t>
            </a:r>
          </a:p>
          <a:p>
            <a:endParaRPr lang="en-US" dirty="0"/>
          </a:p>
          <a:p>
            <a:r>
              <a:rPr lang="en-US" dirty="0"/>
              <a:t>But how does NLTK know that </a:t>
            </a:r>
            <a:r>
              <a:rPr lang="en-US" b="1" i="1" dirty="0">
                <a:solidFill>
                  <a:srgbClr val="0070C0"/>
                </a:solidFill>
              </a:rPr>
              <a:t>azure </a:t>
            </a:r>
            <a:r>
              <a:rPr lang="en-US" dirty="0"/>
              <a:t>was preceded by VBD+NNP???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61839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HMMs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686800" cy="4526280"/>
          </a:xfrm>
        </p:spPr>
        <p:txBody>
          <a:bodyPr/>
          <a:lstStyle/>
          <a:p>
            <a:r>
              <a:rPr lang="en-US" dirty="0"/>
              <a:t>An HMM is really a </a:t>
            </a:r>
            <a:r>
              <a:rPr lang="en-US" b="1" dirty="0"/>
              <a:t>weighted</a:t>
            </a:r>
            <a:r>
              <a:rPr lang="en-US" dirty="0"/>
              <a:t> </a:t>
            </a:r>
            <a:r>
              <a:rPr lang="en-US" b="1" dirty="0"/>
              <a:t>FSA</a:t>
            </a:r>
            <a:endParaRPr lang="en-US" dirty="0"/>
          </a:p>
          <a:p>
            <a:r>
              <a:rPr lang="en-US" dirty="0"/>
              <a:t>The HMM definition comprises:</a:t>
            </a:r>
          </a:p>
          <a:p>
            <a:pPr lvl="1"/>
            <a:r>
              <a:rPr lang="en-US" dirty="0"/>
              <a:t>V = v</a:t>
            </a:r>
            <a:r>
              <a:rPr lang="en-US" baseline="-25000" dirty="0"/>
              <a:t>1</a:t>
            </a:r>
            <a:r>
              <a:rPr lang="en-US" dirty="0"/>
              <a:t> … </a:t>
            </a:r>
            <a:r>
              <a:rPr lang="en-US" dirty="0" err="1"/>
              <a:t>v</a:t>
            </a:r>
            <a:r>
              <a:rPr lang="en-US" baseline="-25000" dirty="0" err="1"/>
              <a:t>V</a:t>
            </a:r>
            <a:r>
              <a:rPr lang="en-US" dirty="0"/>
              <a:t>	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input vocabulary items</a:t>
            </a:r>
          </a:p>
          <a:p>
            <a:pPr lvl="1"/>
            <a:r>
              <a:rPr lang="en-US" dirty="0"/>
              <a:t>Q = q</a:t>
            </a:r>
            <a:r>
              <a:rPr lang="en-US" baseline="-25000" dirty="0"/>
              <a:t>1</a:t>
            </a:r>
            <a:r>
              <a:rPr lang="en-US" dirty="0"/>
              <a:t>, … </a:t>
            </a:r>
            <a:r>
              <a:rPr lang="en-US" dirty="0" err="1"/>
              <a:t>q</a:t>
            </a:r>
            <a:r>
              <a:rPr lang="en-US" baseline="-25000" dirty="0" err="1"/>
              <a:t>N</a:t>
            </a:r>
            <a:r>
              <a:rPr lang="en-US" dirty="0"/>
              <a:t>   (q</a:t>
            </a:r>
            <a:r>
              <a:rPr lang="en-US" baseline="-25000" dirty="0"/>
              <a:t>0</a:t>
            </a:r>
            <a:r>
              <a:rPr lang="en-US" dirty="0"/>
              <a:t>,q</a:t>
            </a:r>
            <a:r>
              <a:rPr lang="en-US" baseline="-25000" dirty="0"/>
              <a:t>F</a:t>
            </a:r>
            <a:r>
              <a:rPr lang="en-US" dirty="0"/>
              <a:t>)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states</a:t>
            </a:r>
          </a:p>
          <a:p>
            <a:pPr lvl="1"/>
            <a:r>
              <a:rPr lang="en-US" dirty="0"/>
              <a:t>A = a</a:t>
            </a:r>
            <a:r>
              <a:rPr lang="en-US" baseline="-25000" dirty="0"/>
              <a:t>11</a:t>
            </a:r>
            <a:r>
              <a:rPr lang="en-US" dirty="0"/>
              <a:t>,a</a:t>
            </a:r>
            <a:r>
              <a:rPr lang="en-US" baseline="-25000" dirty="0"/>
              <a:t>12</a:t>
            </a:r>
            <a:r>
              <a:rPr lang="en-US" dirty="0"/>
              <a:t> … a</a:t>
            </a:r>
            <a:r>
              <a:rPr lang="en-US" baseline="-25000" dirty="0"/>
              <a:t>n1</a:t>
            </a:r>
            <a:r>
              <a:rPr lang="en-US" dirty="0"/>
              <a:t> … </a:t>
            </a:r>
            <a:r>
              <a:rPr lang="en-US" dirty="0" err="1"/>
              <a:t>a</a:t>
            </a:r>
            <a:r>
              <a:rPr lang="en-US" baseline="-25000" dirty="0" err="1"/>
              <a:t>nn</a:t>
            </a:r>
            <a:r>
              <a:rPr lang="en-US" dirty="0"/>
              <a:t>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transition prob. matrix</a:t>
            </a:r>
          </a:p>
          <a:p>
            <a:pPr lvl="1"/>
            <a:r>
              <a:rPr lang="en-US" dirty="0"/>
              <a:t>O = &lt;o</a:t>
            </a:r>
            <a:r>
              <a:rPr lang="en-US" baseline="-25000" dirty="0"/>
              <a:t>1</a:t>
            </a:r>
            <a:r>
              <a:rPr lang="en-US" dirty="0"/>
              <a:t>, …, </a:t>
            </a:r>
            <a:r>
              <a:rPr lang="en-US" dirty="0" err="1"/>
              <a:t>o</a:t>
            </a:r>
            <a:r>
              <a:rPr lang="en-US" baseline="-25000" dirty="0" err="1"/>
              <a:t>T</a:t>
            </a:r>
            <a:r>
              <a:rPr lang="en-US" dirty="0"/>
              <a:t>&gt;	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ordered observations of V</a:t>
            </a:r>
          </a:p>
          <a:p>
            <a:pPr lvl="1"/>
            <a:r>
              <a:rPr lang="en-US" dirty="0"/>
              <a:t>B = b</a:t>
            </a:r>
            <a:r>
              <a:rPr lang="en-US" baseline="-25000" dirty="0"/>
              <a:t>i</a:t>
            </a:r>
            <a:r>
              <a:rPr lang="en-US" dirty="0"/>
              <a:t>(</a:t>
            </a:r>
            <a:r>
              <a:rPr lang="en-US" dirty="0" err="1"/>
              <a:t>o</a:t>
            </a:r>
            <a:r>
              <a:rPr lang="en-US" baseline="-25000" dirty="0" err="1"/>
              <a:t>t</a:t>
            </a:r>
            <a:r>
              <a:rPr lang="en-US" dirty="0"/>
              <a:t>)		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prob. of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en-US" baseline="-25000" dirty="0" err="1">
                <a:solidFill>
                  <a:schemeClr val="bg1">
                    <a:lumMod val="50000"/>
                  </a:schemeClr>
                </a:solidFill>
              </a:rPr>
              <a:t>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given q</a:t>
            </a:r>
            <a:r>
              <a:rPr lang="en-US" baseline="-25000" dirty="0">
                <a:solidFill>
                  <a:schemeClr val="bg1">
                    <a:lumMod val="50000"/>
                  </a:schemeClr>
                </a:solidFill>
              </a:rPr>
              <a:t>i</a:t>
            </a:r>
            <a:br>
              <a:rPr lang="en-US" dirty="0"/>
            </a:br>
            <a:r>
              <a:rPr lang="en-US" dirty="0"/>
              <a:t>			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a.k.a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‘emission’ probs.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53469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HMMs – formal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Transition probabilities (A): </a:t>
            </a:r>
            <a:br>
              <a:rPr lang="en-US" dirty="0"/>
            </a:br>
            <a:r>
              <a:rPr lang="en-US" sz="2400" dirty="0"/>
              <a:t>(adapted from </a:t>
            </a:r>
            <a:r>
              <a:rPr lang="en-US" sz="2400" dirty="0" err="1"/>
              <a:t>Jurafsky</a:t>
            </a:r>
            <a:r>
              <a:rPr lang="en-US" sz="2400" dirty="0"/>
              <a:t> &amp; Martin)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411480" lvl="1" indent="0">
              <a:buNone/>
            </a:pPr>
            <a:r>
              <a:rPr lang="en-US" dirty="0"/>
              <a:t>P(TO|VB) = 0.035 (rows give the condition)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524000" y="2971799"/>
          <a:ext cx="6096000" cy="2219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0.0365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64049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HMMs – formal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Emission probabilities (B): </a:t>
            </a:r>
            <a:br>
              <a:rPr lang="en-US" dirty="0"/>
            </a:br>
            <a:r>
              <a:rPr lang="en-US" sz="2400" dirty="0"/>
              <a:t>(adapted from </a:t>
            </a:r>
            <a:r>
              <a:rPr lang="en-US" sz="2400" dirty="0" err="1"/>
              <a:t>Jurafsky</a:t>
            </a:r>
            <a:r>
              <a:rPr lang="en-US" sz="2400" dirty="0"/>
              <a:t> &amp; Martin 2008)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411480" lvl="1" indent="0">
              <a:buNone/>
            </a:pPr>
            <a:r>
              <a:rPr lang="en-US" dirty="0"/>
              <a:t>P(</a:t>
            </a:r>
            <a:r>
              <a:rPr lang="en-US" dirty="0" err="1"/>
              <a:t>see|VB</a:t>
            </a:r>
            <a:r>
              <a:rPr lang="en-US" dirty="0"/>
              <a:t>) = 0.12 </a:t>
            </a:r>
            <a:r>
              <a:rPr lang="en-US" sz="2400" dirty="0"/>
              <a:t>(assuming this is VB, chance to get 'see')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524000" y="2971799"/>
          <a:ext cx="5255260" cy="1478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36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36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0.000054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0.000007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50003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Where are we in the definition?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POS tagging task maps directly to the HMM definition:</a:t>
            </a:r>
          </a:p>
          <a:p>
            <a:pPr lvl="1"/>
            <a:r>
              <a:rPr lang="en-US" dirty="0"/>
              <a:t>V: words of the English language</a:t>
            </a:r>
          </a:p>
          <a:p>
            <a:pPr lvl="1"/>
            <a:r>
              <a:rPr lang="en-US" dirty="0"/>
              <a:t>Q: the parts of speech (state: DT -&gt; state: NN)</a:t>
            </a:r>
          </a:p>
          <a:p>
            <a:pPr lvl="1"/>
            <a:r>
              <a:rPr lang="en-US" dirty="0"/>
              <a:t>A: probability of DT -&gt; NN, … (Table A)</a:t>
            </a:r>
          </a:p>
          <a:p>
            <a:pPr lvl="1"/>
            <a:r>
              <a:rPr lang="en-US" dirty="0"/>
              <a:t>B: probability P(</a:t>
            </a:r>
            <a:r>
              <a:rPr lang="en-US" dirty="0" err="1"/>
              <a:t>the|DT</a:t>
            </a:r>
            <a:r>
              <a:rPr lang="en-US" dirty="0"/>
              <a:t>), … (Table B)</a:t>
            </a:r>
          </a:p>
          <a:p>
            <a:pPr lvl="1"/>
            <a:r>
              <a:rPr lang="en-US" dirty="0"/>
              <a:t>O: The observed text to be tagged &lt;w</a:t>
            </a:r>
            <a:r>
              <a:rPr lang="en-US" baseline="-25000" dirty="0"/>
              <a:t>1</a:t>
            </a:r>
            <a:r>
              <a:rPr lang="en-US" dirty="0"/>
              <a:t>, …, </a:t>
            </a:r>
            <a:r>
              <a:rPr lang="en-US" dirty="0" err="1"/>
              <a:t>w</a:t>
            </a:r>
            <a:r>
              <a:rPr lang="en-US" baseline="-25000" dirty="0" err="1"/>
              <a:t>n</a:t>
            </a:r>
            <a:r>
              <a:rPr lang="en-US" dirty="0"/>
              <a:t>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60443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chain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Given A and B, it’s not complicated to get the single next most probable tag</a:t>
            </a:r>
          </a:p>
          <a:p>
            <a:r>
              <a:rPr lang="en-US" b="1" dirty="0"/>
              <a:t>But…</a:t>
            </a:r>
            <a:endParaRPr lang="en-US" dirty="0"/>
          </a:p>
          <a:p>
            <a:pPr lvl="1"/>
            <a:r>
              <a:rPr lang="en-US" dirty="0"/>
              <a:t>What if choosing that tag will lead us to very unlikely choices later on?</a:t>
            </a:r>
          </a:p>
          <a:p>
            <a:pPr lvl="1"/>
            <a:r>
              <a:rPr lang="en-US" dirty="0"/>
              <a:t>What if choosing the second best one now is better in total?</a:t>
            </a:r>
          </a:p>
          <a:p>
            <a:pPr lvl="1">
              <a:buFont typeface="Wingdings"/>
              <a:buChar char="Ø"/>
            </a:pPr>
            <a:r>
              <a:rPr lang="en-US" dirty="0"/>
              <a:t>Need to traverse multiple paths and remember probabilities – hard to do efficiently</a:t>
            </a:r>
          </a:p>
          <a:p>
            <a:pPr lvl="1">
              <a:buFont typeface="Wingdings"/>
              <a:buChar char="Ø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66624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Viterbi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Devised multiple times in parallel, including by Andrew Viterbi</a:t>
            </a:r>
          </a:p>
          <a:p>
            <a:r>
              <a:rPr lang="en-US" dirty="0"/>
              <a:t>Essential for POS tagging but also:</a:t>
            </a:r>
          </a:p>
          <a:p>
            <a:pPr lvl="1"/>
            <a:r>
              <a:rPr lang="en-US" dirty="0"/>
              <a:t>Signal processing (cellphone signal decoding)</a:t>
            </a:r>
          </a:p>
          <a:p>
            <a:pPr lvl="1"/>
            <a:r>
              <a:rPr lang="en-US" dirty="0"/>
              <a:t>DNA sequencing</a:t>
            </a:r>
          </a:p>
          <a:p>
            <a:pPr lvl="1"/>
            <a:r>
              <a:rPr lang="en-US" dirty="0" err="1"/>
              <a:t>WiFi</a:t>
            </a:r>
            <a:r>
              <a:rPr lang="en-US" dirty="0"/>
              <a:t> error correction</a:t>
            </a:r>
          </a:p>
          <a:p>
            <a:pPr lvl="1"/>
            <a:r>
              <a:rPr lang="en-US" dirty="0"/>
              <a:t>… and much more</a:t>
            </a:r>
          </a:p>
          <a:p>
            <a:r>
              <a:rPr lang="en-US" dirty="0"/>
              <a:t>A special case of </a:t>
            </a:r>
            <a:r>
              <a:rPr lang="en-US" b="1" dirty="0"/>
              <a:t>dynamic programming </a:t>
            </a:r>
            <a:r>
              <a:rPr lang="en-US" dirty="0"/>
              <a:t>(contrast: </a:t>
            </a:r>
            <a:r>
              <a:rPr lang="en-US" b="1" dirty="0"/>
              <a:t>greedy algorithm</a:t>
            </a:r>
            <a:r>
              <a:rPr lang="en-US" dirty="0"/>
              <a:t>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45338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Viterbi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we’ll need for the algorithm:</a:t>
            </a:r>
          </a:p>
          <a:p>
            <a:pPr lvl="1"/>
            <a:r>
              <a:rPr lang="en-US" dirty="0"/>
              <a:t>Table A: a </a:t>
            </a:r>
            <a:r>
              <a:rPr lang="en-US" b="1" dirty="0"/>
              <a:t>dictionary</a:t>
            </a:r>
            <a:r>
              <a:rPr lang="en-US" dirty="0"/>
              <a:t> of transition </a:t>
            </a:r>
            <a:r>
              <a:rPr lang="en-US" dirty="0" err="1"/>
              <a:t>probablities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somedict</a:t>
            </a:r>
            <a:r>
              <a:rPr lang="en-US" dirty="0"/>
              <a:t>[</a:t>
            </a:r>
            <a:r>
              <a:rPr lang="en-US" b="1" dirty="0">
                <a:solidFill>
                  <a:srgbClr val="0070C0"/>
                </a:solidFill>
              </a:rPr>
              <a:t>DT</a:t>
            </a:r>
            <a:r>
              <a:rPr lang="en-US" dirty="0"/>
              <a:t>][</a:t>
            </a:r>
            <a:r>
              <a:rPr lang="en-US" b="1" dirty="0">
                <a:solidFill>
                  <a:srgbClr val="0070C0"/>
                </a:solidFill>
              </a:rPr>
              <a:t>NN</a:t>
            </a:r>
            <a:r>
              <a:rPr lang="en-US" dirty="0"/>
              <a:t>]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dirty="0"/>
              <a:t>-&gt; probability of transition DT|NN)</a:t>
            </a:r>
          </a:p>
          <a:p>
            <a:pPr lvl="1"/>
            <a:r>
              <a:rPr lang="en-US" dirty="0"/>
              <a:t>Table B: a </a:t>
            </a:r>
            <a:r>
              <a:rPr lang="en-US" b="1" dirty="0"/>
              <a:t>dictionary</a:t>
            </a:r>
            <a:r>
              <a:rPr lang="en-US" dirty="0"/>
              <a:t> of </a:t>
            </a:r>
            <a:r>
              <a:rPr lang="en-US" dirty="0" err="1"/>
              <a:t>word|tag</a:t>
            </a:r>
            <a:r>
              <a:rPr lang="en-US" dirty="0"/>
              <a:t> probabilities 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otherdict</a:t>
            </a:r>
            <a:r>
              <a:rPr lang="en-US" dirty="0"/>
              <a:t>[</a:t>
            </a:r>
            <a:r>
              <a:rPr lang="en-US" b="1" dirty="0">
                <a:solidFill>
                  <a:srgbClr val="0070C0"/>
                </a:solidFill>
              </a:rPr>
              <a:t>N</a:t>
            </a:r>
            <a:r>
              <a:rPr lang="en-US" dirty="0"/>
              <a:t>][</a:t>
            </a:r>
            <a:r>
              <a:rPr lang="en-US" b="1" i="1" dirty="0">
                <a:solidFill>
                  <a:srgbClr val="0070C0"/>
                </a:solidFill>
              </a:rPr>
              <a:t>puppy</a:t>
            </a:r>
            <a:r>
              <a:rPr lang="en-US" dirty="0"/>
              <a:t>] = 0.000034)</a:t>
            </a:r>
          </a:p>
          <a:p>
            <a:pPr lvl="1"/>
            <a:r>
              <a:rPr lang="en-US" dirty="0"/>
              <a:t>State space (i.e. the tag set, list or tuple)</a:t>
            </a:r>
          </a:p>
          <a:p>
            <a:pPr lvl="1"/>
            <a:r>
              <a:rPr lang="en-US" dirty="0"/>
              <a:t>Start probability dictionary for q0</a:t>
            </a:r>
            <a:br>
              <a:rPr lang="en-US" dirty="0"/>
            </a:br>
            <a:r>
              <a:rPr lang="en-US" dirty="0"/>
              <a:t>(start[</a:t>
            </a:r>
            <a:r>
              <a:rPr lang="en-US" b="1" dirty="0">
                <a:solidFill>
                  <a:srgbClr val="0070C0"/>
                </a:solidFill>
              </a:rPr>
              <a:t>DT</a:t>
            </a:r>
            <a:r>
              <a:rPr lang="en-US" dirty="0"/>
              <a:t>] = 0.1812)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33118" y="4636453"/>
            <a:ext cx="609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</a:t>
            </a:r>
          </a:p>
        </p:txBody>
      </p:sp>
      <p:pic>
        <p:nvPicPr>
          <p:cNvPr id="1026" name="Picture 2" descr="C:\Users\az364\AppData\Local\Microsoft\Windows\Temporary Internet Files\Content.IE5\S8WAV6O8\Christmas-Tree-Clipart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7518" y="5744449"/>
            <a:ext cx="712106" cy="712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z364\AppData\Local\Microsoft\Windows\Temporary Internet Files\Content.IE5\R8G329FS\Butterfly-Colorful-6609-large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350" y="4799152"/>
            <a:ext cx="774850" cy="782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z364\AppData\Local\Microsoft\Windows\Temporary Internet Files\Content.IE5\S8WAV6O8\bordercolliepup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677" y="3886200"/>
            <a:ext cx="912206" cy="73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6895118" y="4560253"/>
            <a:ext cx="508453" cy="38100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895118" y="5190451"/>
            <a:ext cx="719554" cy="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798792" y="5474653"/>
            <a:ext cx="456103" cy="45720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133118" y="4407853"/>
            <a:ext cx="1270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0.000034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474414" y="5570864"/>
            <a:ext cx="0" cy="52963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209318" y="6225767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…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3795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table B – </a:t>
            </a:r>
            <a:r>
              <a:rPr lang="en-US" dirty="0" err="1"/>
              <a:t>emit_p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can write code to make sure we have a value for every possible item in a dictionary</a:t>
            </a:r>
          </a:p>
          <a:p>
            <a:r>
              <a:rPr lang="en-US" dirty="0"/>
              <a:t>But what about OOV items?</a:t>
            </a:r>
          </a:p>
          <a:p>
            <a:r>
              <a:rPr lang="en-US" dirty="0"/>
              <a:t>Example: p(</a:t>
            </a:r>
            <a:r>
              <a:rPr lang="en-US" dirty="0" err="1"/>
              <a:t>dancerliness</a:t>
            </a:r>
            <a:r>
              <a:rPr lang="en-US" dirty="0"/>
              <a:t>) = ??</a:t>
            </a:r>
          </a:p>
          <a:p>
            <a:pPr lvl="1"/>
            <a:r>
              <a:rPr lang="en-US" dirty="0" err="1"/>
              <a:t>emit_p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'NN'</a:t>
            </a:r>
            <a:r>
              <a:rPr lang="en-US" dirty="0"/>
              <a:t>][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 err="1">
                <a:solidFill>
                  <a:srgbClr val="008000"/>
                </a:solidFill>
              </a:rPr>
              <a:t>dancerliness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r>
              <a:rPr lang="en-US" dirty="0" err="1">
                <a:solidFill>
                  <a:srgbClr val="FF0000"/>
                </a:solidFill>
              </a:rPr>
              <a:t>KeyError</a:t>
            </a:r>
            <a:r>
              <a:rPr lang="en-US" dirty="0">
                <a:solidFill>
                  <a:srgbClr val="FF0000"/>
                </a:solidFill>
              </a:rPr>
              <a:t>: '</a:t>
            </a:r>
            <a:r>
              <a:rPr lang="en-US" dirty="0" err="1">
                <a:solidFill>
                  <a:srgbClr val="FF0000"/>
                </a:solidFill>
              </a:rPr>
              <a:t>dancerliness</a:t>
            </a:r>
            <a:r>
              <a:rPr lang="en-US" dirty="0">
                <a:solidFill>
                  <a:srgbClr val="FF0000"/>
                </a:solidFill>
              </a:rPr>
              <a:t>‘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Solvable using some </a:t>
            </a:r>
            <a:r>
              <a:rPr lang="en-US" b="1" dirty="0">
                <a:solidFill>
                  <a:srgbClr val="000099"/>
                </a:solidFill>
              </a:rPr>
              <a:t>if … 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85305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block: </a:t>
            </a:r>
            <a:r>
              <a:rPr lang="en-US" dirty="0" err="1"/>
              <a:t>defaultdict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better way is to have a dictionary that knows how to initialize unseen values </a:t>
            </a:r>
          </a:p>
          <a:p>
            <a:r>
              <a:rPr lang="en-US" dirty="0"/>
              <a:t>Uses a </a:t>
            </a:r>
            <a:r>
              <a:rPr lang="en-US" b="1" dirty="0"/>
              <a:t>default</a:t>
            </a:r>
            <a:r>
              <a:rPr lang="en-US" dirty="0"/>
              <a:t> value if key is unknown:</a:t>
            </a:r>
          </a:p>
          <a:p>
            <a:pPr lvl="1"/>
            <a:r>
              <a:rPr lang="en-US" dirty="0"/>
              <a:t>Should be </a:t>
            </a:r>
            <a:r>
              <a:rPr lang="en-US" dirty="0" err="1"/>
              <a:t>initializable</a:t>
            </a:r>
            <a:r>
              <a:rPr lang="en-US" dirty="0"/>
              <a:t> with a data type</a:t>
            </a:r>
          </a:p>
          <a:p>
            <a:pPr lvl="1"/>
            <a:r>
              <a:rPr lang="en-US" dirty="0"/>
              <a:t>Or a function returning some value</a:t>
            </a:r>
          </a:p>
          <a:p>
            <a:pPr marL="630936" lvl="2" indent="0">
              <a:buNone/>
            </a:pPr>
            <a:endParaRPr lang="en-US" sz="2500" b="1" dirty="0">
              <a:solidFill>
                <a:srgbClr val="000080"/>
              </a:solidFill>
            </a:endParaRPr>
          </a:p>
          <a:p>
            <a:pPr marL="630936" lvl="2" indent="0">
              <a:buNone/>
            </a:pPr>
            <a:r>
              <a:rPr lang="en-US" sz="2500" b="1" dirty="0">
                <a:solidFill>
                  <a:srgbClr val="000080"/>
                </a:solidFill>
              </a:rPr>
              <a:t>from </a:t>
            </a:r>
            <a:r>
              <a:rPr lang="en-US" sz="2500" dirty="0"/>
              <a:t>collections </a:t>
            </a:r>
            <a:r>
              <a:rPr lang="en-US" sz="2500" b="1" dirty="0">
                <a:solidFill>
                  <a:srgbClr val="000080"/>
                </a:solidFill>
              </a:rPr>
              <a:t>import </a:t>
            </a:r>
            <a:r>
              <a:rPr lang="en-US" sz="2500" dirty="0" err="1"/>
              <a:t>defaultdict</a:t>
            </a:r>
            <a:endParaRPr lang="en-US" sz="2500" dirty="0"/>
          </a:p>
          <a:p>
            <a:pPr marL="630936" lvl="2" indent="0">
              <a:buNone/>
            </a:pPr>
            <a:r>
              <a:rPr lang="en-US" sz="2500" dirty="0" err="1"/>
              <a:t>my_dict</a:t>
            </a:r>
            <a:r>
              <a:rPr lang="en-US" sz="2500" dirty="0"/>
              <a:t> = </a:t>
            </a:r>
            <a:r>
              <a:rPr lang="en-US" sz="2500" dirty="0" err="1"/>
              <a:t>defaultdict</a:t>
            </a:r>
            <a:r>
              <a:rPr lang="en-US" sz="2500" dirty="0"/>
              <a:t>(</a:t>
            </a:r>
            <a:r>
              <a:rPr lang="en-US" sz="2500" dirty="0" err="1">
                <a:solidFill>
                  <a:srgbClr val="000080"/>
                </a:solidFill>
              </a:rPr>
              <a:t>int</a:t>
            </a:r>
            <a:r>
              <a:rPr lang="en-US" sz="2500" dirty="0"/>
              <a:t>)</a:t>
            </a:r>
            <a:br>
              <a:rPr lang="en-US" sz="2500" dirty="0"/>
            </a:br>
            <a:r>
              <a:rPr lang="en-US" sz="2500" b="1" dirty="0">
                <a:solidFill>
                  <a:srgbClr val="000080"/>
                </a:solidFill>
              </a:rPr>
              <a:t>print(</a:t>
            </a:r>
            <a:r>
              <a:rPr lang="en-US" sz="2500" dirty="0" err="1"/>
              <a:t>my_dict</a:t>
            </a:r>
            <a:r>
              <a:rPr lang="en-US" sz="2500" dirty="0"/>
              <a:t>[</a:t>
            </a:r>
            <a:r>
              <a:rPr lang="en-US" sz="2500" b="1" dirty="0">
                <a:solidFill>
                  <a:srgbClr val="008000"/>
                </a:solidFill>
              </a:rPr>
              <a:t>"puppy"</a:t>
            </a:r>
            <a:r>
              <a:rPr lang="en-US" sz="2500" dirty="0"/>
              <a:t>]</a:t>
            </a:r>
            <a:r>
              <a:rPr lang="en-US" sz="2500" b="1" dirty="0">
                <a:solidFill>
                  <a:srgbClr val="000099"/>
                </a:solidFill>
              </a:rPr>
              <a:t>)</a:t>
            </a:r>
          </a:p>
          <a:p>
            <a:pPr marL="630936" lvl="2" indent="0">
              <a:buNone/>
            </a:pPr>
            <a:r>
              <a:rPr lang="en-US" sz="2500" dirty="0">
                <a:solidFill>
                  <a:srgbClr val="0000FF"/>
                </a:solidFill>
              </a:rPr>
              <a:t>0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948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there one answer?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would you expect the vector space to tell you?</a:t>
            </a:r>
          </a:p>
          <a:p>
            <a:pPr lvl="1"/>
            <a:r>
              <a:rPr lang="en-US" dirty="0"/>
              <a:t>Most similar word to: </a:t>
            </a:r>
            <a:r>
              <a:rPr lang="en-US" b="1" dirty="0"/>
              <a:t>Android</a:t>
            </a:r>
          </a:p>
          <a:p>
            <a:pPr lvl="1"/>
            <a:r>
              <a:rPr lang="en-US" b="1" dirty="0"/>
              <a:t>lemon </a:t>
            </a:r>
            <a:r>
              <a:rPr lang="en-US" dirty="0"/>
              <a:t>is to </a:t>
            </a:r>
            <a:r>
              <a:rPr lang="en-US" b="1" dirty="0"/>
              <a:t>orange </a:t>
            </a:r>
            <a:r>
              <a:rPr lang="en-US" dirty="0"/>
              <a:t>as </a:t>
            </a:r>
            <a:r>
              <a:rPr lang="en-US" b="1" dirty="0"/>
              <a:t>apple </a:t>
            </a:r>
            <a:r>
              <a:rPr lang="en-US" dirty="0"/>
              <a:t>is to …?</a:t>
            </a:r>
          </a:p>
          <a:p>
            <a:pPr lvl="1"/>
            <a:r>
              <a:rPr lang="en-US" dirty="0"/>
              <a:t>Which is different? </a:t>
            </a:r>
            <a:br>
              <a:rPr lang="en-US" dirty="0"/>
            </a:br>
            <a:r>
              <a:rPr lang="en-US" b="1" dirty="0"/>
              <a:t>lemon orange apple cucumber</a:t>
            </a:r>
          </a:p>
          <a:p>
            <a:pPr lvl="1"/>
            <a:endParaRPr lang="en-US" b="1" dirty="0"/>
          </a:p>
          <a:p>
            <a:r>
              <a:rPr lang="en-US" dirty="0"/>
              <a:t>Try the demo here:</a:t>
            </a:r>
          </a:p>
          <a:p>
            <a:pPr lvl="1"/>
            <a:r>
              <a:rPr lang="en-US" dirty="0">
                <a:hlinkClick r:id="rId2"/>
              </a:rPr>
              <a:t>https://www.cs.cmu.edu/~dst/WordEmbeddingDemo/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14445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block: </a:t>
            </a:r>
            <a:r>
              <a:rPr lang="en-US" dirty="0" err="1"/>
              <a:t>defaultdict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to return a specific value?</a:t>
            </a:r>
          </a:p>
          <a:p>
            <a:r>
              <a:rPr lang="en-US" dirty="0"/>
              <a:t>Suppose we want the default to be 0.5</a:t>
            </a:r>
          </a:p>
          <a:p>
            <a:r>
              <a:rPr lang="en-US" dirty="0"/>
              <a:t>Instead of </a:t>
            </a:r>
            <a:r>
              <a:rPr lang="en-US" dirty="0" err="1"/>
              <a:t>int</a:t>
            </a:r>
            <a:r>
              <a:rPr lang="en-US" dirty="0"/>
              <a:t>, we can give a special function as the default:</a:t>
            </a:r>
          </a:p>
          <a:p>
            <a:pPr marL="628650" lvl="1" indent="0">
              <a:buNone/>
            </a:pPr>
            <a:endParaRPr lang="en-US" sz="2500" dirty="0">
              <a:solidFill>
                <a:schemeClr val="bg1">
                  <a:lumMod val="50000"/>
                </a:schemeClr>
              </a:solidFill>
            </a:endParaRPr>
          </a:p>
          <a:p>
            <a:pPr marL="628650" lvl="1" indent="0">
              <a:buNone/>
            </a:pP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# Suppose </a:t>
            </a:r>
            <a:r>
              <a:rPr lang="en-US" sz="2500" dirty="0" err="1">
                <a:solidFill>
                  <a:schemeClr val="bg1">
                    <a:lumMod val="50000"/>
                  </a:schemeClr>
                </a:solidFill>
              </a:rPr>
              <a:t>half_returner</a:t>
            </a: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 is a function, always returns 0.5</a:t>
            </a:r>
          </a:p>
          <a:p>
            <a:pPr marL="628650" lvl="1" indent="0">
              <a:buNone/>
            </a:pPr>
            <a:r>
              <a:rPr lang="en-US" sz="2500" dirty="0" err="1"/>
              <a:t>my_dict</a:t>
            </a:r>
            <a:r>
              <a:rPr lang="en-US" sz="2500" dirty="0"/>
              <a:t> = </a:t>
            </a:r>
            <a:r>
              <a:rPr lang="en-US" sz="2500" dirty="0" err="1"/>
              <a:t>defaultdict</a:t>
            </a:r>
            <a:r>
              <a:rPr lang="en-US" sz="2500" dirty="0"/>
              <a:t>(</a:t>
            </a:r>
            <a:r>
              <a:rPr lang="en-US" sz="2500" dirty="0" err="1">
                <a:solidFill>
                  <a:srgbClr val="000099"/>
                </a:solidFill>
              </a:rPr>
              <a:t>half_returner</a:t>
            </a:r>
            <a:r>
              <a:rPr lang="en-US" sz="2500" dirty="0"/>
              <a:t>)</a:t>
            </a:r>
          </a:p>
          <a:p>
            <a:pPr marL="628650" lvl="1" indent="0">
              <a:buNone/>
            </a:pPr>
            <a:endParaRPr lang="en-US" sz="2500" dirty="0"/>
          </a:p>
          <a:p>
            <a:pPr marL="282575" indent="-282575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39722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block: </a:t>
            </a:r>
            <a:r>
              <a:rPr lang="en-US" dirty="0" err="1"/>
              <a:t>defaultdict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is a little cumbersome, so a more </a:t>
            </a:r>
            <a:r>
              <a:rPr lang="en-US" dirty="0" err="1"/>
              <a:t>Pythonic</a:t>
            </a:r>
            <a:r>
              <a:rPr lang="en-US" dirty="0"/>
              <a:t> way is this to use the anonymous function </a:t>
            </a:r>
            <a:r>
              <a:rPr lang="en-US" b="1" dirty="0"/>
              <a:t>lambda:</a:t>
            </a:r>
            <a:endParaRPr lang="en-US" dirty="0"/>
          </a:p>
          <a:p>
            <a:pPr marL="630936" lvl="2" indent="0">
              <a:buNone/>
            </a:pPr>
            <a:r>
              <a:rPr lang="en-US" sz="2500" dirty="0" err="1"/>
              <a:t>my_dict</a:t>
            </a:r>
            <a:r>
              <a:rPr lang="en-US" sz="2500" dirty="0"/>
              <a:t> = </a:t>
            </a:r>
            <a:r>
              <a:rPr lang="en-US" sz="2500" dirty="0" err="1"/>
              <a:t>defaultdict</a:t>
            </a:r>
            <a:r>
              <a:rPr lang="en-US" sz="2500" dirty="0"/>
              <a:t>(</a:t>
            </a:r>
            <a:r>
              <a:rPr lang="en-US" sz="2500" dirty="0">
                <a:solidFill>
                  <a:srgbClr val="000080"/>
                </a:solidFill>
              </a:rPr>
              <a:t>lambda: </a:t>
            </a:r>
            <a:r>
              <a:rPr lang="en-US" sz="2500" dirty="0">
                <a:solidFill>
                  <a:srgbClr val="0000FF"/>
                </a:solidFill>
              </a:rPr>
              <a:t>0.5</a:t>
            </a:r>
            <a:r>
              <a:rPr lang="en-US" sz="2500" dirty="0"/>
              <a:t>)</a:t>
            </a:r>
          </a:p>
          <a:p>
            <a:endParaRPr lang="en-US" dirty="0"/>
          </a:p>
          <a:p>
            <a:r>
              <a:rPr lang="en-US" dirty="0"/>
              <a:t>Same as:</a:t>
            </a:r>
          </a:p>
          <a:p>
            <a:pPr marL="628650" lvl="1" indent="0">
              <a:buNone/>
            </a:pP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# Suppose </a:t>
            </a:r>
            <a:r>
              <a:rPr lang="en-US" sz="2500" dirty="0" err="1">
                <a:solidFill>
                  <a:schemeClr val="bg1">
                    <a:lumMod val="50000"/>
                  </a:schemeClr>
                </a:solidFill>
              </a:rPr>
              <a:t>half_returner</a:t>
            </a: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 is a function, always returns 0.5</a:t>
            </a:r>
          </a:p>
          <a:p>
            <a:pPr marL="628650" lvl="1" indent="0">
              <a:buNone/>
            </a:pPr>
            <a:r>
              <a:rPr lang="en-US" sz="2500" b="1" dirty="0" err="1">
                <a:solidFill>
                  <a:srgbClr val="000099"/>
                </a:solidFill>
              </a:rPr>
              <a:t>def</a:t>
            </a:r>
            <a:r>
              <a:rPr lang="en-US" sz="2500" dirty="0">
                <a:solidFill>
                  <a:srgbClr val="000099"/>
                </a:solidFill>
              </a:rPr>
              <a:t> </a:t>
            </a:r>
            <a:r>
              <a:rPr lang="en-US" sz="2500" dirty="0" err="1"/>
              <a:t>half_returner</a:t>
            </a:r>
            <a:r>
              <a:rPr lang="en-US" sz="2500" dirty="0"/>
              <a:t>():</a:t>
            </a:r>
          </a:p>
          <a:p>
            <a:pPr marL="628650" lvl="1" indent="0">
              <a:buNone/>
            </a:pPr>
            <a:r>
              <a:rPr lang="en-US" sz="2500" dirty="0"/>
              <a:t>	</a:t>
            </a:r>
            <a:r>
              <a:rPr lang="en-US" sz="2500" b="1" dirty="0">
                <a:solidFill>
                  <a:srgbClr val="000099"/>
                </a:solidFill>
              </a:rPr>
              <a:t>return</a:t>
            </a:r>
            <a:r>
              <a:rPr lang="en-US" sz="2500" dirty="0">
                <a:solidFill>
                  <a:srgbClr val="000099"/>
                </a:solidFill>
              </a:rPr>
              <a:t> </a:t>
            </a:r>
            <a:r>
              <a:rPr lang="en-US" sz="2500" dirty="0">
                <a:solidFill>
                  <a:srgbClr val="0000FF"/>
                </a:solidFill>
              </a:rPr>
              <a:t>0.5</a:t>
            </a:r>
          </a:p>
          <a:p>
            <a:pPr marL="628650" lvl="1" indent="0">
              <a:buNone/>
            </a:pPr>
            <a:r>
              <a:rPr lang="en-US" sz="2500" dirty="0" err="1"/>
              <a:t>my_dict</a:t>
            </a:r>
            <a:r>
              <a:rPr lang="en-US" sz="2500" dirty="0"/>
              <a:t> = </a:t>
            </a:r>
            <a:r>
              <a:rPr lang="en-US" sz="2500" dirty="0" err="1"/>
              <a:t>defaultdict</a:t>
            </a:r>
            <a:r>
              <a:rPr lang="en-US" sz="2500" dirty="0"/>
              <a:t>(</a:t>
            </a:r>
            <a:r>
              <a:rPr lang="en-US" sz="2500" dirty="0" err="1">
                <a:solidFill>
                  <a:srgbClr val="000099"/>
                </a:solidFill>
              </a:rPr>
              <a:t>half_returner</a:t>
            </a:r>
            <a:r>
              <a:rPr lang="en-US" sz="2500" dirty="0"/>
              <a:t>)</a:t>
            </a:r>
          </a:p>
          <a:p>
            <a:pPr marL="282575" indent="-282575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3177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block: </a:t>
            </a:r>
            <a:r>
              <a:rPr lang="en-US" dirty="0" err="1"/>
              <a:t>defaultdict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82575" indent="-282575"/>
            <a:r>
              <a:rPr lang="en-US" dirty="0"/>
              <a:t>And we can even make a </a:t>
            </a:r>
            <a:r>
              <a:rPr lang="en-US" dirty="0" err="1"/>
              <a:t>defaultdict</a:t>
            </a:r>
            <a:r>
              <a:rPr lang="en-US" dirty="0"/>
              <a:t> of </a:t>
            </a:r>
            <a:r>
              <a:rPr lang="en-US" dirty="0" err="1"/>
              <a:t>defaultdicts</a:t>
            </a:r>
            <a:r>
              <a:rPr lang="en-US" dirty="0"/>
              <a:t>:</a:t>
            </a:r>
          </a:p>
          <a:p>
            <a:pPr marL="630555" lvl="1" indent="-282575"/>
            <a:r>
              <a:rPr lang="en-US" sz="2400" dirty="0"/>
              <a:t>x = </a:t>
            </a:r>
            <a:r>
              <a:rPr lang="en-US" sz="2400" dirty="0" err="1"/>
              <a:t>defaultdict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0080"/>
                </a:solidFill>
              </a:rPr>
              <a:t>lambda</a:t>
            </a:r>
            <a:r>
              <a:rPr lang="en-US" sz="2400" dirty="0"/>
              <a:t>: </a:t>
            </a:r>
            <a:r>
              <a:rPr lang="en-US" sz="2400" dirty="0" err="1"/>
              <a:t>defaultdict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0080"/>
                </a:solidFill>
              </a:rPr>
              <a:t>lambda</a:t>
            </a:r>
            <a:r>
              <a:rPr lang="en-US" sz="2400" dirty="0"/>
              <a:t>: </a:t>
            </a:r>
            <a:r>
              <a:rPr lang="en-US" sz="2400" dirty="0">
                <a:solidFill>
                  <a:srgbClr val="0000FF"/>
                </a:solidFill>
              </a:rPr>
              <a:t>0.00000001</a:t>
            </a:r>
            <a:r>
              <a:rPr lang="en-US" sz="2400" dirty="0"/>
              <a:t>))</a:t>
            </a:r>
          </a:p>
          <a:p>
            <a:pPr marL="282575" indent="-282575"/>
            <a:endParaRPr lang="en-US" sz="2800" dirty="0"/>
          </a:p>
          <a:p>
            <a:pPr marL="282575" indent="-282575"/>
            <a:r>
              <a:rPr lang="en-US" sz="2800" dirty="0"/>
              <a:t>Now x is a dictionary: </a:t>
            </a:r>
          </a:p>
          <a:p>
            <a:pPr marL="630555" lvl="1" indent="-282575"/>
            <a:r>
              <a:rPr lang="en-US" sz="2200" dirty="0"/>
              <a:t>which defaults unknown entries to dictionaries</a:t>
            </a:r>
          </a:p>
          <a:p>
            <a:pPr marL="813435" lvl="2" indent="-282575"/>
            <a:r>
              <a:rPr lang="en-US" sz="1900" dirty="0"/>
              <a:t>which default unknown entries to 0.0000001..</a:t>
            </a:r>
          </a:p>
          <a:p>
            <a:pPr marL="282575" indent="-282575"/>
            <a:endParaRPr lang="en-US" sz="2800" dirty="0"/>
          </a:p>
          <a:p>
            <a:pPr>
              <a:buFont typeface="Wingdings"/>
              <a:buChar char="Ø"/>
            </a:pPr>
            <a:r>
              <a:rPr lang="en-US" sz="2800" dirty="0"/>
              <a:t>So what is the value of:</a:t>
            </a:r>
          </a:p>
          <a:p>
            <a:pPr marL="411480" lvl="1" indent="0">
              <a:buNone/>
            </a:pPr>
            <a:r>
              <a:rPr lang="en-US" sz="2400" dirty="0"/>
              <a:t>x[</a:t>
            </a:r>
            <a:r>
              <a:rPr lang="en-US" sz="2400" b="1" dirty="0">
                <a:solidFill>
                  <a:srgbClr val="008000"/>
                </a:solidFill>
              </a:rPr>
              <a:t>"NN"</a:t>
            </a:r>
            <a:r>
              <a:rPr lang="en-US" sz="2400" dirty="0"/>
              <a:t>][</a:t>
            </a:r>
            <a:r>
              <a:rPr lang="en-US" sz="2400" b="1" dirty="0">
                <a:solidFill>
                  <a:srgbClr val="008000"/>
                </a:solidFill>
              </a:rPr>
              <a:t>"puppy"</a:t>
            </a:r>
            <a:r>
              <a:rPr lang="en-US" sz="2400" dirty="0"/>
              <a:t>]		?</a:t>
            </a:r>
            <a:br>
              <a:rPr lang="en-US" sz="2200" dirty="0"/>
            </a:b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738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Despite some weaknesses…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Word vectors </a:t>
            </a:r>
            <a:r>
              <a:rPr lang="en-US" dirty="0"/>
              <a:t>or </a:t>
            </a:r>
            <a:r>
              <a:rPr lang="en-US" b="1" dirty="0"/>
              <a:t>embeddings</a:t>
            </a:r>
            <a:r>
              <a:rPr lang="en-US" dirty="0"/>
              <a:t> are a very potent tool</a:t>
            </a:r>
          </a:p>
          <a:p>
            <a:pPr lvl="1"/>
            <a:r>
              <a:rPr lang="en-US" dirty="0"/>
              <a:t>Relatively easy to get and use</a:t>
            </a:r>
          </a:p>
          <a:p>
            <a:pPr lvl="1"/>
            <a:r>
              <a:rPr lang="en-US" dirty="0"/>
              <a:t>Unparalleled access to arbitrary word meaning</a:t>
            </a:r>
          </a:p>
          <a:p>
            <a:pPr lvl="1"/>
            <a:r>
              <a:rPr lang="en-US" dirty="0"/>
              <a:t>Very good at getting similarity in some contexts</a:t>
            </a:r>
          </a:p>
          <a:p>
            <a:pPr lvl="1"/>
            <a:r>
              <a:rPr lang="en-US" dirty="0"/>
              <a:t>State of the art for dealing with ‘</a:t>
            </a:r>
            <a:r>
              <a:rPr lang="en-US" b="1" dirty="0"/>
              <a:t>OOV’ </a:t>
            </a:r>
            <a:r>
              <a:rPr lang="en-US" dirty="0"/>
              <a:t>items </a:t>
            </a:r>
            <a:br>
              <a:rPr lang="en-US" dirty="0"/>
            </a:br>
            <a:r>
              <a:rPr lang="en-US" dirty="0"/>
              <a:t>(Chen &amp; Manning 2014) – as long as they’re not OOV in the corpus used to train embeddings</a:t>
            </a:r>
          </a:p>
          <a:p>
            <a:pPr lvl="1"/>
            <a:r>
              <a:rPr lang="en-US" dirty="0"/>
              <a:t>Allows context to compensate for missing terms (esp. more recent architectures, e.g. </a:t>
            </a:r>
            <a:r>
              <a:rPr lang="en-US" b="1" dirty="0" err="1"/>
              <a:t>ELMo</a:t>
            </a:r>
            <a:r>
              <a:rPr lang="en-US" b="1" dirty="0"/>
              <a:t>, BERT, </a:t>
            </a:r>
            <a:r>
              <a:rPr lang="en-US" b="1" dirty="0" err="1"/>
              <a:t>XLNet</a:t>
            </a:r>
            <a:r>
              <a:rPr lang="en-US" dirty="0"/>
              <a:t> – Peters et al. 2018, Devlin et al. 2018, Yang et al. 2019)</a:t>
            </a:r>
          </a:p>
        </p:txBody>
      </p:sp>
    </p:spTree>
    <p:extLst>
      <p:ext uri="{BB962C8B-B14F-4D97-AF65-F5344CB8AC3E}">
        <p14:creationId xmlns:p14="http://schemas.microsoft.com/office/powerpoint/2010/main" val="253570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in Python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Implementation in </a:t>
            </a:r>
            <a:r>
              <a:rPr lang="en-US" dirty="0" err="1"/>
              <a:t>Gensim</a:t>
            </a:r>
            <a:r>
              <a:rPr lang="en-US" dirty="0"/>
              <a:t> by </a:t>
            </a:r>
            <a:r>
              <a:rPr lang="en-US" dirty="0" err="1"/>
              <a:t>Radim</a:t>
            </a:r>
            <a:r>
              <a:rPr lang="en-US" dirty="0"/>
              <a:t> </a:t>
            </a:r>
            <a:r>
              <a:rPr lang="en-US" dirty="0" err="1"/>
              <a:t>Řehůřek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&gt; pip install </a:t>
            </a:r>
            <a:r>
              <a:rPr lang="en-US" dirty="0" err="1"/>
              <a:t>scipy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&gt; pip install </a:t>
            </a:r>
            <a:r>
              <a:rPr lang="en-US" dirty="0" err="1"/>
              <a:t>gensim</a:t>
            </a:r>
            <a:endParaRPr lang="en-US" dirty="0"/>
          </a:p>
          <a:p>
            <a:pPr marL="411480" lvl="1" indent="0">
              <a:buNone/>
            </a:pPr>
            <a:endParaRPr lang="en-US" dirty="0"/>
          </a:p>
          <a:p>
            <a:pPr lvl="1">
              <a:buFont typeface="Arial" charset="0"/>
              <a:buChar char="•"/>
            </a:pPr>
            <a:r>
              <a:rPr lang="en-US" dirty="0"/>
              <a:t>For Win 64 install </a:t>
            </a:r>
            <a:r>
              <a:rPr lang="en-US" dirty="0" err="1"/>
              <a:t>scipy</a:t>
            </a:r>
            <a:r>
              <a:rPr lang="en-US" dirty="0"/>
              <a:t> manually if needed from: </a:t>
            </a:r>
            <a:r>
              <a:rPr lang="en-US" dirty="0">
                <a:hlinkClick r:id="rId2"/>
              </a:rPr>
              <a:t>http://www.lfd.uci.edu/~gohlke/pythonlibs/#scipy</a:t>
            </a:r>
            <a:r>
              <a:rPr lang="en-US" dirty="0"/>
              <a:t> </a:t>
            </a:r>
          </a:p>
          <a:p>
            <a:pPr lvl="2">
              <a:buFont typeface="Arial" charset="0"/>
              <a:buChar char="•"/>
            </a:pPr>
            <a:r>
              <a:rPr lang="en-US" dirty="0"/>
              <a:t>Download SciPy‑1.8.1‑cp311‑cp311‑win_amd64.whl</a:t>
            </a:r>
          </a:p>
          <a:p>
            <a:pPr lvl="2">
              <a:buFont typeface="Arial" charset="0"/>
              <a:buChar char="•"/>
            </a:pPr>
            <a:r>
              <a:rPr lang="en-US" dirty="0"/>
              <a:t>&gt; pip install SciPy‑1.8.1‑cp311‑cp311‑win_amd64.whl</a:t>
            </a:r>
          </a:p>
          <a:p>
            <a:pPr lvl="1">
              <a:buFont typeface="Arial" charset="0"/>
              <a:buChar char="•"/>
            </a:pPr>
            <a:endParaRPr lang="en-US" dirty="0"/>
          </a:p>
          <a:p>
            <a:pPr lvl="1">
              <a:buFont typeface="Arial" charset="0"/>
              <a:buChar char="•"/>
            </a:pPr>
            <a:r>
              <a:rPr lang="en-US" dirty="0"/>
              <a:t>Or install Visual C++ Build Tools for compilation</a:t>
            </a:r>
          </a:p>
        </p:txBody>
      </p:sp>
    </p:spTree>
    <p:extLst>
      <p:ext uri="{BB962C8B-B14F-4D97-AF65-F5344CB8AC3E}">
        <p14:creationId xmlns:p14="http://schemas.microsoft.com/office/powerpoint/2010/main" val="117396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a model – toy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rgbClr val="000080"/>
                </a:solidFill>
              </a:rPr>
              <a:t>from </a:t>
            </a:r>
            <a:r>
              <a:rPr lang="en-US" sz="1800" dirty="0" err="1"/>
              <a:t>gensim</a:t>
            </a:r>
            <a:r>
              <a:rPr lang="en-US" sz="1800" dirty="0"/>
              <a:t> </a:t>
            </a:r>
            <a:r>
              <a:rPr lang="en-US" sz="1800" b="1" dirty="0">
                <a:solidFill>
                  <a:srgbClr val="000080"/>
                </a:solidFill>
              </a:rPr>
              <a:t>import </a:t>
            </a:r>
            <a:r>
              <a:rPr lang="en-US" sz="1800" dirty="0"/>
              <a:t>models</a:t>
            </a:r>
            <a:br>
              <a:rPr lang="en-US" sz="1800" dirty="0"/>
            </a:br>
            <a:br>
              <a:rPr lang="en-US" sz="1800" dirty="0"/>
            </a:br>
            <a:r>
              <a:rPr lang="en-US" sz="1800" dirty="0" err="1"/>
              <a:t>sotu</a:t>
            </a:r>
            <a:r>
              <a:rPr lang="en-US" sz="1800" dirty="0"/>
              <a:t> = </a:t>
            </a:r>
            <a:r>
              <a:rPr lang="en-US" sz="1800" b="1" dirty="0">
                <a:solidFill>
                  <a:srgbClr val="008000"/>
                </a:solidFill>
              </a:rPr>
              <a:t>"sotu.txt"</a:t>
            </a:r>
            <a:br>
              <a:rPr lang="en-US" sz="1800" b="1" dirty="0">
                <a:solidFill>
                  <a:srgbClr val="008000"/>
                </a:solidFill>
              </a:rPr>
            </a:br>
            <a:br>
              <a:rPr lang="en-US" sz="1800" b="1" dirty="0">
                <a:solidFill>
                  <a:srgbClr val="008000"/>
                </a:solidFill>
              </a:rPr>
            </a:br>
            <a:r>
              <a:rPr lang="en-US" sz="1800" b="1" dirty="0">
                <a:solidFill>
                  <a:srgbClr val="000080"/>
                </a:solidFill>
              </a:rPr>
              <a:t>with </a:t>
            </a:r>
            <a:r>
              <a:rPr lang="en-US" sz="1800" dirty="0">
                <a:solidFill>
                  <a:srgbClr val="000080"/>
                </a:solidFill>
              </a:rPr>
              <a:t>open</a:t>
            </a:r>
            <a:r>
              <a:rPr lang="en-US" sz="1800" dirty="0"/>
              <a:t>(</a:t>
            </a:r>
            <a:r>
              <a:rPr lang="en-US" sz="1800" dirty="0" err="1"/>
              <a:t>sotu</a:t>
            </a:r>
            <a:r>
              <a:rPr lang="en-US" sz="1800" dirty="0"/>
              <a:t>,</a:t>
            </a:r>
            <a:r>
              <a:rPr lang="en-US" sz="1800" b="1" dirty="0">
                <a:solidFill>
                  <a:srgbClr val="008000"/>
                </a:solidFill>
              </a:rPr>
              <a:t>'</a:t>
            </a:r>
            <a:r>
              <a:rPr lang="en-US" sz="1800" b="1" dirty="0" err="1">
                <a:solidFill>
                  <a:srgbClr val="008000"/>
                </a:solidFill>
              </a:rPr>
              <a:t>r'</a:t>
            </a:r>
            <a:r>
              <a:rPr lang="en-US" sz="1800" dirty="0" err="1"/>
              <a:t>,</a:t>
            </a:r>
            <a:r>
              <a:rPr lang="en-US" sz="1800" dirty="0" err="1">
                <a:solidFill>
                  <a:srgbClr val="7030A0"/>
                </a:solidFill>
              </a:rPr>
              <a:t>encoding</a:t>
            </a:r>
            <a:r>
              <a:rPr lang="en-US" sz="1800" dirty="0">
                <a:solidFill>
                  <a:srgbClr val="7030A0"/>
                </a:solidFill>
              </a:rPr>
              <a:t>=</a:t>
            </a:r>
            <a:r>
              <a:rPr lang="en-US" sz="1800" b="1" dirty="0">
                <a:solidFill>
                  <a:srgbClr val="008000"/>
                </a:solidFill>
              </a:rPr>
              <a:t>"utf8"</a:t>
            </a:r>
            <a:r>
              <a:rPr lang="en-US" sz="1800" dirty="0"/>
              <a:t>) </a:t>
            </a:r>
            <a:r>
              <a:rPr lang="en-US" sz="1800" b="1" dirty="0">
                <a:solidFill>
                  <a:srgbClr val="000080"/>
                </a:solidFill>
              </a:rPr>
              <a:t>as </a:t>
            </a:r>
            <a:r>
              <a:rPr lang="en-US" sz="1800" dirty="0"/>
              <a:t>f:</a:t>
            </a:r>
            <a:br>
              <a:rPr lang="en-US" sz="1800" dirty="0"/>
            </a:br>
            <a:r>
              <a:rPr lang="en-US" sz="1800" dirty="0"/>
              <a:t>   </a:t>
            </a:r>
            <a:r>
              <a:rPr lang="en-US" sz="1800" dirty="0" err="1"/>
              <a:t>plain_text</a:t>
            </a:r>
            <a:r>
              <a:rPr lang="en-US" sz="1800" dirty="0"/>
              <a:t> = </a:t>
            </a:r>
            <a:r>
              <a:rPr lang="en-US" sz="1800" dirty="0" err="1"/>
              <a:t>f.read</a:t>
            </a:r>
            <a:r>
              <a:rPr lang="en-US" sz="1800" dirty="0"/>
              <a:t>()</a:t>
            </a:r>
            <a:br>
              <a:rPr lang="en-US" sz="1800" dirty="0"/>
            </a:b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sentences = </a:t>
            </a:r>
            <a:r>
              <a:rPr lang="en-US" sz="1800" dirty="0" err="1"/>
              <a:t>plain_text.split</a:t>
            </a:r>
            <a:r>
              <a:rPr lang="en-US" sz="1800" dirty="0"/>
              <a:t>(</a:t>
            </a:r>
            <a:r>
              <a:rPr lang="en-US" sz="1800" b="1" dirty="0">
                <a:solidFill>
                  <a:srgbClr val="008000"/>
                </a:solidFill>
              </a:rPr>
              <a:t>"</a:t>
            </a:r>
            <a:r>
              <a:rPr lang="en-US" sz="1800" b="1" dirty="0">
                <a:solidFill>
                  <a:srgbClr val="000080"/>
                </a:solidFill>
              </a:rPr>
              <a:t>\n</a:t>
            </a:r>
            <a:r>
              <a:rPr lang="en-US" sz="1800" b="1" dirty="0">
                <a:solidFill>
                  <a:srgbClr val="008000"/>
                </a:solidFill>
              </a:rPr>
              <a:t>"</a:t>
            </a:r>
            <a:r>
              <a:rPr lang="en-US" sz="1800" dirty="0"/>
              <a:t>)</a:t>
            </a:r>
            <a:br>
              <a:rPr lang="en-US" sz="1800" dirty="0"/>
            </a:b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3743584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592</TotalTime>
  <Words>4256</Words>
  <Application>Microsoft Office PowerPoint</Application>
  <PresentationFormat>On-screen Show (4:3)</PresentationFormat>
  <Paragraphs>587</Paragraphs>
  <Slides>62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8" baseType="lpstr">
      <vt:lpstr>Arial</vt:lpstr>
      <vt:lpstr>Calibri</vt:lpstr>
      <vt:lpstr>Cambria</vt:lpstr>
      <vt:lpstr>Wingdings</vt:lpstr>
      <vt:lpstr>Wingdings 2</vt:lpstr>
      <vt:lpstr>Foundry</vt:lpstr>
      <vt:lpstr>LING-4400 Introduction to  Natural Language Processing</vt:lpstr>
      <vt:lpstr>Feed forward networks</vt:lpstr>
      <vt:lpstr>Word embeddings</vt:lpstr>
      <vt:lpstr>Word2Vec – idea </vt:lpstr>
      <vt:lpstr>Word2Vec’s skip-gram model</vt:lpstr>
      <vt:lpstr>Is there one answer?</vt:lpstr>
      <vt:lpstr>Despite some weaknesses…</vt:lpstr>
      <vt:lpstr>Examples in Python</vt:lpstr>
      <vt:lpstr>Training a model – toy example</vt:lpstr>
      <vt:lpstr>Training a model – toy example</vt:lpstr>
      <vt:lpstr>Training a model – toy example</vt:lpstr>
      <vt:lpstr>Training a model – toy example</vt:lpstr>
      <vt:lpstr>Much bigger in real life…</vt:lpstr>
      <vt:lpstr>Beyond word similarity</vt:lpstr>
      <vt:lpstr>Deep Learning in language models</vt:lpstr>
      <vt:lpstr>Using memory</vt:lpstr>
      <vt:lpstr>LSTMs are even more complex</vt:lpstr>
      <vt:lpstr>What can LSTMs do?</vt:lpstr>
      <vt:lpstr>What can LSTMs do?</vt:lpstr>
      <vt:lpstr>What can LSTMs do?</vt:lpstr>
      <vt:lpstr>What are these cells learning?</vt:lpstr>
      <vt:lpstr>Training your own</vt:lpstr>
      <vt:lpstr>Bonus fun</vt:lpstr>
      <vt:lpstr>Do neural LMs solve all problems?</vt:lpstr>
      <vt:lpstr>More information</vt:lpstr>
      <vt:lpstr>A more abstract view of ngrams</vt:lpstr>
      <vt:lpstr>Transitional probabilities</vt:lpstr>
      <vt:lpstr>Language models as FSAs</vt:lpstr>
      <vt:lpstr>Markov Chains</vt:lpstr>
      <vt:lpstr>An example</vt:lpstr>
      <vt:lpstr>The Markov property assumption</vt:lpstr>
      <vt:lpstr>Beneath the surface</vt:lpstr>
      <vt:lpstr>Invisible categories</vt:lpstr>
      <vt:lpstr>POS tagging</vt:lpstr>
      <vt:lpstr>Tag sets for English</vt:lpstr>
      <vt:lpstr>The PTB tag set (vanilla)</vt:lpstr>
      <vt:lpstr>Tagging exercise</vt:lpstr>
      <vt:lpstr>The PTB tag set</vt:lpstr>
      <vt:lpstr>How does a POS tagger work?</vt:lpstr>
      <vt:lpstr>Tagging with NLTK – tagging.py</vt:lpstr>
      <vt:lpstr>What can we do with ‘tagged’?</vt:lpstr>
      <vt:lpstr>Inspecting frequencies</vt:lpstr>
      <vt:lpstr>And plotting</vt:lpstr>
      <vt:lpstr>Tagged data from nltk</vt:lpstr>
      <vt:lpstr>Homework – for Wednesday, Nov 3</vt:lpstr>
      <vt:lpstr>Exercise – verb proportions</vt:lpstr>
      <vt:lpstr>We can also get this by sentence</vt:lpstr>
      <vt:lpstr>We can also get this by sentence</vt:lpstr>
      <vt:lpstr>We can also get this by sentence</vt:lpstr>
      <vt:lpstr>How does tagging work?</vt:lpstr>
      <vt:lpstr>HMMs</vt:lpstr>
      <vt:lpstr>HMMs – formal definition</vt:lpstr>
      <vt:lpstr>HMMs – formal definition</vt:lpstr>
      <vt:lpstr>Where are we in the definition?</vt:lpstr>
      <vt:lpstr>Using the chain</vt:lpstr>
      <vt:lpstr>The Viterbi algorithm</vt:lpstr>
      <vt:lpstr>The Viterbi algorithm</vt:lpstr>
      <vt:lpstr>Building table B – emit_p</vt:lpstr>
      <vt:lpstr>Building block: defaultdict</vt:lpstr>
      <vt:lpstr>Building block: defaultdict</vt:lpstr>
      <vt:lpstr>Building block: defaultdict</vt:lpstr>
      <vt:lpstr>Building block: defaultdict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1530</cp:revision>
  <dcterms:created xsi:type="dcterms:W3CDTF">2015-10-05T21:10:16Z</dcterms:created>
  <dcterms:modified xsi:type="dcterms:W3CDTF">2023-10-25T21:10:58Z</dcterms:modified>
</cp:coreProperties>
</file>