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11" r:id="rId3"/>
    <p:sldId id="379" r:id="rId4"/>
    <p:sldId id="404" r:id="rId5"/>
    <p:sldId id="373" r:id="rId6"/>
    <p:sldId id="374" r:id="rId7"/>
    <p:sldId id="355" r:id="rId8"/>
    <p:sldId id="416" r:id="rId9"/>
    <p:sldId id="330" r:id="rId10"/>
    <p:sldId id="328" r:id="rId11"/>
    <p:sldId id="357" r:id="rId12"/>
    <p:sldId id="417" r:id="rId13"/>
    <p:sldId id="329" r:id="rId14"/>
    <p:sldId id="435" r:id="rId15"/>
    <p:sldId id="436" r:id="rId16"/>
    <p:sldId id="412" r:id="rId17"/>
    <p:sldId id="415" r:id="rId18"/>
    <p:sldId id="344" r:id="rId19"/>
    <p:sldId id="386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89" r:id="rId31"/>
    <p:sldId id="381" r:id="rId32"/>
    <p:sldId id="382" r:id="rId33"/>
    <p:sldId id="383" r:id="rId34"/>
    <p:sldId id="387" r:id="rId35"/>
    <p:sldId id="384" r:id="rId36"/>
    <p:sldId id="391" r:id="rId37"/>
    <p:sldId id="392" r:id="rId38"/>
    <p:sldId id="390" r:id="rId39"/>
    <p:sldId id="393" r:id="rId40"/>
    <p:sldId id="394" r:id="rId41"/>
    <p:sldId id="395" r:id="rId42"/>
    <p:sldId id="396" r:id="rId43"/>
    <p:sldId id="397" r:id="rId44"/>
    <p:sldId id="398" r:id="rId45"/>
    <p:sldId id="399" r:id="rId46"/>
    <p:sldId id="41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tx1">
            <a:lumMod val="95000"/>
            <a:lumOff val="5000"/>
          </a:schemeClr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8966" y="2819400"/>
            <a:ext cx="6788834" cy="1752600"/>
          </a:xfrm>
        </p:spPr>
        <p:txBody>
          <a:bodyPr/>
          <a:lstStyle/>
          <a:p>
            <a:pPr algn="l"/>
            <a:r>
              <a:rPr lang="en-US" dirty="0"/>
              <a:t>Tokenization and Regular Expressions 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How to give our </a:t>
            </a:r>
            <a:r>
              <a:rPr lang="en-US" sz="3600" b="1" dirty="0"/>
              <a:t>program</a:t>
            </a:r>
            <a:r>
              <a:rPr lang="en-US" sz="3600" dirty="0"/>
              <a:t> parameters?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Changing the variable </a:t>
            </a:r>
            <a:r>
              <a:rPr lang="en-US" b="1" i="1" dirty="0"/>
              <a:t>test </a:t>
            </a:r>
            <a:r>
              <a:rPr lang="en-US" dirty="0"/>
              <a:t>in code every time you want to check input is not an option</a:t>
            </a:r>
          </a:p>
          <a:p>
            <a:r>
              <a:rPr lang="en-US" dirty="0"/>
              <a:t>Users must be able to run the program without altering code</a:t>
            </a:r>
          </a:p>
          <a:p>
            <a:r>
              <a:rPr lang="en-US" dirty="0"/>
              <a:t>We need </a:t>
            </a:r>
            <a:r>
              <a:rPr lang="en-US" b="1" dirty="0"/>
              <a:t>input parameters </a:t>
            </a:r>
            <a:r>
              <a:rPr lang="en-US" dirty="0"/>
              <a:t>or </a:t>
            </a:r>
            <a:r>
              <a:rPr lang="en-US" b="1" dirty="0"/>
              <a:t>'arguments' </a:t>
            </a:r>
            <a:r>
              <a:rPr lang="en-US" dirty="0"/>
              <a:t>to the entire program</a:t>
            </a:r>
          </a:p>
        </p:txBody>
      </p:sp>
    </p:spTree>
    <p:extLst>
      <p:ext uri="{BB962C8B-B14F-4D97-AF65-F5344CB8AC3E}">
        <p14:creationId xmlns:p14="http://schemas.microsoft.com/office/powerpoint/2010/main" val="2245062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Unnamed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When we run a Python script from the command line we can get anything written after the script name like this:</a:t>
            </a:r>
          </a:p>
          <a:p>
            <a:pPr marL="411480" lvl="1" indent="0">
              <a:buNone/>
            </a:pPr>
            <a:endParaRPr lang="en-US" sz="1900" dirty="0"/>
          </a:p>
          <a:p>
            <a:pPr marL="411480" lvl="1" indent="0">
              <a:buNone/>
            </a:pPr>
            <a:r>
              <a:rPr lang="en-US" b="1" dirty="0"/>
              <a:t>Command line terminal:</a:t>
            </a:r>
          </a:p>
          <a:p>
            <a:pPr marL="411480" lvl="1" indent="0">
              <a:buNone/>
            </a:pPr>
            <a:r>
              <a:rPr lang="en-US" i="1" dirty="0"/>
              <a:t>&gt; python my_script.py arg1 arg2 arg3</a:t>
            </a:r>
          </a:p>
          <a:p>
            <a:pPr marL="411480" lvl="1" indent="0">
              <a:buNone/>
            </a:pPr>
            <a:endParaRPr lang="en-US" sz="1900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b="1" dirty="0"/>
              <a:t>Script: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sys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sys.argv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endParaRPr lang="en-US" sz="1900" dirty="0"/>
          </a:p>
          <a:p>
            <a:pPr marL="411480" lvl="1" indent="0">
              <a:buNone/>
            </a:pPr>
            <a:r>
              <a:rPr lang="en-US" b="1" dirty="0"/>
              <a:t>Output: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'my_script.py'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'arg2'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'arg3'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73970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Unnamed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But there is no structure to these: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'test.py'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'arg2'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'arg3'</a:t>
            </a:r>
            <a:r>
              <a:rPr lang="en-US" dirty="0"/>
              <a:t>]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They don't have names</a:t>
            </a:r>
          </a:p>
          <a:p>
            <a:pPr lvl="1"/>
            <a:r>
              <a:rPr lang="en-US" dirty="0"/>
              <a:t>Must be in a specific order</a:t>
            </a:r>
          </a:p>
          <a:p>
            <a:pPr lvl="1"/>
            <a:r>
              <a:rPr lang="en-US" dirty="0"/>
              <a:t>Must all be present</a:t>
            </a:r>
          </a:p>
          <a:p>
            <a:pPr lvl="1"/>
            <a:r>
              <a:rPr lang="en-US" dirty="0"/>
              <a:t>No helpful message for the user what input is allowed</a:t>
            </a:r>
          </a:p>
          <a:p>
            <a:pPr lvl="1"/>
            <a:r>
              <a:rPr lang="en-US" dirty="0"/>
              <a:t>We could make a better way… or </a:t>
            </a:r>
            <a:r>
              <a:rPr lang="en-US" b="1" dirty="0"/>
              <a:t>import</a:t>
            </a:r>
            <a:r>
              <a:rPr lang="en-US" dirty="0"/>
              <a:t> one!</a:t>
            </a:r>
          </a:p>
        </p:txBody>
      </p:sp>
    </p:spTree>
    <p:extLst>
      <p:ext uri="{BB962C8B-B14F-4D97-AF65-F5344CB8AC3E}">
        <p14:creationId xmlns:p14="http://schemas.microsoft.com/office/powerpoint/2010/main" val="1189046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argparser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>
                <a:solidFill>
                  <a:srgbClr val="000000"/>
                </a:solidFill>
              </a:rPr>
              <a:t>argparse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parser = </a:t>
            </a:r>
            <a:r>
              <a:rPr lang="en-US" sz="2400" dirty="0" err="1">
                <a:solidFill>
                  <a:srgbClr val="000000"/>
                </a:solidFill>
              </a:rPr>
              <a:t>argparse.ArgumentParser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</a:t>
            </a:r>
            <a:r>
              <a:rPr lang="en-US" sz="2400" b="1" dirty="0" err="1">
                <a:solidFill>
                  <a:srgbClr val="008000"/>
                </a:solidFill>
              </a:rPr>
              <a:t>i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'--input'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"kayak"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"text to check"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word_to_test</a:t>
            </a:r>
            <a:r>
              <a:rPr lang="en-US" sz="2400" dirty="0">
                <a:solidFill>
                  <a:srgbClr val="000000"/>
                </a:solidFill>
              </a:rPr>
              <a:t> = </a:t>
            </a:r>
            <a:r>
              <a:rPr lang="en-US" sz="2400" dirty="0" err="1">
                <a:solidFill>
                  <a:srgbClr val="000000"/>
                </a:solidFill>
              </a:rPr>
              <a:t>options.input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7060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other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Unnamed, mandatory positional argument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filename"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filename = </a:t>
            </a:r>
            <a:r>
              <a:rPr lang="en-US" sz="2400" dirty="0" err="1">
                <a:solidFill>
                  <a:srgbClr val="000000"/>
                </a:solidFill>
              </a:rPr>
              <a:t>options.filename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9942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other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Boolean options (neater than saving ‘yes’ or ‘true’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Compare: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--parse"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b="1" dirty="0">
                <a:solidFill>
                  <a:srgbClr val="008000"/>
                </a:solidFill>
              </a:rPr>
              <a:t>"-p"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store_true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660099"/>
                </a:solidFill>
              </a:rPr>
              <a:t> 	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--</a:t>
            </a:r>
            <a:r>
              <a:rPr lang="en-US" sz="2400" b="1" dirty="0" err="1">
                <a:solidFill>
                  <a:srgbClr val="008000"/>
                </a:solidFill>
              </a:rPr>
              <a:t>doparse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b="1" dirty="0">
                <a:solidFill>
                  <a:srgbClr val="008000"/>
                </a:solidFill>
              </a:rPr>
              <a:t>"-d"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"store"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660099"/>
                </a:solidFill>
              </a:rPr>
              <a:t> 	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yes"</a:t>
            </a:r>
            <a:r>
              <a:rPr lang="en-US" sz="2400" dirty="0" err="1">
                <a:solidFill>
                  <a:srgbClr val="000000"/>
                </a:solidFill>
              </a:rPr>
              <a:t>,</a:t>
            </a:r>
            <a:r>
              <a:rPr lang="en-US" sz="2400" dirty="0" err="1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"do parsing"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if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options.parse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…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if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options.doparse</a:t>
            </a:r>
            <a:r>
              <a:rPr lang="en-US" sz="2400" dirty="0">
                <a:solidFill>
                  <a:srgbClr val="000000"/>
                </a:solidFill>
              </a:rPr>
              <a:t> == </a:t>
            </a:r>
            <a:r>
              <a:rPr lang="en-US" sz="2400" b="1" dirty="0">
                <a:solidFill>
                  <a:srgbClr val="008000"/>
                </a:solidFill>
              </a:rPr>
              <a:t>"yes"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…</a:t>
            </a:r>
          </a:p>
          <a:p>
            <a:endParaRPr lang="en-US" sz="2400" dirty="0"/>
          </a:p>
        </p:txBody>
      </p:sp>
      <p:sp>
        <p:nvSpPr>
          <p:cNvPr id="4" name="Frame 3"/>
          <p:cNvSpPr/>
          <p:nvPr/>
        </p:nvSpPr>
        <p:spPr>
          <a:xfrm>
            <a:off x="5562600" y="2362200"/>
            <a:ext cx="1676400" cy="457200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4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 arguments in </a:t>
            </a:r>
            <a:r>
              <a:rPr lang="en-US" dirty="0" err="1"/>
              <a:t>PyCharm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29" y="1676400"/>
            <a:ext cx="87376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549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due next Wednesday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will find the rudimentary</a:t>
            </a:r>
            <a:r>
              <a:rPr lang="en-US" b="1" i="1" dirty="0"/>
              <a:t> palindrome.py</a:t>
            </a:r>
            <a:r>
              <a:rPr lang="en-US" dirty="0"/>
              <a:t> in Canvas</a:t>
            </a:r>
          </a:p>
          <a:p>
            <a:pPr lvl="1"/>
            <a:r>
              <a:rPr lang="en-US" dirty="0"/>
              <a:t>In the comments you will find 4 tasks:</a:t>
            </a:r>
          </a:p>
          <a:p>
            <a:pPr lvl="2"/>
            <a:r>
              <a:rPr lang="en-US" dirty="0"/>
              <a:t>Add 2 parameters for input and True/False output mode</a:t>
            </a:r>
          </a:p>
          <a:p>
            <a:pPr lvl="2"/>
            <a:r>
              <a:rPr lang="en-US" dirty="0"/>
              <a:t>Add handling for capitalization</a:t>
            </a:r>
          </a:p>
          <a:p>
            <a:pPr lvl="2"/>
            <a:r>
              <a:rPr lang="en-US" dirty="0"/>
              <a:t>Add handling for spaces in input</a:t>
            </a:r>
          </a:p>
          <a:p>
            <a:pPr lvl="1"/>
            <a:r>
              <a:rPr lang="en-US" dirty="0"/>
              <a:t>The comments will guide you and provide some sample inputs</a:t>
            </a:r>
          </a:p>
          <a:p>
            <a:pPr lvl="2"/>
            <a:r>
              <a:rPr lang="en-US" dirty="0"/>
              <a:t>If your inputs go through correctly – all is well!</a:t>
            </a:r>
          </a:p>
          <a:p>
            <a:pPr lvl="2"/>
            <a:r>
              <a:rPr lang="en-US" dirty="0"/>
              <a:t>If not – try debugging in PyCharm first!</a:t>
            </a:r>
          </a:p>
          <a:p>
            <a:pPr lvl="2"/>
            <a:r>
              <a:rPr lang="en-US" dirty="0"/>
              <a:t>Ask the TAs and me for help, and come to office hours!</a:t>
            </a:r>
          </a:p>
        </p:txBody>
      </p:sp>
    </p:spTree>
    <p:extLst>
      <p:ext uri="{BB962C8B-B14F-4D97-AF65-F5344CB8AC3E}">
        <p14:creationId xmlns:p14="http://schemas.microsoft.com/office/powerpoint/2010/main" val="641490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NLTK Text Class stores some sort of words:</a:t>
            </a:r>
          </a:p>
          <a:p>
            <a:pPr lvl="1"/>
            <a:r>
              <a:rPr lang="en-US" dirty="0"/>
              <a:t>.concordance() method displays whole words</a:t>
            </a:r>
          </a:p>
          <a:p>
            <a:pPr lvl="1"/>
            <a:r>
              <a:rPr lang="en-US" dirty="0"/>
              <a:t>.similar() method checks context in words</a:t>
            </a:r>
          </a:p>
          <a:p>
            <a:r>
              <a:rPr lang="en-US" dirty="0"/>
              <a:t>How does NLTK know where words start and end in Moby Dick?</a:t>
            </a:r>
          </a:p>
        </p:txBody>
      </p:sp>
    </p:spTree>
    <p:extLst>
      <p:ext uri="{BB962C8B-B14F-4D97-AF65-F5344CB8AC3E}">
        <p14:creationId xmlns:p14="http://schemas.microsoft.com/office/powerpoint/2010/main" val="2650546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many words are there 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Random Tweet: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This month you can catch a rare sight in pre-dawn sky. Here are 5 things to know this week: http://nasa.tumblr.com/post/138041535009/solar-system-5-things-to-know-this-week …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does your answer do for functions like </a:t>
            </a:r>
            <a:r>
              <a:rPr lang="en-US" b="1" dirty="0"/>
              <a:t>text1.similar(</a:t>
            </a:r>
            <a:r>
              <a:rPr lang="en-US" b="1" dirty="0">
                <a:solidFill>
                  <a:srgbClr val="008000"/>
                </a:solidFill>
              </a:rPr>
              <a:t>"dawn"</a:t>
            </a:r>
            <a:r>
              <a:rPr lang="en-US" b="1" dirty="0"/>
              <a:t>)</a:t>
            </a:r>
            <a:r>
              <a:rPr lang="en-US" dirty="0"/>
              <a:t>? </a:t>
            </a:r>
          </a:p>
          <a:p>
            <a:r>
              <a:rPr lang="en-US" dirty="0"/>
              <a:t>Implications for other applications?</a:t>
            </a:r>
          </a:p>
        </p:txBody>
      </p:sp>
    </p:spTree>
    <p:extLst>
      <p:ext uri="{BB962C8B-B14F-4D97-AF65-F5344CB8AC3E}">
        <p14:creationId xmlns:p14="http://schemas.microsoft.com/office/powerpoint/2010/main" val="227728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from last time?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2362200"/>
            <a:ext cx="4571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46624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of the first steps in dealing with a text is dividing it into </a:t>
            </a:r>
            <a:r>
              <a:rPr lang="en-US" b="1" dirty="0"/>
              <a:t>minimal units</a:t>
            </a:r>
            <a:endParaRPr lang="en-US" dirty="0"/>
          </a:p>
          <a:p>
            <a:pPr lvl="1"/>
            <a:r>
              <a:rPr lang="en-US" dirty="0"/>
              <a:t>These are the basic units for our analyses</a:t>
            </a:r>
          </a:p>
          <a:p>
            <a:pPr lvl="1"/>
            <a:r>
              <a:rPr lang="en-US" dirty="0"/>
              <a:t>All text we want to deal with is assigned to some unit</a:t>
            </a:r>
          </a:p>
          <a:p>
            <a:r>
              <a:rPr lang="en-US" dirty="0"/>
              <a:t>Tempting to think of as 'words', but notice: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text1.concordance("whale",25)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Displaying 25 of 1226 matches: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at name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whale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fish is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SWEDISH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WHALE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ICELAND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piggledy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whale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2251932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NLTK treats punctuation marks the same as independent words</a:t>
            </a:r>
          </a:p>
          <a:p>
            <a:r>
              <a:rPr lang="en-US" dirty="0"/>
              <a:t>Reason – once we separate out the words, something is left over: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"</a:t>
            </a:r>
            <a:r>
              <a:rPr lang="en-US" dirty="0"/>
              <a:t>Thank you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 Ambassador</a:t>
            </a:r>
            <a:r>
              <a:rPr lang="en-US" dirty="0">
                <a:solidFill>
                  <a:srgbClr val="FF0000"/>
                </a:solidFill>
              </a:rPr>
              <a:t> (</a:t>
            </a:r>
            <a:r>
              <a:rPr lang="en-US" dirty="0"/>
              <a:t>Kantor</a:t>
            </a:r>
            <a:r>
              <a:rPr lang="en-US" dirty="0">
                <a:solidFill>
                  <a:srgbClr val="FF0000"/>
                </a:solidFill>
              </a:rPr>
              <a:t>),</a:t>
            </a:r>
          </a:p>
          <a:p>
            <a:pPr marL="41148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" </a:t>
            </a:r>
            <a:r>
              <a:rPr lang="en-US" dirty="0"/>
              <a:t>Thank you 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 Ambassador</a:t>
            </a:r>
            <a:r>
              <a:rPr lang="en-US" dirty="0">
                <a:solidFill>
                  <a:srgbClr val="FF0000"/>
                </a:solidFill>
              </a:rPr>
              <a:t> ( </a:t>
            </a:r>
            <a:r>
              <a:rPr lang="en-US" dirty="0"/>
              <a:t>Kantor </a:t>
            </a:r>
            <a:r>
              <a:rPr lang="en-US" dirty="0">
                <a:solidFill>
                  <a:srgbClr val="FF0000"/>
                </a:solidFill>
              </a:rPr>
              <a:t>) ,</a:t>
            </a:r>
          </a:p>
          <a:p>
            <a:endParaRPr lang="en-US" dirty="0"/>
          </a:p>
          <a:p>
            <a:r>
              <a:rPr lang="en-US" dirty="0"/>
              <a:t>We call all of these units </a:t>
            </a:r>
            <a:r>
              <a:rPr lang="en-US" b="1" dirty="0"/>
              <a:t>tokens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082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non-trivial form of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Tokenization is a non-trivial problem</a:t>
            </a:r>
          </a:p>
          <a:p>
            <a:pPr lvl="1"/>
            <a:r>
              <a:rPr lang="en-US" dirty="0"/>
              <a:t>Easier in languages with spaces, like English</a:t>
            </a:r>
          </a:p>
          <a:p>
            <a:pPr lvl="1"/>
            <a:r>
              <a:rPr lang="en-US" dirty="0"/>
              <a:t>Attempt to split by spaces, then split off </a:t>
            </a:r>
            <a:r>
              <a:rPr lang="en-US" b="1" dirty="0"/>
              <a:t>leading/trailing </a:t>
            </a:r>
            <a:r>
              <a:rPr lang="en-US" dirty="0"/>
              <a:t>punctuation</a:t>
            </a:r>
          </a:p>
          <a:p>
            <a:r>
              <a:rPr lang="en-US" dirty="0"/>
              <a:t>Still needs disambiguation: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Oranges etc</a:t>
            </a:r>
            <a:r>
              <a:rPr lang="en-US" b="1" i="1" dirty="0">
                <a:solidFill>
                  <a:srgbClr val="FF0000"/>
                </a:solidFill>
              </a:rPr>
              <a:t>.</a:t>
            </a:r>
            <a:r>
              <a:rPr lang="en-US" i="1" dirty="0">
                <a:solidFill>
                  <a:srgbClr val="0070C0"/>
                </a:solidFill>
              </a:rPr>
              <a:t> would be …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whether rivers are nearby, etc</a:t>
            </a:r>
            <a:r>
              <a:rPr lang="en-US" b="1" i="1" dirty="0">
                <a:solidFill>
                  <a:srgbClr val="FF0000"/>
                </a:solidFill>
              </a:rPr>
              <a:t>.</a:t>
            </a:r>
          </a:p>
          <a:p>
            <a:r>
              <a:rPr lang="en-US" dirty="0"/>
              <a:t>And dealing with errors: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 at the same </a:t>
            </a:r>
            <a:r>
              <a:rPr lang="en-US" i="1" dirty="0" err="1">
                <a:solidFill>
                  <a:srgbClr val="0070C0"/>
                </a:solidFill>
              </a:rPr>
              <a:t>time</a:t>
            </a:r>
            <a:r>
              <a:rPr lang="en-US" b="1" i="1" dirty="0" err="1">
                <a:solidFill>
                  <a:srgbClr val="FF0000"/>
                </a:solidFill>
              </a:rPr>
              <a:t>.</a:t>
            </a:r>
            <a:r>
              <a:rPr lang="en-US" i="1" dirty="0" err="1">
                <a:solidFill>
                  <a:srgbClr val="0070C0"/>
                </a:solidFill>
              </a:rPr>
              <a:t>That</a:t>
            </a:r>
            <a:r>
              <a:rPr lang="en-US" i="1" dirty="0">
                <a:solidFill>
                  <a:srgbClr val="0070C0"/>
                </a:solidFill>
              </a:rPr>
              <a:t> we do …</a:t>
            </a:r>
          </a:p>
        </p:txBody>
      </p:sp>
    </p:spTree>
    <p:extLst>
      <p:ext uri="{BB962C8B-B14F-4D97-AF65-F5344CB8AC3E}">
        <p14:creationId xmlns:p14="http://schemas.microsoft.com/office/powerpoint/2010/main" val="334290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non-trivial form of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Morpho</a:t>
            </a:r>
            <a:r>
              <a:rPr lang="en-US" dirty="0"/>
              <a:t>-phonology also poses challenges: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it was</a:t>
            </a:r>
            <a:r>
              <a:rPr lang="en-US" b="1" i="1" dirty="0">
                <a:solidFill>
                  <a:srgbClr val="0070C0"/>
                </a:solidFill>
              </a:rPr>
              <a:t>n’t</a:t>
            </a:r>
            <a:r>
              <a:rPr lang="en-US" i="1" dirty="0">
                <a:solidFill>
                  <a:srgbClr val="0070C0"/>
                </a:solidFill>
              </a:rPr>
              <a:t> as bad as the pizza</a:t>
            </a:r>
          </a:p>
          <a:p>
            <a:r>
              <a:rPr lang="en-US" dirty="0"/>
              <a:t>If </a:t>
            </a:r>
            <a:r>
              <a:rPr lang="en-US" b="1" i="1" dirty="0"/>
              <a:t>not</a:t>
            </a:r>
            <a:r>
              <a:rPr lang="en-US" dirty="0"/>
              <a:t> is a word, should </a:t>
            </a:r>
            <a:r>
              <a:rPr lang="en-US" b="1" i="1" dirty="0" err="1"/>
              <a:t>n't</a:t>
            </a:r>
            <a:r>
              <a:rPr lang="en-US" dirty="0"/>
              <a:t> be one too?</a:t>
            </a:r>
          </a:p>
          <a:p>
            <a:pPr lvl="1"/>
            <a:r>
              <a:rPr lang="en-US" dirty="0"/>
              <a:t>De facto answer: yes</a:t>
            </a:r>
          </a:p>
          <a:p>
            <a:pPr lvl="1"/>
            <a:r>
              <a:rPr lang="en-US" dirty="0"/>
              <a:t>Note that this has some funny consequences:</a:t>
            </a:r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	</a:t>
            </a:r>
            <a:r>
              <a:rPr lang="en-US" i="1" dirty="0">
                <a:solidFill>
                  <a:srgbClr val="0070C0"/>
                </a:solidFill>
              </a:rPr>
              <a:t>I wo </a:t>
            </a:r>
            <a:r>
              <a:rPr lang="en-US" b="1" i="1" dirty="0" err="1">
                <a:solidFill>
                  <a:srgbClr val="0070C0"/>
                </a:solidFill>
              </a:rPr>
              <a:t>n't</a:t>
            </a:r>
            <a:r>
              <a:rPr lang="en-US" i="1" dirty="0">
                <a:solidFill>
                  <a:srgbClr val="0070C0"/>
                </a:solidFill>
              </a:rPr>
              <a:t> do it</a:t>
            </a:r>
            <a:endParaRPr lang="en-US" dirty="0">
              <a:solidFill>
                <a:srgbClr val="0070C0"/>
              </a:solidFill>
            </a:endParaRPr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in NLP, English has a modal verb </a:t>
            </a:r>
            <a:r>
              <a:rPr lang="en-US" b="1" i="1" dirty="0">
                <a:sym typeface="Wingdings" panose="05000000000000000000" pitchFamily="2" charset="2"/>
              </a:rPr>
              <a:t>wo</a:t>
            </a:r>
            <a:r>
              <a:rPr lang="en-US" dirty="0">
                <a:sym typeface="Wingdings" panose="05000000000000000000" pitchFamily="2" charset="2"/>
              </a:rPr>
              <a:t> 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160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Tokenization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 very simple </a:t>
            </a:r>
            <a:r>
              <a:rPr lang="en-US" b="1" dirty="0"/>
              <a:t>baseline</a:t>
            </a:r>
            <a:r>
              <a:rPr lang="en-US" dirty="0"/>
              <a:t>, we can use Python's </a:t>
            </a:r>
            <a:r>
              <a:rPr lang="en-US" b="1" dirty="0"/>
              <a:t>split() </a:t>
            </a:r>
            <a:r>
              <a:rPr lang="en-US" dirty="0"/>
              <a:t>method to tokenize</a:t>
            </a:r>
          </a:p>
          <a:p>
            <a:r>
              <a:rPr lang="en-US" dirty="0"/>
              <a:t>Split is a method available to all strings: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example = </a:t>
            </a:r>
            <a:r>
              <a:rPr lang="en-US" b="1" dirty="0">
                <a:solidFill>
                  <a:srgbClr val="008000"/>
                </a:solidFill>
              </a:rPr>
              <a:t>"This is an example"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example.split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'example'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What are those brackets?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484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uses square brackets to surround </a:t>
            </a:r>
            <a:r>
              <a:rPr lang="en-US" b="1" dirty="0"/>
              <a:t>lists</a:t>
            </a:r>
          </a:p>
          <a:p>
            <a:r>
              <a:rPr lang="en-US" dirty="0"/>
              <a:t>Variables can contain list of values: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"bread"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"beans"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number_list</a:t>
            </a:r>
            <a:r>
              <a:rPr lang="en-US" dirty="0"/>
              <a:t> = 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mixed_list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"why"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"not"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]</a:t>
            </a:r>
          </a:p>
          <a:p>
            <a:r>
              <a:rPr lang="en-US" dirty="0"/>
              <a:t>You can also get the nth member of a list </a:t>
            </a:r>
            <a:br>
              <a:rPr lang="en-US" dirty="0"/>
            </a:br>
            <a:r>
              <a:rPr lang="en-US" sz="2800" b="1" dirty="0"/>
              <a:t>(zero indexed!)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'parsley'</a:t>
            </a:r>
          </a:p>
        </p:txBody>
      </p:sp>
    </p:spTree>
    <p:extLst>
      <p:ext uri="{BB962C8B-B14F-4D97-AF65-F5344CB8AC3E}">
        <p14:creationId xmlns:p14="http://schemas.microsoft.com/office/powerpoint/2010/main" val="2172051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– positions with [</a:t>
            </a:r>
            <a:r>
              <a:rPr lang="en-US" dirty="0" err="1"/>
              <a:t>n:m</a:t>
            </a:r>
            <a:r>
              <a:rPr lang="en-US" dirty="0"/>
              <a:t>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Actually, our string character extraction used lists as well – strings contain lists of characters: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'p'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]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'pa'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'parsley'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Char position in list position…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'p'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11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– append() and remove()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 </a:t>
            </a:r>
            <a:r>
              <a:rPr lang="en-US" dirty="0" err="1"/>
              <a:t>shopping_list.append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"broccoli"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 </a:t>
            </a:r>
            <a:r>
              <a:rPr lang="en-US" dirty="0" err="1"/>
              <a:t>shopping_list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'bread'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'parsley'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'beans'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 </a:t>
            </a:r>
            <a:r>
              <a:rPr lang="en-US" dirty="0" err="1"/>
              <a:t>shopping_list.remove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"bread"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'parsley'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'beans'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shopping_list.remove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"celery"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ValueError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>
                <a:solidFill>
                  <a:srgbClr val="FF0000"/>
                </a:solidFill>
              </a:rPr>
              <a:t>list.remove</a:t>
            </a:r>
            <a:r>
              <a:rPr lang="en-US" dirty="0">
                <a:solidFill>
                  <a:srgbClr val="FF0000"/>
                </a:solidFill>
              </a:rPr>
              <a:t>(x): x not in list</a:t>
            </a:r>
          </a:p>
        </p:txBody>
      </p:sp>
    </p:spTree>
    <p:extLst>
      <p:ext uri="{BB962C8B-B14F-4D97-AF65-F5344CB8AC3E}">
        <p14:creationId xmlns:p14="http://schemas.microsoft.com/office/powerpoint/2010/main" val="372674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split()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.split() gives us a list of strings from a single string</a:t>
            </a:r>
          </a:p>
          <a:p>
            <a:r>
              <a:rPr lang="en-US" dirty="0"/>
              <a:t>By default the separator is assumed to be space, but it can be specified: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sentence = </a:t>
            </a:r>
            <a:r>
              <a:rPr lang="en-US" b="1" dirty="0">
                <a:solidFill>
                  <a:srgbClr val="008000"/>
                </a:solidFill>
              </a:rPr>
              <a:t>"This is an example"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sentence.split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'example'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server = </a:t>
            </a:r>
            <a:r>
              <a:rPr lang="en-US" b="1" dirty="0">
                <a:solidFill>
                  <a:srgbClr val="008000"/>
                </a:solidFill>
              </a:rPr>
              <a:t>"wiki.gucorpling.org"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server.split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"."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'wiki'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gucorpling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'org'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645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enough for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Let’s try using .split() on this string variable: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sent = </a:t>
            </a:r>
            <a:r>
              <a:rPr lang="en-US" b="1" dirty="0">
                <a:solidFill>
                  <a:srgbClr val="008000"/>
                </a:solidFill>
              </a:rPr>
              <a:t>"the lawyer's group, chaired by 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008000"/>
                </a:solidFill>
              </a:rPr>
              <a:t>, will deal with this."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6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with words: </a:t>
            </a:r>
          </a:p>
          <a:p>
            <a:pPr lvl="1"/>
            <a:r>
              <a:rPr lang="en-US" dirty="0"/>
              <a:t>From text to tokens</a:t>
            </a:r>
          </a:p>
          <a:p>
            <a:pPr lvl="1"/>
            <a:r>
              <a:rPr lang="en-US" dirty="0"/>
              <a:t>Lists in Python</a:t>
            </a:r>
          </a:p>
          <a:p>
            <a:pPr lvl="1"/>
            <a:r>
              <a:rPr lang="en-US" dirty="0"/>
              <a:t>DIY tokenization vs. NLTK</a:t>
            </a:r>
          </a:p>
          <a:p>
            <a:pPr lvl="1"/>
            <a:r>
              <a:rPr lang="en-US" dirty="0"/>
              <a:t>Time allowing: start learning about finite-state pattern matching with </a:t>
            </a:r>
            <a:r>
              <a:rPr lang="en-US" b="1" dirty="0"/>
              <a:t>regular expressions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87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enough for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&gt;&gt;&gt; sent = </a:t>
            </a:r>
            <a:r>
              <a:rPr lang="en-US" b="1" dirty="0">
                <a:solidFill>
                  <a:srgbClr val="008000"/>
                </a:solidFill>
              </a:rPr>
              <a:t>"the lawyer's group, chaired by 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008000"/>
                </a:solidFill>
              </a:rPr>
              <a:t>, will deal with this."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</a:t>
            </a:r>
            <a:r>
              <a:rPr lang="en-US" dirty="0" err="1"/>
              <a:t>sent.split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'the'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"</a:t>
            </a:r>
            <a:r>
              <a:rPr lang="en-US" b="1" dirty="0">
                <a:solidFill>
                  <a:srgbClr val="008000"/>
                </a:solidFill>
              </a:rPr>
              <a:t>lawyer</a:t>
            </a:r>
            <a:r>
              <a:rPr lang="en-US" b="1" dirty="0">
                <a:solidFill>
                  <a:srgbClr val="FF0000"/>
                </a:solidFill>
              </a:rPr>
              <a:t>'s</a:t>
            </a:r>
            <a:r>
              <a:rPr lang="en-US" b="1" dirty="0">
                <a:solidFill>
                  <a:srgbClr val="7030A0"/>
                </a:solidFill>
              </a:rPr>
              <a:t>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'group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'chaired'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'will'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'deal'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'with'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'this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We need some way to define more complex patterns to split off</a:t>
            </a:r>
          </a:p>
          <a:p>
            <a:pPr lvl="1"/>
            <a:r>
              <a:rPr lang="en-US" dirty="0"/>
              <a:t>These will be language (genre?) dependent</a:t>
            </a:r>
          </a:p>
        </p:txBody>
      </p:sp>
    </p:spTree>
    <p:extLst>
      <p:ext uri="{BB962C8B-B14F-4D97-AF65-F5344CB8AC3E}">
        <p14:creationId xmlns:p14="http://schemas.microsoft.com/office/powerpoint/2010/main" val="38956105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learn how automatic tokenization can be coded from scratch in just a bit!</a:t>
            </a:r>
          </a:p>
          <a:p>
            <a:r>
              <a:rPr lang="en-US" dirty="0"/>
              <a:t>But first let's look at an off-the-shelf tokenizer</a:t>
            </a:r>
          </a:p>
          <a:p>
            <a:pPr lvl="1"/>
            <a:r>
              <a:rPr lang="en-US" dirty="0"/>
              <a:t>NLTK comes with a built-in tokenizer for English</a:t>
            </a:r>
          </a:p>
          <a:p>
            <a:pPr lvl="1"/>
            <a:r>
              <a:rPr lang="en-US" dirty="0"/>
              <a:t>Doesn't always get things right (when?)</a:t>
            </a:r>
          </a:p>
          <a:p>
            <a:pPr lvl="1"/>
            <a:r>
              <a:rPr lang="en-US" dirty="0"/>
              <a:t>But a pretty good approximation</a:t>
            </a:r>
          </a:p>
        </p:txBody>
      </p:sp>
    </p:spTree>
    <p:extLst>
      <p:ext uri="{BB962C8B-B14F-4D97-AF65-F5344CB8AC3E}">
        <p14:creationId xmlns:p14="http://schemas.microsoft.com/office/powerpoint/2010/main" val="3449348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nltk.word_tokenize</a:t>
            </a:r>
            <a:r>
              <a:rPr lang="en-US" dirty="0"/>
              <a:t>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tokenization function as a method of the </a:t>
            </a:r>
            <a:r>
              <a:rPr lang="en-US" dirty="0" err="1"/>
              <a:t>nltk</a:t>
            </a:r>
            <a:r>
              <a:rPr lang="en-US" dirty="0"/>
              <a:t> package: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Or import it directly – both work the same: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br>
              <a:rPr lang="en-US" dirty="0"/>
            </a:br>
            <a:r>
              <a:rPr lang="en-US" dirty="0" err="1"/>
              <a:t>word_tokenize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013419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this out!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 online and see how good NLTK is!</a:t>
            </a:r>
          </a:p>
          <a:p>
            <a:pPr lvl="1"/>
            <a:r>
              <a:rPr lang="en-US" dirty="0"/>
              <a:t>Pick some potentially messy content like: </a:t>
            </a:r>
          </a:p>
          <a:p>
            <a:pPr lvl="2"/>
            <a:r>
              <a:rPr lang="en-US" dirty="0"/>
              <a:t>News</a:t>
            </a:r>
          </a:p>
          <a:p>
            <a:pPr lvl="2"/>
            <a:r>
              <a:rPr lang="en-US" dirty="0"/>
              <a:t>Twitter/</a:t>
            </a:r>
            <a:r>
              <a:rPr lang="en-US" dirty="0" err="1"/>
              <a:t>FaceBook</a:t>
            </a:r>
            <a:r>
              <a:rPr lang="en-US" dirty="0"/>
              <a:t>/Reddit…</a:t>
            </a:r>
          </a:p>
          <a:p>
            <a:pPr lvl="2"/>
            <a:r>
              <a:rPr lang="en-US" dirty="0"/>
              <a:t>Weather report (numbers, degrees and all)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Paste the text into a new script file in </a:t>
            </a:r>
            <a:r>
              <a:rPr lang="en-US" dirty="0" err="1"/>
              <a:t>PyCharm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Surround it with </a:t>
            </a:r>
            <a:r>
              <a:rPr lang="en-US" b="1" dirty="0"/>
              <a:t>triple</a:t>
            </a:r>
            <a:r>
              <a:rPr lang="en-US" dirty="0"/>
              <a:t> quotes and assign to a variable:</a:t>
            </a:r>
          </a:p>
          <a:p>
            <a:pPr lvl="3"/>
            <a:r>
              <a:rPr lang="en-US" dirty="0" err="1"/>
              <a:t>my_text</a:t>
            </a:r>
            <a:r>
              <a:rPr lang="en-US" dirty="0"/>
              <a:t> = </a:t>
            </a:r>
            <a:r>
              <a:rPr lang="en-US" dirty="0">
                <a:solidFill>
                  <a:srgbClr val="008000"/>
                </a:solidFill>
              </a:rPr>
              <a:t>"""some really long text… """</a:t>
            </a:r>
          </a:p>
          <a:p>
            <a:pPr lvl="2"/>
            <a:r>
              <a:rPr lang="en-US" dirty="0"/>
              <a:t>import </a:t>
            </a:r>
            <a:r>
              <a:rPr lang="en-US" b="1" dirty="0" err="1"/>
              <a:t>nltk</a:t>
            </a:r>
            <a:r>
              <a:rPr lang="en-US" dirty="0"/>
              <a:t> and use </a:t>
            </a:r>
            <a:r>
              <a:rPr lang="en-US" b="1" dirty="0" err="1"/>
              <a:t>word_tokenize</a:t>
            </a:r>
            <a:r>
              <a:rPr lang="en-US" b="1" dirty="0"/>
              <a:t>()</a:t>
            </a:r>
            <a:r>
              <a:rPr lang="en-US" dirty="0"/>
              <a:t> on that variable</a:t>
            </a:r>
          </a:p>
          <a:p>
            <a:pPr lvl="2"/>
            <a:r>
              <a:rPr lang="en-US" dirty="0"/>
              <a:t>Print the result</a:t>
            </a:r>
          </a:p>
        </p:txBody>
      </p:sp>
    </p:spTree>
    <p:extLst>
      <p:ext uri="{BB962C8B-B14F-4D97-AF65-F5344CB8AC3E}">
        <p14:creationId xmlns:p14="http://schemas.microsoft.com/office/powerpoint/2010/main" val="1799387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Warning 1: Why triple quotes?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You can use double or single quotes to protect quotes in Strings:</a:t>
            </a:r>
          </a:p>
          <a:p>
            <a:pPr lvl="1"/>
            <a:r>
              <a:rPr lang="en-US" sz="2200" dirty="0"/>
              <a:t>sentence1 = </a:t>
            </a:r>
            <a:r>
              <a:rPr lang="en-US" sz="2200" dirty="0">
                <a:solidFill>
                  <a:srgbClr val="008000"/>
                </a:solidFill>
              </a:rPr>
              <a:t>'I said </a:t>
            </a:r>
            <a:r>
              <a:rPr lang="en-US" sz="2200" dirty="0">
                <a:solidFill>
                  <a:srgbClr val="FF0000"/>
                </a:solidFill>
              </a:rPr>
              <a:t>"</a:t>
            </a:r>
            <a:r>
              <a:rPr lang="en-US" sz="2200" dirty="0">
                <a:solidFill>
                  <a:srgbClr val="008000"/>
                </a:solidFill>
              </a:rPr>
              <a:t>hello</a:t>
            </a:r>
            <a:r>
              <a:rPr lang="en-US" sz="2200" dirty="0">
                <a:solidFill>
                  <a:srgbClr val="FF0000"/>
                </a:solidFill>
              </a:rPr>
              <a:t>"</a:t>
            </a:r>
            <a:r>
              <a:rPr lang="en-US" sz="2200" dirty="0">
                <a:solidFill>
                  <a:srgbClr val="008000"/>
                </a:solidFill>
              </a:rPr>
              <a:t> next'</a:t>
            </a:r>
          </a:p>
          <a:p>
            <a:pPr lvl="1"/>
            <a:r>
              <a:rPr lang="en-US" sz="2200" dirty="0"/>
              <a:t>sentence2 = </a:t>
            </a:r>
            <a:r>
              <a:rPr lang="en-US" sz="2200" dirty="0">
                <a:solidFill>
                  <a:srgbClr val="008000"/>
                </a:solidFill>
              </a:rPr>
              <a:t>"This is Ben</a:t>
            </a:r>
            <a:r>
              <a:rPr lang="en-US" sz="2200" dirty="0">
                <a:solidFill>
                  <a:srgbClr val="FF0000"/>
                </a:solidFill>
              </a:rPr>
              <a:t>'</a:t>
            </a:r>
            <a:r>
              <a:rPr lang="en-US" sz="2200" dirty="0">
                <a:solidFill>
                  <a:srgbClr val="008000"/>
                </a:solidFill>
              </a:rPr>
              <a:t>s cousin"</a:t>
            </a:r>
          </a:p>
          <a:p>
            <a:r>
              <a:rPr lang="en-US" sz="2800" dirty="0"/>
              <a:t>But what if you have both? </a:t>
            </a:r>
            <a:r>
              <a:rPr lang="en-US" sz="2800" dirty="0">
                <a:sym typeface="Wingdings" panose="05000000000000000000" pitchFamily="2" charset="2"/>
              </a:rPr>
              <a:t> Triple quotes: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Sentence3 = 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"""This one can contain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"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normal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"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 use of quotes even if you don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'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t avoid single quotes"""</a:t>
            </a:r>
            <a:endParaRPr lang="en-US" sz="2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395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Weather:</a:t>
            </a:r>
          </a:p>
          <a:p>
            <a:pPr lvl="1"/>
            <a:r>
              <a:rPr lang="en-US" dirty="0" err="1"/>
              <a:t>Elev</a:t>
            </a:r>
            <a:r>
              <a:rPr lang="en-US" dirty="0"/>
              <a:t> 90 </a:t>
            </a:r>
            <a:r>
              <a:rPr lang="en-US" dirty="0" err="1"/>
              <a:t>ft</a:t>
            </a:r>
            <a:r>
              <a:rPr lang="en-US" dirty="0"/>
              <a:t> 38.91 °N , 77.01 °W | Updated 4 min ago Overcast </a:t>
            </a:r>
            <a:r>
              <a:rPr lang="en-US" dirty="0" err="1"/>
              <a:t>Overcast</a:t>
            </a:r>
            <a:r>
              <a:rPr lang="en-US" dirty="0"/>
              <a:t> 49.4 °F Feels Like 49 °F </a:t>
            </a:r>
            <a:r>
              <a:rPr lang="en-US" dirty="0">
                <a:solidFill>
                  <a:srgbClr val="FF0000"/>
                </a:solidFill>
              </a:rPr>
              <a:t>N1.0</a:t>
            </a:r>
            <a:r>
              <a:rPr lang="en-US" dirty="0"/>
              <a:t> Wind from South Gusts 6.0 mph Tomorrow is forecast to be MUCH COOLER than today .</a:t>
            </a:r>
          </a:p>
          <a:p>
            <a:r>
              <a:rPr lang="en-US" dirty="0"/>
              <a:t>Tweet:</a:t>
            </a:r>
          </a:p>
          <a:p>
            <a:pPr lvl="1"/>
            <a:r>
              <a:rPr lang="en-US" dirty="0"/>
              <a:t>This month you can catch a rare sight in pre-dawn sky . Here are 5 things to know this week : </a:t>
            </a:r>
            <a:r>
              <a:rPr lang="en-US" dirty="0">
                <a:solidFill>
                  <a:srgbClr val="FF0000"/>
                </a:solidFill>
              </a:rPr>
              <a:t>http : </a:t>
            </a:r>
            <a:r>
              <a:rPr lang="en-US" dirty="0"/>
              <a:t>//nasa.tumblr.com/post/138041535009/solar-system-5-things-to-know-this-week … </a:t>
            </a:r>
          </a:p>
        </p:txBody>
      </p:sp>
    </p:spTree>
    <p:extLst>
      <p:ext uri="{BB962C8B-B14F-4D97-AF65-F5344CB8AC3E}">
        <p14:creationId xmlns:p14="http://schemas.microsoft.com/office/powerpoint/2010/main" val="19290799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Outputting lists more readably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just print a list, you get a rather unreadable output</a:t>
            </a:r>
          </a:p>
          <a:p>
            <a:r>
              <a:rPr lang="en-US" dirty="0"/>
              <a:t>And possibly no support for Unicode in your terminal:</a:t>
            </a:r>
          </a:p>
          <a:p>
            <a:pPr lvl="1"/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Elev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'90'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ft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'38.91'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000080"/>
                </a:solidFill>
              </a:rPr>
              <a:t>\xc2\xb0</a:t>
            </a:r>
            <a:r>
              <a:rPr lang="en-US" b="1" dirty="0">
                <a:solidFill>
                  <a:srgbClr val="008000"/>
                </a:solidFill>
              </a:rPr>
              <a:t>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'77.01'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000080"/>
                </a:solidFill>
              </a:rPr>
              <a:t>\xc2\xb0</a:t>
            </a:r>
            <a:r>
              <a:rPr lang="en-US" b="1" dirty="0">
                <a:solidFill>
                  <a:srgbClr val="008000"/>
                </a:solidFill>
              </a:rPr>
              <a:t>W'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'|'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'Updated'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'4'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'min'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'ago'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'Overcast'</a:t>
            </a:r>
            <a:r>
              <a:rPr lang="en-US" dirty="0"/>
              <a:t>, …]</a:t>
            </a:r>
          </a:p>
        </p:txBody>
      </p:sp>
    </p:spTree>
    <p:extLst>
      <p:ext uri="{BB962C8B-B14F-4D97-AF65-F5344CB8AC3E}">
        <p14:creationId xmlns:p14="http://schemas.microsoft.com/office/powerpoint/2010/main" val="706407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</a:t>
            </a:r>
            <a:r>
              <a:rPr lang="en-US" b="1" dirty="0"/>
              <a:t>for</a:t>
            </a:r>
            <a:r>
              <a:rPr lang="en-US" dirty="0"/>
              <a:t> loop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nicer way is to </a:t>
            </a:r>
            <a:r>
              <a:rPr lang="en-US" b="1" dirty="0"/>
              <a:t>loop</a:t>
            </a:r>
            <a:r>
              <a:rPr lang="en-US" dirty="0"/>
              <a:t> through the list and output each token in a separate line: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tweet = </a:t>
            </a:r>
            <a:r>
              <a:rPr lang="en-US" b="1" dirty="0">
                <a:solidFill>
                  <a:srgbClr val="008000"/>
                </a:solidFill>
              </a:rPr>
              <a:t>"""This month you can catch a rare sight in pre-dawn sky"""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word_tokenize</a:t>
            </a:r>
            <a:r>
              <a:rPr lang="en-US" dirty="0"/>
              <a:t>(tweet)</a:t>
            </a:r>
            <a:br>
              <a:rPr lang="en-US" dirty="0"/>
            </a:br>
            <a:r>
              <a:rPr lang="en-US" dirty="0" err="1"/>
              <a:t>token_count</a:t>
            </a:r>
            <a:r>
              <a:rPr lang="en-US" dirty="0"/>
              <a:t>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tokenized: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token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token_count</a:t>
            </a:r>
            <a:r>
              <a:rPr lang="en-US" dirty="0"/>
              <a:t> = </a:t>
            </a:r>
            <a:r>
              <a:rPr lang="en-US" dirty="0" err="1"/>
              <a:t>token_count</a:t>
            </a:r>
            <a:r>
              <a:rPr lang="en-US" dirty="0"/>
              <a:t> +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"FINISHED PRINTING " </a:t>
            </a:r>
            <a:r>
              <a:rPr lang="en-US" dirty="0"/>
              <a:t>+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 err="1"/>
              <a:t>token_count</a:t>
            </a:r>
            <a:r>
              <a:rPr lang="en-US" dirty="0">
                <a:solidFill>
                  <a:srgbClr val="000080"/>
                </a:solidFill>
              </a:rPr>
              <a:t>)</a:t>
            </a:r>
            <a:r>
              <a:rPr lang="en-US" dirty="0"/>
              <a:t> + </a:t>
            </a:r>
            <a:r>
              <a:rPr lang="en-US" b="1" dirty="0">
                <a:solidFill>
                  <a:srgbClr val="008000"/>
                </a:solidFill>
              </a:rPr>
              <a:t>" TOKENS"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105400" y="4267200"/>
            <a:ext cx="304800" cy="7620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62600" y="4417367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for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568AB9-FA82-49E2-A0E0-BB1DB398AC9F}"/>
              </a:ext>
            </a:extLst>
          </p:cNvPr>
          <p:cNvSpPr txBox="1"/>
          <p:nvPr/>
        </p:nvSpPr>
        <p:spPr>
          <a:xfrm>
            <a:off x="2667000" y="6052886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(Code also in Canvas &gt; Files &gt; Code &gt; tokenization</a:t>
            </a:r>
          </a:p>
        </p:txBody>
      </p:sp>
    </p:spTree>
    <p:extLst>
      <p:ext uri="{BB962C8B-B14F-4D97-AF65-F5344CB8AC3E}">
        <p14:creationId xmlns:p14="http://schemas.microsoft.com/office/powerpoint/2010/main" val="34651692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catch the errors?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you need to know to do tokenization right?</a:t>
            </a:r>
          </a:p>
          <a:p>
            <a:pPr lvl="1"/>
            <a:r>
              <a:rPr lang="en-US" dirty="0"/>
              <a:t>Lists (e.g. abbreviations) – bonus challenge </a:t>
            </a:r>
            <a:r>
              <a:rPr lang="en-US"/>
              <a:t>in Canvas!</a:t>
            </a:r>
            <a:endParaRPr lang="en-US" dirty="0"/>
          </a:p>
          <a:p>
            <a:pPr lvl="1"/>
            <a:r>
              <a:rPr lang="en-US" dirty="0"/>
              <a:t>Heuristics (e.g. capitalization)</a:t>
            </a:r>
          </a:p>
          <a:p>
            <a:pPr lvl="1"/>
            <a:r>
              <a:rPr lang="en-US" dirty="0"/>
              <a:t>Patterns (contractions, URLs, …)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 can check heuristics like capitalization (if word[0]…) – but how do we use "patterns"?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2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Patterns using 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general way to define simple textual patterns (for tokenization or other purposes):</a:t>
            </a:r>
          </a:p>
          <a:p>
            <a:pPr lvl="1"/>
            <a:r>
              <a:rPr lang="en-US" dirty="0"/>
              <a:t>Suppose you want to find all prices in a collection of computer hardware descriptions</a:t>
            </a:r>
          </a:p>
          <a:p>
            <a:pPr lvl="1"/>
            <a:r>
              <a:rPr lang="en-US" dirty="0"/>
              <a:t>Maybe you want to split sum and currency…</a:t>
            </a:r>
          </a:p>
          <a:p>
            <a:pPr lvl="1"/>
            <a:r>
              <a:rPr lang="en-US" dirty="0"/>
              <a:t>But prices come in many shapes:</a:t>
            </a:r>
          </a:p>
          <a:p>
            <a:pPr lvl="2"/>
            <a:r>
              <a:rPr lang="en-US" dirty="0"/>
              <a:t>$999.99</a:t>
            </a:r>
          </a:p>
          <a:p>
            <a:pPr lvl="2"/>
            <a:r>
              <a:rPr lang="en-US" dirty="0"/>
              <a:t>€450</a:t>
            </a:r>
          </a:p>
          <a:p>
            <a:pPr lvl="2"/>
            <a:r>
              <a:rPr lang="en-US" dirty="0"/>
              <a:t>300 Dollars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Regular expressions (</a:t>
            </a:r>
            <a:r>
              <a:rPr lang="en-US" dirty="0" err="1"/>
              <a:t>RegEx</a:t>
            </a:r>
            <a:r>
              <a:rPr lang="en-US" dirty="0"/>
              <a:t>) can capture these!</a:t>
            </a:r>
          </a:p>
        </p:txBody>
      </p:sp>
    </p:spTree>
    <p:extLst>
      <p:ext uri="{BB962C8B-B14F-4D97-AF65-F5344CB8AC3E}">
        <p14:creationId xmlns:p14="http://schemas.microsoft.com/office/powerpoint/2010/main" val="1508905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…:</a:t>
            </a:r>
          </a:p>
          <a:p>
            <a:pPr lvl="1"/>
            <a:r>
              <a:rPr lang="en-US" dirty="0"/>
              <a:t>print(x)</a:t>
            </a:r>
          </a:p>
          <a:p>
            <a:r>
              <a:rPr lang="en-US" dirty="0" err="1"/>
              <a:t>elif</a:t>
            </a:r>
            <a:r>
              <a:rPr lang="en-US" dirty="0"/>
              <a:t>…:</a:t>
            </a:r>
          </a:p>
          <a:p>
            <a:pPr lvl="1"/>
            <a:r>
              <a:rPr lang="en-US" dirty="0"/>
              <a:t>print(y)</a:t>
            </a:r>
          </a:p>
          <a:p>
            <a:r>
              <a:rPr lang="en-US" dirty="0" err="1">
                <a:solidFill>
                  <a:srgbClr val="FF0000"/>
                </a:solidFill>
              </a:rPr>
              <a:t>elif</a:t>
            </a:r>
            <a:r>
              <a:rPr lang="en-US" dirty="0">
                <a:solidFill>
                  <a:srgbClr val="FF0000"/>
                </a:solidFill>
              </a:rPr>
              <a:t> …:</a:t>
            </a:r>
          </a:p>
          <a:p>
            <a:pPr lvl="1"/>
            <a:r>
              <a:rPr lang="en-US" dirty="0"/>
              <a:t>print(z)</a:t>
            </a:r>
          </a:p>
          <a:p>
            <a:r>
              <a:rPr lang="en-US" dirty="0"/>
              <a:t>else:</a:t>
            </a:r>
          </a:p>
          <a:p>
            <a:pPr lvl="1"/>
            <a:r>
              <a:rPr lang="en-US" dirty="0"/>
              <a:t>Do something else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013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regular expression can contain:</a:t>
            </a:r>
          </a:p>
          <a:p>
            <a:pPr lvl="1"/>
            <a:r>
              <a:rPr lang="en-US" dirty="0"/>
              <a:t>Characters to search for</a:t>
            </a:r>
          </a:p>
          <a:p>
            <a:pPr lvl="1"/>
            <a:r>
              <a:rPr lang="en-US" dirty="0"/>
              <a:t>Operators – special symbols</a:t>
            </a:r>
          </a:p>
          <a:p>
            <a:pPr lvl="1"/>
            <a:r>
              <a:rPr lang="en-US" dirty="0"/>
              <a:t>Reserved symbols (e.g. 'any digit' or 'beginning of line')</a:t>
            </a:r>
          </a:p>
          <a:p>
            <a:r>
              <a:rPr lang="en-US" dirty="0"/>
              <a:t>By convention </a:t>
            </a:r>
            <a:r>
              <a:rPr lang="en-US" dirty="0" err="1"/>
              <a:t>RegEx</a:t>
            </a:r>
            <a:r>
              <a:rPr lang="en-US" dirty="0"/>
              <a:t> is often given between slashes (Perl syntax – not actual Python):</a:t>
            </a:r>
          </a:p>
          <a:p>
            <a:pPr lvl="1"/>
            <a:r>
              <a:rPr lang="en-US" dirty="0"/>
              <a:t>"hello"	A string of characters, exactly 'hello'</a:t>
            </a:r>
          </a:p>
          <a:p>
            <a:pPr lvl="1"/>
            <a:r>
              <a:rPr lang="en-US" dirty="0"/>
              <a:t>/hello/	A </a:t>
            </a:r>
            <a:r>
              <a:rPr lang="en-US" dirty="0" err="1"/>
              <a:t>RegEx</a:t>
            </a:r>
            <a:r>
              <a:rPr lang="en-US" dirty="0"/>
              <a:t> matching only the pattern 'hello'</a:t>
            </a:r>
          </a:p>
        </p:txBody>
      </p:sp>
    </p:spTree>
    <p:extLst>
      <p:ext uri="{BB962C8B-B14F-4D97-AF65-F5344CB8AC3E}">
        <p14:creationId xmlns:p14="http://schemas.microsoft.com/office/powerpoint/2010/main" val="16648015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Kleene star * and plus 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Basic operators:</a:t>
            </a:r>
          </a:p>
          <a:p>
            <a:r>
              <a:rPr lang="en-US" dirty="0"/>
              <a:t>Kleene star: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</a:p>
          <a:p>
            <a:pPr lvl="1"/>
            <a:r>
              <a:rPr lang="en-US" dirty="0"/>
              <a:t>The previous character any number of times</a:t>
            </a:r>
          </a:p>
          <a:p>
            <a:pPr lvl="1"/>
            <a:r>
              <a:rPr lang="en-US" dirty="0"/>
              <a:t>/pizza-*time/ matches:</a:t>
            </a:r>
          </a:p>
          <a:p>
            <a:pPr lvl="2"/>
            <a:r>
              <a:rPr lang="en-US" dirty="0" err="1"/>
              <a:t>pizzatime</a:t>
            </a:r>
            <a:r>
              <a:rPr lang="en-US" dirty="0"/>
              <a:t>, pizza-time, pizza--time, pizza---time …</a:t>
            </a:r>
          </a:p>
          <a:p>
            <a:pPr lvl="2"/>
            <a:endParaRPr lang="en-US" dirty="0"/>
          </a:p>
          <a:p>
            <a:r>
              <a:rPr lang="en-US" dirty="0"/>
              <a:t>Kleene plus: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</a:p>
          <a:p>
            <a:pPr lvl="1"/>
            <a:r>
              <a:rPr lang="en-US" dirty="0"/>
              <a:t>The previous character, at least once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ba</a:t>
            </a:r>
            <a:r>
              <a:rPr lang="en-US" dirty="0"/>
              <a:t>+/ matches the sheep language:</a:t>
            </a:r>
          </a:p>
          <a:p>
            <a:pPr lvl="2"/>
            <a:r>
              <a:rPr lang="en-US" dirty="0" err="1"/>
              <a:t>ba</a:t>
            </a:r>
            <a:r>
              <a:rPr lang="en-US" dirty="0"/>
              <a:t>, baa, </a:t>
            </a:r>
            <a:r>
              <a:rPr lang="en-US" dirty="0" err="1"/>
              <a:t>baaa</a:t>
            </a:r>
            <a:r>
              <a:rPr lang="en-US" dirty="0"/>
              <a:t>, </a:t>
            </a:r>
            <a:r>
              <a:rPr lang="en-US" dirty="0" err="1"/>
              <a:t>baaaa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Does </a:t>
            </a:r>
            <a:r>
              <a:rPr lang="en-US" b="1" dirty="0"/>
              <a:t>not</a:t>
            </a:r>
            <a:r>
              <a:rPr lang="en-US" dirty="0"/>
              <a:t> match just a single 'b'</a:t>
            </a:r>
          </a:p>
        </p:txBody>
      </p:sp>
    </p:spTree>
    <p:extLst>
      <p:ext uri="{BB962C8B-B14F-4D97-AF65-F5344CB8AC3E}">
        <p14:creationId xmlns:p14="http://schemas.microsoft.com/office/powerpoint/2010/main" val="24609822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The dot wildcard: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7030A0"/>
                </a:solidFill>
              </a:rPr>
              <a:t>.</a:t>
            </a:r>
            <a:r>
              <a:rPr lang="en-US" dirty="0"/>
              <a:t> stands for any character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d.g</a:t>
            </a:r>
            <a:r>
              <a:rPr lang="en-US" dirty="0"/>
              <a:t>/ matches: dig, dug, dog …</a:t>
            </a:r>
          </a:p>
          <a:p>
            <a:r>
              <a:rPr lang="en-US" dirty="0"/>
              <a:t>Can combine with other operators:</a:t>
            </a:r>
          </a:p>
          <a:p>
            <a:pPr lvl="1"/>
            <a:r>
              <a:rPr lang="en-US" dirty="0"/>
              <a:t>/.*</a:t>
            </a:r>
            <a:r>
              <a:rPr lang="en-US" dirty="0" err="1"/>
              <a:t>tion</a:t>
            </a:r>
            <a:r>
              <a:rPr lang="en-US" dirty="0"/>
              <a:t>/ matches words in -</a:t>
            </a:r>
            <a:r>
              <a:rPr lang="en-US" dirty="0" err="1"/>
              <a:t>tion</a:t>
            </a:r>
            <a:endParaRPr lang="en-US" dirty="0"/>
          </a:p>
          <a:p>
            <a:pPr lvl="1"/>
            <a:r>
              <a:rPr lang="en-US" dirty="0"/>
              <a:t>/bread.*butter/ matches: bread &amp; butter, bread n' butter, </a:t>
            </a:r>
            <a:r>
              <a:rPr lang="en-US" dirty="0" err="1"/>
              <a:t>breadbutter</a:t>
            </a:r>
            <a:r>
              <a:rPr lang="en-US" dirty="0"/>
              <a:t> … (note: </a:t>
            </a:r>
            <a:r>
              <a:rPr lang="en-US" dirty="0" err="1"/>
              <a:t>RegEX</a:t>
            </a:r>
            <a:r>
              <a:rPr lang="en-US" dirty="0"/>
              <a:t> doesn't care about words here!)</a:t>
            </a:r>
          </a:p>
        </p:txBody>
      </p:sp>
    </p:spTree>
    <p:extLst>
      <p:ext uri="{BB962C8B-B14F-4D97-AF65-F5344CB8AC3E}">
        <p14:creationId xmlns:p14="http://schemas.microsoft.com/office/powerpoint/2010/main" val="12715381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stuff: ? and |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?</a:t>
            </a:r>
            <a:r>
              <a:rPr lang="en-US" dirty="0"/>
              <a:t> marks a previous character as optional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colou?r</a:t>
            </a:r>
            <a:r>
              <a:rPr lang="en-US" dirty="0"/>
              <a:t>/ 	matches </a:t>
            </a:r>
            <a:r>
              <a:rPr lang="en-US" b="1" dirty="0"/>
              <a:t>color </a:t>
            </a:r>
            <a:r>
              <a:rPr lang="en-US" dirty="0"/>
              <a:t>and </a:t>
            </a:r>
            <a:r>
              <a:rPr lang="en-US" b="1" dirty="0" err="1"/>
              <a:t>colour</a:t>
            </a:r>
            <a:endParaRPr lang="en-US" b="1" dirty="0"/>
          </a:p>
          <a:p>
            <a:r>
              <a:rPr lang="en-US" b="1" dirty="0">
                <a:solidFill>
                  <a:srgbClr val="7030A0"/>
                </a:solidFill>
              </a:rPr>
              <a:t>|</a:t>
            </a:r>
            <a:r>
              <a:rPr lang="en-US" dirty="0"/>
              <a:t> marks alternatives: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cat|dog</a:t>
            </a:r>
            <a:r>
              <a:rPr lang="en-US" dirty="0"/>
              <a:t>/ 	matches </a:t>
            </a:r>
            <a:r>
              <a:rPr lang="en-US" b="1" dirty="0"/>
              <a:t>cat </a:t>
            </a:r>
            <a:r>
              <a:rPr lang="en-US" dirty="0"/>
              <a:t>and </a:t>
            </a:r>
            <a:r>
              <a:rPr lang="en-US" b="1" dirty="0"/>
              <a:t>dog</a:t>
            </a:r>
          </a:p>
          <a:p>
            <a:r>
              <a:rPr lang="en-US" b="1" dirty="0">
                <a:solidFill>
                  <a:srgbClr val="7030A0"/>
                </a:solidFill>
              </a:rPr>
              <a:t>[]</a:t>
            </a:r>
            <a:r>
              <a:rPr lang="en-US" dirty="0"/>
              <a:t> marks a range of possible characters:</a:t>
            </a:r>
          </a:p>
          <a:p>
            <a:pPr lvl="1"/>
            <a:r>
              <a:rPr lang="en-US" dirty="0"/>
              <a:t>/b[</a:t>
            </a:r>
            <a:r>
              <a:rPr lang="en-US" dirty="0" err="1"/>
              <a:t>iau</a:t>
            </a:r>
            <a:r>
              <a:rPr lang="en-US" dirty="0"/>
              <a:t>]t/ 	matches </a:t>
            </a:r>
            <a:r>
              <a:rPr lang="en-US" b="1" dirty="0"/>
              <a:t>bit, bat, but</a:t>
            </a:r>
            <a:r>
              <a:rPr lang="en-US" dirty="0"/>
              <a:t> (not </a:t>
            </a:r>
            <a:r>
              <a:rPr lang="en-US" b="1" dirty="0"/>
              <a:t>bot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Combines with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  <a:r>
              <a:rPr lang="en-US" dirty="0"/>
              <a:t> and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/[0-9]+/		a sequence of digits</a:t>
            </a:r>
          </a:p>
        </p:txBody>
      </p:sp>
    </p:spTree>
    <p:extLst>
      <p:ext uri="{BB962C8B-B14F-4D97-AF65-F5344CB8AC3E}">
        <p14:creationId xmlns:p14="http://schemas.microsoft.com/office/powerpoint/2010/main" val="14755350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Range expressions and negation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ranges can be abbreviated:</a:t>
            </a:r>
          </a:p>
          <a:p>
            <a:pPr lvl="1"/>
            <a:r>
              <a:rPr lang="en-US" dirty="0"/>
              <a:t>[a-z]	any lower case character</a:t>
            </a:r>
          </a:p>
          <a:p>
            <a:pPr lvl="1"/>
            <a:r>
              <a:rPr lang="en-US" dirty="0"/>
              <a:t>[A-Z]	any upper case character</a:t>
            </a:r>
          </a:p>
          <a:p>
            <a:pPr lvl="1"/>
            <a:r>
              <a:rPr lang="en-US" dirty="0"/>
              <a:t>[A-Za-z]	any of both the above</a:t>
            </a:r>
          </a:p>
          <a:p>
            <a:pPr lvl="1"/>
            <a:r>
              <a:rPr lang="en-US" dirty="0"/>
              <a:t>[0-9]	any digit</a:t>
            </a:r>
          </a:p>
          <a:p>
            <a:r>
              <a:rPr lang="en-US" dirty="0"/>
              <a:t>Negative ranges begin with </a:t>
            </a:r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[^a-z]	anything </a:t>
            </a:r>
            <a:r>
              <a:rPr lang="en-US" b="1" dirty="0"/>
              <a:t>other</a:t>
            </a:r>
            <a:r>
              <a:rPr lang="en-US" dirty="0"/>
              <a:t> than a lower case character</a:t>
            </a:r>
          </a:p>
          <a:p>
            <a:pPr lvl="1"/>
            <a:r>
              <a:rPr lang="en-US" dirty="0"/>
              <a:t>[^</a:t>
            </a:r>
            <a:r>
              <a:rPr lang="en-US" dirty="0" err="1"/>
              <a:t>aeiou</a:t>
            </a:r>
            <a:r>
              <a:rPr lang="en-US" dirty="0"/>
              <a:t>]	</a:t>
            </a:r>
            <a:r>
              <a:rPr lang="en-US" b="1" dirty="0"/>
              <a:t>not</a:t>
            </a:r>
            <a:r>
              <a:rPr lang="en-US" dirty="0"/>
              <a:t> a vowel </a:t>
            </a:r>
          </a:p>
        </p:txBody>
      </p:sp>
    </p:spTree>
    <p:extLst>
      <p:ext uri="{BB962C8B-B14F-4D97-AF65-F5344CB8AC3E}">
        <p14:creationId xmlns:p14="http://schemas.microsoft.com/office/powerpoint/2010/main" val="17421420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Applying operators to part of a string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</a:t>
            </a:r>
            <a:r>
              <a:rPr lang="en-US" b="1" dirty="0"/>
              <a:t>parentheses</a:t>
            </a:r>
            <a:r>
              <a:rPr lang="en-US" dirty="0"/>
              <a:t> to apply an operator to part of a string: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pupp</a:t>
            </a:r>
            <a:r>
              <a:rPr lang="en-US" dirty="0"/>
              <a:t>(</a:t>
            </a:r>
            <a:r>
              <a:rPr lang="en-US" dirty="0" err="1"/>
              <a:t>y|ies</a:t>
            </a:r>
            <a:r>
              <a:rPr lang="en-US" dirty="0"/>
              <a:t>)/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/>
              <a:t>puppies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puppy|ies</a:t>
            </a:r>
            <a:r>
              <a:rPr lang="en-US" dirty="0"/>
              <a:t>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 err="1"/>
              <a:t>ies</a:t>
            </a:r>
            <a:endParaRPr lang="en-US" b="1" dirty="0"/>
          </a:p>
          <a:p>
            <a:r>
              <a:rPr lang="en-US" dirty="0"/>
              <a:t>Applies to other operators too:</a:t>
            </a:r>
          </a:p>
          <a:p>
            <a:pPr lvl="1"/>
            <a:r>
              <a:rPr lang="en-US" dirty="0"/>
              <a:t>/pup(</a:t>
            </a:r>
            <a:r>
              <a:rPr lang="en-US" dirty="0" err="1"/>
              <a:t>py</a:t>
            </a:r>
            <a:r>
              <a:rPr lang="en-US" dirty="0"/>
              <a:t>)?/		finds </a:t>
            </a:r>
            <a:r>
              <a:rPr lang="en-US" b="1" dirty="0"/>
              <a:t>pup </a:t>
            </a:r>
            <a:r>
              <a:rPr lang="en-US" dirty="0"/>
              <a:t>and </a:t>
            </a:r>
            <a:r>
              <a:rPr lang="en-US" b="1" dirty="0"/>
              <a:t>puppy</a:t>
            </a:r>
          </a:p>
          <a:p>
            <a:r>
              <a:rPr lang="en-US" dirty="0"/>
              <a:t>You can nest brackets:</a:t>
            </a:r>
          </a:p>
          <a:p>
            <a:pPr lvl="1"/>
            <a:r>
              <a:rPr lang="en-US" dirty="0"/>
              <a:t>/pup(p(</a:t>
            </a:r>
            <a:r>
              <a:rPr lang="en-US" dirty="0" err="1"/>
              <a:t>y|ies</a:t>
            </a:r>
            <a:r>
              <a:rPr lang="en-US" dirty="0"/>
              <a:t>))?/	finds </a:t>
            </a:r>
            <a:r>
              <a:rPr lang="en-US" b="1" dirty="0"/>
              <a:t>pup, puppy, puppies</a:t>
            </a:r>
          </a:p>
        </p:txBody>
      </p:sp>
    </p:spTree>
    <p:extLst>
      <p:ext uri="{BB962C8B-B14F-4D97-AF65-F5344CB8AC3E}">
        <p14:creationId xmlns:p14="http://schemas.microsoft.com/office/powerpoint/2010/main" val="13264095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91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209800"/>
            <a:ext cx="67056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Indentation and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indentation is hierarchical: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		</a:t>
            </a:r>
            <a:r>
              <a:rPr lang="en-US" i="1" dirty="0">
                <a:solidFill>
                  <a:srgbClr val="808080"/>
                </a:solidFill>
              </a:rPr>
              <a:t># Not indented, always happens.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 *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: 	</a:t>
            </a:r>
            <a:r>
              <a:rPr lang="en-US" i="1" dirty="0">
                <a:solidFill>
                  <a:srgbClr val="808080"/>
                </a:solidFill>
              </a:rPr>
              <a:t># Indented, happens if x &gt; y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lot bigger!"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bit bigger"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2819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144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811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3581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47057" y="4800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089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756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9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checking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Suppose we have a variable </a:t>
            </a:r>
            <a:r>
              <a:rPr lang="en-US" i="1" dirty="0" err="1"/>
              <a:t>my_name</a:t>
            </a:r>
            <a:r>
              <a:rPr lang="en-US" dirty="0"/>
              <a:t>, which holds a name</a:t>
            </a:r>
          </a:p>
          <a:p>
            <a:r>
              <a:rPr lang="en-US" dirty="0"/>
              <a:t>We want to guess binary gender based on the name (F/M) and use a very simple heuristic:</a:t>
            </a:r>
          </a:p>
          <a:p>
            <a:pPr lvl="1"/>
            <a:r>
              <a:rPr lang="en-US" dirty="0"/>
              <a:t>Name ends in -a: </a:t>
            </a:r>
            <a:r>
              <a:rPr lang="en-US" i="1" dirty="0" err="1"/>
              <a:t>gender_guess</a:t>
            </a:r>
            <a:r>
              <a:rPr lang="en-US" dirty="0"/>
              <a:t> = "F"</a:t>
            </a:r>
          </a:p>
          <a:p>
            <a:pPr lvl="1"/>
            <a:r>
              <a:rPr lang="en-US" dirty="0"/>
              <a:t>Otherwise: </a:t>
            </a:r>
            <a:r>
              <a:rPr lang="en-US" i="1" dirty="0" err="1"/>
              <a:t>gender_guess</a:t>
            </a:r>
            <a:r>
              <a:rPr lang="en-US" i="1" dirty="0"/>
              <a:t> </a:t>
            </a:r>
            <a:r>
              <a:rPr lang="en-US" dirty="0"/>
              <a:t>= "M"</a:t>
            </a:r>
          </a:p>
          <a:p>
            <a:endParaRPr lang="en-US" dirty="0"/>
          </a:p>
          <a:p>
            <a:r>
              <a:rPr lang="en-US" dirty="0"/>
              <a:t>How would the code look to check </a:t>
            </a:r>
            <a:br>
              <a:rPr lang="en-US" dirty="0"/>
            </a:br>
            <a:r>
              <a:rPr lang="en-US" i="1" dirty="0" err="1"/>
              <a:t>my_name</a:t>
            </a:r>
            <a:r>
              <a:rPr lang="en-US" dirty="0"/>
              <a:t>  with the value </a:t>
            </a:r>
            <a:r>
              <a:rPr lang="en-US" dirty="0">
                <a:solidFill>
                  <a:srgbClr val="008000"/>
                </a:solidFill>
              </a:rPr>
              <a:t>"Linda"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Remember how to look up the last character in a string…</a:t>
            </a:r>
          </a:p>
          <a:p>
            <a:pPr lvl="1"/>
            <a:r>
              <a:rPr lang="en-US" dirty="0"/>
              <a:t>Remember the difference between = and ==</a:t>
            </a:r>
          </a:p>
          <a:p>
            <a:pPr lvl="1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(Solution also in Canvas)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16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err="1"/>
              <a:t>my_name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"Linda"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if </a:t>
            </a:r>
            <a:r>
              <a:rPr lang="en-US" sz="2600" dirty="0" err="1"/>
              <a:t>my_name</a:t>
            </a:r>
            <a:r>
              <a:rPr lang="en-US" sz="2600" dirty="0"/>
              <a:t>[-</a:t>
            </a:r>
            <a:r>
              <a:rPr lang="en-US" sz="2600" dirty="0">
                <a:solidFill>
                  <a:srgbClr val="0000FF"/>
                </a:solidFill>
              </a:rPr>
              <a:t>1</a:t>
            </a:r>
            <a:r>
              <a:rPr lang="en-US" sz="2600" dirty="0"/>
              <a:t>] == </a:t>
            </a:r>
            <a:r>
              <a:rPr lang="en-US" sz="2600" dirty="0">
                <a:solidFill>
                  <a:srgbClr val="008000"/>
                </a:solidFill>
              </a:rPr>
              <a:t>"a"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"F"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"ends in -a, probably female"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else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"M"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"does not end in -a, guess male"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endParaRPr lang="en-US" sz="26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217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we check for palindromes?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something is a palindrome, then it is identical to its reverse</a:t>
            </a:r>
          </a:p>
          <a:p>
            <a:r>
              <a:rPr lang="en-US" dirty="0"/>
              <a:t>How can we reverse a string?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'hello world'</a:t>
            </a:r>
            <a:r>
              <a:rPr lang="en-US" dirty="0"/>
              <a:t>[::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/>
              <a:t>'</a:t>
            </a:r>
            <a:r>
              <a:rPr lang="en-US" dirty="0" err="1"/>
              <a:t>dlrow</a:t>
            </a:r>
            <a:r>
              <a:rPr lang="en-US" dirty="0"/>
              <a:t> </a:t>
            </a:r>
            <a:r>
              <a:rPr lang="en-US" dirty="0" err="1"/>
              <a:t>olleh</a:t>
            </a:r>
            <a:r>
              <a:rPr lang="en-US" dirty="0"/>
              <a:t>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This means: Go through entire string: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'[:]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 it in steps of -1: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'[::-1] ==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alb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73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palindrome checker V1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>
                <a:solidFill>
                  <a:srgbClr val="000000"/>
                </a:solidFill>
              </a:rPr>
              <a:t>test = </a:t>
            </a:r>
            <a:r>
              <a:rPr lang="en-US" sz="2800" b="1" dirty="0">
                <a:solidFill>
                  <a:srgbClr val="008000"/>
                </a:solidFill>
              </a:rPr>
              <a:t>"kayak"</a:t>
            </a:r>
            <a:br>
              <a:rPr lang="en-US" sz="2800" b="1" dirty="0">
                <a:solidFill>
                  <a:srgbClr val="008000"/>
                </a:solidFill>
              </a:rPr>
            </a:b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i="1" dirty="0">
                <a:solidFill>
                  <a:srgbClr val="808080"/>
                </a:solidFill>
              </a:rPr>
              <a:t># Get the reverse of the input string</a:t>
            </a:r>
            <a:br>
              <a:rPr lang="en-US" sz="2800" i="1" dirty="0">
                <a:solidFill>
                  <a:srgbClr val="808080"/>
                </a:solidFill>
              </a:rPr>
            </a:br>
            <a:r>
              <a:rPr lang="en-US" sz="2800" dirty="0" err="1">
                <a:solidFill>
                  <a:srgbClr val="000000"/>
                </a:solidFill>
              </a:rPr>
              <a:t>reversed_test</a:t>
            </a:r>
            <a:r>
              <a:rPr lang="en-US" sz="2800" dirty="0">
                <a:solidFill>
                  <a:srgbClr val="000000"/>
                </a:solidFill>
              </a:rPr>
              <a:t> = test[::-</a:t>
            </a:r>
            <a:r>
              <a:rPr lang="en-US" sz="2800" dirty="0">
                <a:solidFill>
                  <a:srgbClr val="0000FF"/>
                </a:solidFill>
              </a:rPr>
              <a:t>1</a:t>
            </a:r>
            <a:r>
              <a:rPr lang="en-US" sz="2800" dirty="0">
                <a:solidFill>
                  <a:srgbClr val="000000"/>
                </a:solidFill>
              </a:rPr>
              <a:t>]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80"/>
                </a:solidFill>
              </a:rPr>
              <a:t>if </a:t>
            </a:r>
            <a:r>
              <a:rPr lang="en-US" sz="2800" dirty="0">
                <a:solidFill>
                  <a:srgbClr val="000000"/>
                </a:solidFill>
              </a:rPr>
              <a:t>test == </a:t>
            </a:r>
            <a:r>
              <a:rPr lang="en-US" sz="2800" dirty="0" err="1">
                <a:solidFill>
                  <a:srgbClr val="000000"/>
                </a:solidFill>
              </a:rPr>
              <a:t>reversed_test</a:t>
            </a:r>
            <a:r>
              <a:rPr lang="en-US" sz="2800" dirty="0">
                <a:solidFill>
                  <a:srgbClr val="000000"/>
                </a:solidFill>
              </a:rPr>
              <a:t>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   </a:t>
            </a:r>
            <a:r>
              <a:rPr lang="en-US" sz="2800" b="1" dirty="0">
                <a:solidFill>
                  <a:srgbClr val="000080"/>
                </a:solidFill>
              </a:rPr>
              <a:t>print(</a:t>
            </a:r>
            <a:r>
              <a:rPr lang="en-US" sz="2800" b="1" dirty="0">
                <a:solidFill>
                  <a:srgbClr val="008000"/>
                </a:solidFill>
              </a:rPr>
              <a:t>"The input '" </a:t>
            </a:r>
            <a:r>
              <a:rPr lang="en-US" sz="2800" dirty="0">
                <a:solidFill>
                  <a:srgbClr val="000000"/>
                </a:solidFill>
              </a:rPr>
              <a:t>+ test + </a:t>
            </a:r>
            <a:r>
              <a:rPr lang="en-US" sz="2800" b="1" dirty="0">
                <a:solidFill>
                  <a:srgbClr val="0080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b="1" dirty="0">
                <a:solidFill>
                  <a:srgbClr val="000080"/>
                </a:solidFill>
              </a:rPr>
              <a:t>else</a:t>
            </a:r>
            <a:r>
              <a:rPr lang="en-US" sz="2800" dirty="0">
                <a:solidFill>
                  <a:srgbClr val="000000"/>
                </a:solidFill>
              </a:rPr>
              <a:t>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   </a:t>
            </a:r>
            <a:r>
              <a:rPr lang="en-US" sz="2800" b="1" dirty="0">
                <a:solidFill>
                  <a:srgbClr val="000080"/>
                </a:solidFill>
              </a:rPr>
              <a:t>print(</a:t>
            </a:r>
            <a:r>
              <a:rPr lang="en-US" sz="2800" b="1" dirty="0">
                <a:solidFill>
                  <a:srgbClr val="008000"/>
                </a:solidFill>
              </a:rPr>
              <a:t>"The input '" </a:t>
            </a:r>
            <a:r>
              <a:rPr lang="en-US" sz="2800" dirty="0">
                <a:solidFill>
                  <a:srgbClr val="000000"/>
                </a:solidFill>
              </a:rPr>
              <a:t>+ test + </a:t>
            </a:r>
            <a:r>
              <a:rPr lang="en-US" sz="2800" b="1" dirty="0">
                <a:solidFill>
                  <a:srgbClr val="0080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r>
              <a:rPr lang="en-US" sz="2800" dirty="0"/>
              <a:t> </a:t>
            </a:r>
            <a:r>
              <a:rPr lang="en-US" sz="2000" dirty="0">
                <a:ea typeface="Calibri"/>
                <a:cs typeface="Arial"/>
              </a:rPr>
              <a:t> 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58340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19758</TotalTime>
  <Words>2913</Words>
  <Application>Microsoft Office PowerPoint</Application>
  <PresentationFormat>On-screen Show (4:3)</PresentationFormat>
  <Paragraphs>296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Calibri</vt:lpstr>
      <vt:lpstr>Cambria</vt:lpstr>
      <vt:lpstr>Courier New</vt:lpstr>
      <vt:lpstr>Wingdings</vt:lpstr>
      <vt:lpstr>Wingdings 2</vt:lpstr>
      <vt:lpstr>Foundry</vt:lpstr>
      <vt:lpstr>LING-362 Introduction to  Natural Language Processing</vt:lpstr>
      <vt:lpstr>Questions from last time?</vt:lpstr>
      <vt:lpstr>Today</vt:lpstr>
      <vt:lpstr>Quick review</vt:lpstr>
      <vt:lpstr>Indentation and hierarchy</vt:lpstr>
      <vt:lpstr>Exercise – checking things</vt:lpstr>
      <vt:lpstr>Checking things</vt:lpstr>
      <vt:lpstr>How can we check for palindromes?</vt:lpstr>
      <vt:lpstr>Full palindrome checker V1</vt:lpstr>
      <vt:lpstr>How to give our program parameters?</vt:lpstr>
      <vt:lpstr>Unnamed arguments</vt:lpstr>
      <vt:lpstr>Unnamed arguments</vt:lpstr>
      <vt:lpstr>Building block: argparser</vt:lpstr>
      <vt:lpstr>argparser – other options</vt:lpstr>
      <vt:lpstr>argparser – other options</vt:lpstr>
      <vt:lpstr>CLI arguments in PyCharm</vt:lpstr>
      <vt:lpstr>Homework – due next Wednesday</vt:lpstr>
      <vt:lpstr>Working with words</vt:lpstr>
      <vt:lpstr>How many words are there here?</vt:lpstr>
      <vt:lpstr>Tokenization</vt:lpstr>
      <vt:lpstr>Tokenization</vt:lpstr>
      <vt:lpstr>A non-trivial form of analysis</vt:lpstr>
      <vt:lpstr>A non-trivial form of analysis</vt:lpstr>
      <vt:lpstr>Tokenization in practice</vt:lpstr>
      <vt:lpstr>Lists</vt:lpstr>
      <vt:lpstr>Lists – positions with [n:m]</vt:lpstr>
      <vt:lpstr>Lists – append() and remove()</vt:lpstr>
      <vt:lpstr>Back to split()</vt:lpstr>
      <vt:lpstr>Not enough for tokenization</vt:lpstr>
      <vt:lpstr>Not enough for tokenization</vt:lpstr>
      <vt:lpstr>Existing tools</vt:lpstr>
      <vt:lpstr>nltk.word_tokenize()</vt:lpstr>
      <vt:lpstr>Let's try this out!</vt:lpstr>
      <vt:lpstr>Warning 1: Why triple quotes?</vt:lpstr>
      <vt:lpstr>Examples</vt:lpstr>
      <vt:lpstr>Outputting lists more readably</vt:lpstr>
      <vt:lpstr>Basic for loop</vt:lpstr>
      <vt:lpstr>How can we catch the errors?</vt:lpstr>
      <vt:lpstr>Patterns using regular expressions</vt:lpstr>
      <vt:lpstr>Regular expressions</vt:lpstr>
      <vt:lpstr>Kleene star * and plus +</vt:lpstr>
      <vt:lpstr>The dot wildcard: .</vt:lpstr>
      <vt:lpstr>Optional stuff: ? and |</vt:lpstr>
      <vt:lpstr>Range expressions and negation</vt:lpstr>
      <vt:lpstr>Applying operators to part of a string</vt:lpstr>
      <vt:lpstr>Regex Golf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772</cp:revision>
  <dcterms:created xsi:type="dcterms:W3CDTF">2015-10-05T21:10:16Z</dcterms:created>
  <dcterms:modified xsi:type="dcterms:W3CDTF">2023-09-06T17:25:22Z</dcterms:modified>
</cp:coreProperties>
</file>