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4"/>
  </p:notesMasterIdLst>
  <p:sldIdLst>
    <p:sldId id="256" r:id="rId2"/>
    <p:sldId id="435" r:id="rId3"/>
    <p:sldId id="436" r:id="rId4"/>
    <p:sldId id="410" r:id="rId5"/>
    <p:sldId id="434" r:id="rId6"/>
    <p:sldId id="395" r:id="rId7"/>
    <p:sldId id="443" r:id="rId8"/>
    <p:sldId id="396" r:id="rId9"/>
    <p:sldId id="397" r:id="rId10"/>
    <p:sldId id="383" r:id="rId11"/>
    <p:sldId id="384" r:id="rId12"/>
    <p:sldId id="385" r:id="rId13"/>
    <p:sldId id="437" r:id="rId14"/>
    <p:sldId id="441" r:id="rId15"/>
    <p:sldId id="442" r:id="rId16"/>
    <p:sldId id="421" r:id="rId17"/>
    <p:sldId id="422" r:id="rId18"/>
    <p:sldId id="362" r:id="rId19"/>
    <p:sldId id="402" r:id="rId20"/>
    <p:sldId id="438" r:id="rId21"/>
    <p:sldId id="439" r:id="rId22"/>
    <p:sldId id="440" r:id="rId23"/>
    <p:sldId id="426" r:id="rId24"/>
    <p:sldId id="427" r:id="rId25"/>
    <p:sldId id="428" r:id="rId26"/>
    <p:sldId id="429" r:id="rId27"/>
    <p:sldId id="430" r:id="rId28"/>
    <p:sldId id="431" r:id="rId29"/>
    <p:sldId id="432" r:id="rId30"/>
    <p:sldId id="417" r:id="rId31"/>
    <p:sldId id="400" r:id="rId32"/>
    <p:sldId id="415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0000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1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0B73B-0812-4975-A8B4-D2D7AAFE4965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66361-746C-4569-A822-E768C017F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4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uHO-EVrWMC0jp5bTmsFSEOxemJza1otKUW0PDyoQsmw/edit?usp=sharing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Dictionaries &amp; Eliza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Backslashes">
            <a:extLst>
              <a:ext uri="{FF2B5EF4-FFF2-40B4-BE49-F238E27FC236}">
                <a16:creationId xmlns:a16="http://schemas.microsoft.com/office/drawing/2014/main" id="{43E844C4-92F6-4E61-A729-DEB166958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460102"/>
            <a:ext cx="5859163" cy="212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F82C73-3ACA-4D16-826A-10EF5BC40CFE}"/>
              </a:ext>
            </a:extLst>
          </p:cNvPr>
          <p:cNvSpPr txBox="1"/>
          <p:nvPr/>
        </p:nvSpPr>
        <p:spPr>
          <a:xfrm>
            <a:off x="5943600" y="5629276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xkcd.com</a:t>
            </a:r>
          </a:p>
        </p:txBody>
      </p:sp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How about recognizing the country?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list of numbers is nice but…</a:t>
            </a:r>
          </a:p>
          <a:p>
            <a:r>
              <a:rPr lang="en-US" dirty="0"/>
              <a:t>In some cases, lists are not enough:</a:t>
            </a:r>
          </a:p>
          <a:p>
            <a:pPr lvl="1"/>
            <a:r>
              <a:rPr lang="en-US" dirty="0"/>
              <a:t>Suppose you want to know what country these numbers come from</a:t>
            </a:r>
          </a:p>
          <a:p>
            <a:pPr lvl="1"/>
            <a:r>
              <a:rPr lang="en-US" dirty="0"/>
              <a:t>You can recognize the prefix using </a:t>
            </a:r>
            <a:r>
              <a:rPr lang="en-US" dirty="0">
                <a:solidFill>
                  <a:srgbClr val="0000FF"/>
                </a:solidFill>
              </a:rPr>
              <a:t>r</a:t>
            </a:r>
            <a:r>
              <a:rPr lang="en-US" dirty="0">
                <a:solidFill>
                  <a:srgbClr val="008000"/>
                </a:solidFill>
              </a:rPr>
              <a:t>'\+[0-9]+'</a:t>
            </a:r>
          </a:p>
          <a:p>
            <a:pPr lvl="1"/>
            <a:r>
              <a:rPr lang="en-US" dirty="0"/>
              <a:t>It would be neat if we could </a:t>
            </a:r>
            <a:r>
              <a:rPr lang="en-US" b="1" dirty="0"/>
              <a:t>'look up'</a:t>
            </a:r>
            <a:r>
              <a:rPr lang="en-US" dirty="0"/>
              <a:t> what country this comes from</a:t>
            </a:r>
          </a:p>
          <a:p>
            <a:pPr lvl="1"/>
            <a:r>
              <a:rPr lang="en-US" dirty="0"/>
              <a:t>We need </a:t>
            </a:r>
            <a:r>
              <a:rPr lang="en-US" b="1" dirty="0"/>
              <a:t>a dictionary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5629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Dictionaries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Dictionaries are like lists, but they don't map from index position to value:</a:t>
            </a:r>
          </a:p>
          <a:p>
            <a:pPr lvl="1"/>
            <a:r>
              <a:rPr lang="en-US" dirty="0" err="1"/>
              <a:t>shopping_list</a:t>
            </a: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]</a:t>
            </a:r>
          </a:p>
          <a:p>
            <a:r>
              <a:rPr lang="en-US" dirty="0"/>
              <a:t>Instead they map </a:t>
            </a:r>
            <a:r>
              <a:rPr lang="en-US" b="1" dirty="0"/>
              <a:t>keys</a:t>
            </a:r>
            <a:r>
              <a:rPr lang="en-US" dirty="0"/>
              <a:t> to values:</a:t>
            </a:r>
          </a:p>
          <a:p>
            <a:pPr lvl="1"/>
            <a:r>
              <a:rPr lang="en-US" dirty="0" err="1"/>
              <a:t>grocery_type</a:t>
            </a:r>
            <a:r>
              <a:rPr lang="en-US" dirty="0"/>
              <a:t>[</a:t>
            </a:r>
            <a:r>
              <a:rPr lang="en-US" dirty="0">
                <a:solidFill>
                  <a:srgbClr val="008000"/>
                </a:solidFill>
              </a:rPr>
              <a:t>'broccoli'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'vegetable'</a:t>
            </a:r>
          </a:p>
        </p:txBody>
      </p:sp>
    </p:spTree>
    <p:extLst>
      <p:ext uri="{BB962C8B-B14F-4D97-AF65-F5344CB8AC3E}">
        <p14:creationId xmlns:p14="http://schemas.microsoft.com/office/powerpoint/2010/main" val="1687923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Dictionaries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To make a dictionary, we specify the mapping of keys to values:</a:t>
            </a:r>
          </a:p>
          <a:p>
            <a:pPr marL="411480" lvl="1" indent="0">
              <a:buNone/>
            </a:pPr>
            <a:r>
              <a:rPr lang="en-US" dirty="0"/>
              <a:t>prefixes = {</a:t>
            </a:r>
            <a:r>
              <a:rPr lang="en-US" b="1" dirty="0">
                <a:solidFill>
                  <a:srgbClr val="008000"/>
                </a:solidFill>
              </a:rPr>
              <a:t>"+1"</a:t>
            </a:r>
            <a:r>
              <a:rPr lang="en-US" dirty="0"/>
              <a:t>:</a:t>
            </a:r>
            <a:r>
              <a:rPr lang="en-US" b="1" dirty="0">
                <a:solidFill>
                  <a:srgbClr val="008000"/>
                </a:solidFill>
              </a:rPr>
              <a:t>"US"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"+972"</a:t>
            </a:r>
            <a:r>
              <a:rPr lang="en-US" dirty="0"/>
              <a:t>:</a:t>
            </a:r>
            <a:r>
              <a:rPr lang="en-US" b="1" dirty="0">
                <a:solidFill>
                  <a:srgbClr val="008000"/>
                </a:solidFill>
              </a:rPr>
              <a:t>"IL"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"+63"</a:t>
            </a:r>
            <a:r>
              <a:rPr lang="en-US" dirty="0"/>
              <a:t>:</a:t>
            </a:r>
            <a:r>
              <a:rPr lang="en-US" b="1" dirty="0">
                <a:solidFill>
                  <a:srgbClr val="008000"/>
                </a:solidFill>
              </a:rPr>
              <a:t>"PH"</a:t>
            </a:r>
            <a:r>
              <a:rPr lang="en-US" dirty="0"/>
              <a:t>}</a:t>
            </a:r>
          </a:p>
          <a:p>
            <a:endParaRPr lang="en-US" dirty="0"/>
          </a:p>
          <a:p>
            <a:r>
              <a:rPr lang="en-US" dirty="0"/>
              <a:t>We can also add some later:</a:t>
            </a:r>
          </a:p>
          <a:p>
            <a:pPr marL="411480" lvl="1" indent="0">
              <a:buNone/>
            </a:pPr>
            <a:r>
              <a:rPr lang="en-US" dirty="0"/>
              <a:t>prefixes[</a:t>
            </a:r>
            <a:r>
              <a:rPr lang="en-US" b="1" dirty="0">
                <a:solidFill>
                  <a:srgbClr val="008000"/>
                </a:solidFill>
              </a:rPr>
              <a:t>"+52"</a:t>
            </a:r>
            <a:r>
              <a:rPr lang="en-US" dirty="0"/>
              <a:t>] = </a:t>
            </a:r>
            <a:r>
              <a:rPr lang="en-US" b="1" dirty="0">
                <a:solidFill>
                  <a:srgbClr val="008000"/>
                </a:solidFill>
              </a:rPr>
              <a:t>"MX"</a:t>
            </a:r>
          </a:p>
          <a:p>
            <a:pPr marL="411480" lvl="1" indent="0">
              <a:buNone/>
            </a:pPr>
            <a:endParaRPr lang="en-US" b="1" dirty="0">
              <a:solidFill>
                <a:srgbClr val="008000"/>
              </a:solidFill>
            </a:endParaRPr>
          </a:p>
          <a:p>
            <a:r>
              <a:rPr lang="en-US" dirty="0"/>
              <a:t>And access them:</a:t>
            </a:r>
          </a:p>
          <a:p>
            <a:pPr marL="411480" lvl="1" indent="0">
              <a:buNone/>
            </a:pPr>
            <a:r>
              <a:rPr lang="en-US" dirty="0" err="1"/>
              <a:t>some_pref</a:t>
            </a:r>
            <a:r>
              <a:rPr lang="en-US" dirty="0"/>
              <a:t> = </a:t>
            </a:r>
            <a:r>
              <a:rPr lang="en-US" b="1" dirty="0">
                <a:solidFill>
                  <a:srgbClr val="008000"/>
                </a:solidFill>
              </a:rPr>
              <a:t>"+52"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country = prefixes[</a:t>
            </a:r>
            <a:r>
              <a:rPr lang="en-US" dirty="0" err="1"/>
              <a:t>some_pref</a:t>
            </a:r>
            <a:r>
              <a:rPr lang="en-US" dirty="0"/>
              <a:t>]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780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How to check if you know the prefix?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can cause an error if you've never seen +345: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prefixes[</a:t>
            </a:r>
            <a:r>
              <a:rPr lang="en-US" b="1" dirty="0">
                <a:solidFill>
                  <a:srgbClr val="008000"/>
                </a:solidFill>
              </a:rPr>
              <a:t>"345"</a:t>
            </a:r>
            <a:r>
              <a:rPr lang="en-US" dirty="0"/>
              <a:t>])</a:t>
            </a:r>
          </a:p>
          <a:p>
            <a:pPr marL="411480" lvl="1" indent="0">
              <a:buNone/>
            </a:pPr>
            <a:r>
              <a:rPr lang="en-US" dirty="0" err="1">
                <a:solidFill>
                  <a:srgbClr val="FF0000"/>
                </a:solidFill>
              </a:rPr>
              <a:t>Traceback</a:t>
            </a:r>
            <a:r>
              <a:rPr lang="en-US" dirty="0">
                <a:solidFill>
                  <a:srgbClr val="FF0000"/>
                </a:solidFill>
              </a:rPr>
              <a:t> (most recent call last):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  File "&lt;</a:t>
            </a:r>
            <a:r>
              <a:rPr lang="en-US" dirty="0" err="1">
                <a:solidFill>
                  <a:srgbClr val="FF0000"/>
                </a:solidFill>
              </a:rPr>
              <a:t>stdin</a:t>
            </a:r>
            <a:r>
              <a:rPr lang="en-US" dirty="0">
                <a:solidFill>
                  <a:srgbClr val="FF0000"/>
                </a:solidFill>
              </a:rPr>
              <a:t>&gt;", line 1, in &lt;module&gt;</a:t>
            </a:r>
          </a:p>
          <a:p>
            <a:pPr marL="411480" lvl="1" indent="0">
              <a:buNone/>
            </a:pPr>
            <a:r>
              <a:rPr lang="en-US" dirty="0" err="1">
                <a:solidFill>
                  <a:srgbClr val="FF0000"/>
                </a:solidFill>
              </a:rPr>
              <a:t>KeyError</a:t>
            </a:r>
            <a:r>
              <a:rPr lang="en-US" dirty="0">
                <a:solidFill>
                  <a:srgbClr val="FF0000"/>
                </a:solidFill>
              </a:rPr>
              <a:t>: '345'</a:t>
            </a:r>
          </a:p>
          <a:p>
            <a:pPr marL="411480" lvl="1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Instead check first: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b="1" dirty="0">
                <a:solidFill>
                  <a:srgbClr val="008000"/>
                </a:solidFill>
              </a:rPr>
              <a:t>"345"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prefixes:</a:t>
            </a:r>
            <a:br>
              <a:rPr lang="en-US" dirty="0"/>
            </a:b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prefixes[</a:t>
            </a:r>
            <a:r>
              <a:rPr lang="en-US" b="1" dirty="0">
                <a:solidFill>
                  <a:srgbClr val="008000"/>
                </a:solidFill>
              </a:rPr>
              <a:t>"345"</a:t>
            </a:r>
            <a:r>
              <a:rPr lang="en-US" dirty="0"/>
              <a:t>])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1693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Add functionality to the number scraper:</a:t>
            </a:r>
          </a:p>
          <a:p>
            <a:pPr lvl="1"/>
            <a:r>
              <a:rPr lang="en-US" dirty="0"/>
              <a:t>Start by creating a dictionary of some prefixes:</a:t>
            </a:r>
          </a:p>
          <a:p>
            <a:pPr lvl="2"/>
            <a:r>
              <a:rPr lang="en-US" dirty="0"/>
              <a:t>prefixes = {}</a:t>
            </a:r>
          </a:p>
          <a:p>
            <a:pPr lvl="2"/>
            <a:r>
              <a:rPr lang="en-US" dirty="0"/>
              <a:t>prefixes[</a:t>
            </a:r>
            <a:r>
              <a:rPr lang="en-US" dirty="0">
                <a:solidFill>
                  <a:srgbClr val="008000"/>
                </a:solidFill>
              </a:rPr>
              <a:t>"52"</a:t>
            </a:r>
            <a:r>
              <a:rPr lang="en-US" dirty="0"/>
              <a:t>] = </a:t>
            </a:r>
            <a:r>
              <a:rPr lang="en-US" dirty="0">
                <a:solidFill>
                  <a:srgbClr val="008000"/>
                </a:solidFill>
              </a:rPr>
              <a:t>"MX"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Mexico</a:t>
            </a:r>
          </a:p>
          <a:p>
            <a:pPr lvl="1"/>
            <a:r>
              <a:rPr lang="en-US" dirty="0"/>
              <a:t>Capture the +123 part of phone numbers if it appears</a:t>
            </a:r>
          </a:p>
          <a:p>
            <a:pPr lvl="1"/>
            <a:r>
              <a:rPr lang="en-US" dirty="0"/>
              <a:t>If you captured a prefix for the current number, output the country instead of the prefix, then the rest of the number:</a:t>
            </a:r>
          </a:p>
          <a:p>
            <a:pPr lvl="2"/>
            <a:r>
              <a:rPr lang="en-US" dirty="0" err="1"/>
              <a:t>this_prefix</a:t>
            </a:r>
            <a:r>
              <a:rPr lang="en-US" dirty="0"/>
              <a:t> = matcher2.group(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)</a:t>
            </a:r>
          </a:p>
          <a:p>
            <a:pPr lvl="2"/>
            <a:r>
              <a:rPr lang="en-US" b="1" dirty="0">
                <a:solidFill>
                  <a:srgbClr val="002060"/>
                </a:solidFill>
              </a:rPr>
              <a:t>print(</a:t>
            </a:r>
            <a:r>
              <a:rPr lang="en-US" dirty="0"/>
              <a:t>prefixes[</a:t>
            </a:r>
            <a:r>
              <a:rPr lang="en-US" dirty="0" err="1"/>
              <a:t>this_prefix</a:t>
            </a:r>
            <a:r>
              <a:rPr lang="en-US" dirty="0"/>
              <a:t>] + </a:t>
            </a:r>
            <a:r>
              <a:rPr lang="en-US" dirty="0">
                <a:solidFill>
                  <a:srgbClr val="008000"/>
                </a:solidFill>
              </a:rPr>
              <a:t>" "</a:t>
            </a:r>
            <a:r>
              <a:rPr lang="en-US" dirty="0"/>
              <a:t> + </a:t>
            </a:r>
            <a:r>
              <a:rPr lang="en-US" dirty="0" err="1"/>
              <a:t>number_without_prefix</a:t>
            </a:r>
            <a:r>
              <a:rPr lang="en-US" b="1" dirty="0">
                <a:solidFill>
                  <a:srgbClr val="002060"/>
                </a:solidFill>
              </a:rPr>
              <a:t>)</a:t>
            </a:r>
          </a:p>
          <a:p>
            <a:pPr marL="630936" lvl="2" indent="0">
              <a:buNone/>
            </a:pPr>
            <a:r>
              <a:rPr lang="en-US" dirty="0">
                <a:solidFill>
                  <a:srgbClr val="008000"/>
                </a:solidFill>
              </a:rPr>
              <a:t>'MX 015512345678'</a:t>
            </a:r>
          </a:p>
        </p:txBody>
      </p:sp>
    </p:spTree>
    <p:extLst>
      <p:ext uri="{BB962C8B-B14F-4D97-AF65-F5344CB8AC3E}">
        <p14:creationId xmlns:p14="http://schemas.microsoft.com/office/powerpoint/2010/main" val="33882137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9E215-D268-40CB-AA7C-35296DF4A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01885-B634-4C3F-8EFB-D3436D6446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Read input from </a:t>
            </a:r>
            <a:r>
              <a:rPr lang="en-US" b="1" dirty="0"/>
              <a:t>a file </a:t>
            </a:r>
            <a:r>
              <a:rPr lang="en-US" dirty="0"/>
              <a:t>using </a:t>
            </a:r>
            <a:r>
              <a:rPr lang="en-US" dirty="0" err="1"/>
              <a:t>argparse</a:t>
            </a:r>
            <a:r>
              <a:rPr lang="en-US" dirty="0"/>
              <a:t> [2 pts]</a:t>
            </a:r>
          </a:p>
          <a:p>
            <a:r>
              <a:rPr lang="en-US" dirty="0"/>
              <a:t>Add country-resolving to the output [3 pts]</a:t>
            </a:r>
          </a:p>
          <a:p>
            <a:r>
              <a:rPr lang="en-US" dirty="0"/>
              <a:t>Format the output to include only numbers and countries, using ?? if unknown [3 pts]</a:t>
            </a:r>
          </a:p>
          <a:p>
            <a:pPr lvl="1"/>
            <a:r>
              <a:rPr lang="en-US" dirty="0"/>
              <a:t>Your output for a file containing the string from class </a:t>
            </a:r>
            <a:br>
              <a:rPr lang="en-US" dirty="0"/>
            </a:br>
            <a:r>
              <a:rPr lang="en-US" dirty="0"/>
              <a:t>should be:</a:t>
            </a:r>
          </a:p>
          <a:p>
            <a:pPr lvl="2"/>
            <a:r>
              <a:rPr lang="en-US" dirty="0"/>
              <a:t>MX 015512345678</a:t>
            </a:r>
          </a:p>
          <a:p>
            <a:pPr lvl="2"/>
            <a:r>
              <a:rPr lang="en-US" dirty="0"/>
              <a:t>?? 015512345678</a:t>
            </a:r>
          </a:p>
          <a:p>
            <a:pPr lvl="2"/>
            <a:r>
              <a:rPr lang="en-US" dirty="0"/>
              <a:t>?? 5512345678</a:t>
            </a:r>
          </a:p>
          <a:p>
            <a:pPr lvl="2"/>
            <a:r>
              <a:rPr lang="en-US" dirty="0"/>
              <a:t>PH 45551234</a:t>
            </a:r>
          </a:p>
          <a:p>
            <a:pPr lvl="2"/>
            <a:r>
              <a:rPr lang="en-US" dirty="0"/>
              <a:t>IL 26333333</a:t>
            </a:r>
          </a:p>
          <a:p>
            <a:pPr lvl="2"/>
            <a:r>
              <a:rPr lang="en-US" dirty="0"/>
              <a:t>?? 3061658348</a:t>
            </a:r>
          </a:p>
          <a:p>
            <a:pPr lvl="2"/>
            <a:r>
              <a:rPr lang="en-US" dirty="0"/>
              <a:t>US 2021234567</a:t>
            </a:r>
          </a:p>
        </p:txBody>
      </p:sp>
    </p:spTree>
    <p:extLst>
      <p:ext uri="{BB962C8B-B14F-4D97-AF65-F5344CB8AC3E}">
        <p14:creationId xmlns:p14="http://schemas.microsoft.com/office/powerpoint/2010/main" val="25379226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else can we do with regex?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Regular expressions are a very powerful way of defining and manipulating patterns of strings</a:t>
            </a:r>
          </a:p>
          <a:p>
            <a:r>
              <a:rPr lang="en-US" dirty="0"/>
              <a:t>For some applications regex can get you very far</a:t>
            </a:r>
          </a:p>
          <a:p>
            <a:pPr lvl="1"/>
            <a:endParaRPr lang="en-US" dirty="0"/>
          </a:p>
          <a:p>
            <a:r>
              <a:rPr lang="en-US" dirty="0"/>
              <a:t>Is regex enough to make a talking computer?</a:t>
            </a:r>
          </a:p>
          <a:p>
            <a:r>
              <a:rPr lang="en-US" dirty="0"/>
              <a:t>What would constitute one in your opinion?</a:t>
            </a:r>
          </a:p>
        </p:txBody>
      </p:sp>
    </p:spTree>
    <p:extLst>
      <p:ext uri="{BB962C8B-B14F-4D97-AF65-F5344CB8AC3E}">
        <p14:creationId xmlns:p14="http://schemas.microsoft.com/office/powerpoint/2010/main" val="24176379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Turing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Test devised by Alan Turing (1950)</a:t>
            </a:r>
          </a:p>
          <a:p>
            <a:pPr lvl="1"/>
            <a:r>
              <a:rPr lang="en-US" dirty="0"/>
              <a:t>See whether computers can communicate</a:t>
            </a:r>
          </a:p>
          <a:p>
            <a:pPr lvl="1"/>
            <a:r>
              <a:rPr lang="en-US" dirty="0"/>
              <a:t>By proxy whether they are intelligent</a:t>
            </a:r>
          </a:p>
          <a:p>
            <a:r>
              <a:rPr lang="en-US" dirty="0"/>
              <a:t>Original test:</a:t>
            </a:r>
          </a:p>
          <a:p>
            <a:pPr lvl="1"/>
            <a:r>
              <a:rPr lang="en-US" dirty="0"/>
              <a:t>Computer substitutes participant in the "imitation game", in which a man/woman try to fool a judge about their gender</a:t>
            </a:r>
          </a:p>
          <a:p>
            <a:r>
              <a:rPr lang="en-US" dirty="0"/>
              <a:t>Revised test:</a:t>
            </a:r>
          </a:p>
          <a:p>
            <a:pPr lvl="1"/>
            <a:r>
              <a:rPr lang="en-US" dirty="0"/>
              <a:t>Person and computer try to convince judge that they are a human</a:t>
            </a:r>
          </a:p>
        </p:txBody>
      </p:sp>
      <p:pic>
        <p:nvPicPr>
          <p:cNvPr id="1026" name="Picture 2" descr="C:\Users\az364\AppData\Local\Microsoft\Windows\Temporary Internet Files\Content.IE5\15FS9MEX\Aiga_toilets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752600"/>
            <a:ext cx="1566900" cy="1452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z364\AppData\Local\Microsoft\Windows\Temporary Internet Files\Content.IE5\DK8Q1YFP\Robot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389" y="1676400"/>
            <a:ext cx="881011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2819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Turing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best known implementation is the </a:t>
            </a:r>
            <a:r>
              <a:rPr lang="en-US" b="1" dirty="0" err="1"/>
              <a:t>Loebner</a:t>
            </a:r>
            <a:r>
              <a:rPr lang="en-US" b="1" dirty="0"/>
              <a:t> Prize</a:t>
            </a:r>
            <a:endParaRPr lang="en-US" dirty="0"/>
          </a:p>
          <a:p>
            <a:r>
              <a:rPr lang="en-US" dirty="0"/>
              <a:t>A little like a mini-</a:t>
            </a:r>
            <a:r>
              <a:rPr lang="en-US" dirty="0" err="1"/>
              <a:t>nobel</a:t>
            </a:r>
            <a:r>
              <a:rPr lang="en-US" dirty="0"/>
              <a:t> prize for NLG/dialogue systems</a:t>
            </a:r>
          </a:p>
          <a:p>
            <a:pPr lvl="1"/>
            <a:r>
              <a:rPr lang="en-US" dirty="0"/>
              <a:t>Ran 1990-2019</a:t>
            </a:r>
          </a:p>
          <a:p>
            <a:pPr lvl="1"/>
            <a:r>
              <a:rPr lang="en-US" dirty="0"/>
              <a:t>Small prizes for 'best' program</a:t>
            </a:r>
          </a:p>
          <a:p>
            <a:pPr lvl="1"/>
            <a:r>
              <a:rPr lang="en-US" dirty="0"/>
              <a:t>Larger one time prizes:</a:t>
            </a:r>
          </a:p>
          <a:p>
            <a:pPr lvl="2"/>
            <a:r>
              <a:rPr lang="en-US" dirty="0"/>
              <a:t>$25,000: judges can't distinguish program from human</a:t>
            </a:r>
          </a:p>
          <a:p>
            <a:pPr lvl="2"/>
            <a:r>
              <a:rPr lang="en-US" dirty="0"/>
              <a:t>$100,000:  same including A/V input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8695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 the not (</a:t>
            </a:r>
            <a:r>
              <a:rPr lang="en-US" dirty="0">
                <a:solidFill>
                  <a:srgbClr val="0070C0"/>
                </a:solidFill>
              </a:rPr>
              <a:t>blue </a:t>
            </a:r>
            <a:r>
              <a:rPr lang="en-US" dirty="0"/>
              <a:t>is human)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8610600" cy="4526280"/>
          </a:xfrm>
        </p:spPr>
        <p:txBody>
          <a:bodyPr>
            <a:normAutofit fontScale="70000" lnSpcReduction="20000"/>
          </a:bodyPr>
          <a:lstStyle/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Hello, my name is Andrew. What’s your name? </a:t>
            </a:r>
          </a:p>
          <a:p>
            <a:pPr lvl="1">
              <a:buFontTx/>
              <a:buChar char="-"/>
            </a:pPr>
            <a:r>
              <a:rPr lang="en-US" dirty="0"/>
              <a:t>Hello Andrew nice to meet you, my name is Amos </a:t>
            </a:r>
          </a:p>
          <a:p>
            <a:pPr lvl="1">
              <a:buFontTx/>
              <a:buChar char="-"/>
            </a:pPr>
            <a:r>
              <a:rPr lang="en-US" dirty="0"/>
              <a:t>Hello there. Your name is Andrew. My name is Millie.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Why don’t you tell me a little more about yourself ? </a:t>
            </a:r>
          </a:p>
          <a:p>
            <a:pPr lvl="1">
              <a:buFontTx/>
              <a:buChar char="-"/>
            </a:pPr>
            <a:r>
              <a:rPr lang="en-US" dirty="0"/>
              <a:t>No, I am rather shy </a:t>
            </a:r>
          </a:p>
          <a:p>
            <a:pPr lvl="1">
              <a:buFontTx/>
              <a:buChar char="-"/>
            </a:pPr>
            <a:r>
              <a:rPr lang="en-US" dirty="0"/>
              <a:t>My name is Millie and I am a human volunteer for the </a:t>
            </a:r>
            <a:r>
              <a:rPr lang="en-US" dirty="0" err="1"/>
              <a:t>Loebner</a:t>
            </a:r>
            <a:r>
              <a:rPr lang="en-US" dirty="0"/>
              <a:t> Prize. I live in Leeds and am single. I am interested in AI but don’t have a </a:t>
            </a:r>
            <a:r>
              <a:rPr lang="en-US" dirty="0" err="1"/>
              <a:t>chatbot</a:t>
            </a:r>
            <a:r>
              <a:rPr lang="en-US" dirty="0"/>
              <a:t> myself. What about you?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I am a researcher in Artificial Intelligence at Goldsmiths University, do you know what that is? </a:t>
            </a:r>
          </a:p>
          <a:p>
            <a:pPr lvl="1">
              <a:buFontTx/>
              <a:buChar char="-"/>
            </a:pPr>
            <a:r>
              <a:rPr lang="en-US" dirty="0"/>
              <a:t>Of course, it is designation title is self explanatory! </a:t>
            </a:r>
          </a:p>
          <a:p>
            <a:pPr lvl="1">
              <a:buFontTx/>
              <a:buChar char="-"/>
            </a:pPr>
            <a:r>
              <a:rPr lang="en-US" dirty="0"/>
              <a:t>Do you enjoy your research? I am a volunteer who has agreed to help with a Turing test.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Will you tell me about your dreams? </a:t>
            </a:r>
          </a:p>
          <a:p>
            <a:pPr lvl="1">
              <a:buFontTx/>
              <a:buChar char="-"/>
            </a:pPr>
            <a:r>
              <a:rPr lang="en-US" dirty="0"/>
              <a:t>Sure, what would you like to know? </a:t>
            </a:r>
          </a:p>
          <a:p>
            <a:pPr lvl="1">
              <a:buFontTx/>
              <a:buChar char="-"/>
            </a:pPr>
            <a:r>
              <a:rPr lang="en-US" dirty="0"/>
              <a:t>I dream that I will pass my university exams.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Can you rephrase that? </a:t>
            </a:r>
          </a:p>
          <a:p>
            <a:pPr lvl="1">
              <a:buFontTx/>
              <a:buChar char="-"/>
            </a:pPr>
            <a:r>
              <a:rPr lang="en-US" dirty="0"/>
              <a:t>Yes I will, what would interest you about my dreams? </a:t>
            </a:r>
          </a:p>
          <a:p>
            <a:pPr lvl="1">
              <a:buFontTx/>
              <a:buChar char="-"/>
            </a:pPr>
            <a:r>
              <a:rPr lang="en-US" dirty="0"/>
              <a:t>No, not really. What don’t you understand?</a:t>
            </a:r>
          </a:p>
        </p:txBody>
      </p:sp>
    </p:spTree>
    <p:extLst>
      <p:ext uri="{BB962C8B-B14F-4D97-AF65-F5344CB8AC3E}">
        <p14:creationId xmlns:p14="http://schemas.microsoft.com/office/powerpoint/2010/main" val="374164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Files and file paths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scripts are always in some directory</a:t>
            </a:r>
          </a:p>
          <a:p>
            <a:r>
              <a:rPr lang="en-US" dirty="0"/>
              <a:t>Can be executed in terminal when you are in that directory: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27836F-9872-4855-BF66-3886F01279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4683588"/>
            <a:ext cx="5177740" cy="13026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07A22A3-63B1-46CC-B7F5-3E59A487E7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8857" y="3200400"/>
            <a:ext cx="4495505" cy="123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2627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 the not (</a:t>
            </a:r>
            <a:r>
              <a:rPr lang="en-US" dirty="0">
                <a:solidFill>
                  <a:srgbClr val="0070C0"/>
                </a:solidFill>
              </a:rPr>
              <a:t>blue </a:t>
            </a:r>
            <a:r>
              <a:rPr lang="en-US" dirty="0"/>
              <a:t>is human)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8077200" cy="4526280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What is my occupation? </a:t>
            </a:r>
          </a:p>
          <a:p>
            <a:pPr lvl="1">
              <a:buFontTx/>
              <a:buChar char="-"/>
            </a:pPr>
            <a:r>
              <a:rPr lang="en-US" dirty="0"/>
              <a:t>You are one for changing topics. Aren’t you a researcher?</a:t>
            </a:r>
          </a:p>
          <a:p>
            <a:pPr lvl="1">
              <a:buFontTx/>
              <a:buChar char="-"/>
            </a:pPr>
            <a:r>
              <a:rPr lang="en-US" dirty="0"/>
              <a:t>Well you said your job was RESEARCHER. 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Can you tell me about a film you haven’t seen? </a:t>
            </a:r>
          </a:p>
          <a:p>
            <a:pPr lvl="1">
              <a:buFontTx/>
              <a:buChar char="-"/>
            </a:pPr>
            <a:r>
              <a:rPr lang="en-US" dirty="0"/>
              <a:t>If I haven’t seen it, how would I tell you about it? </a:t>
            </a:r>
          </a:p>
          <a:p>
            <a:pPr lvl="1">
              <a:buFontTx/>
              <a:buChar char="-"/>
            </a:pPr>
            <a:r>
              <a:rPr lang="en-US" dirty="0"/>
              <a:t>you have not seen = Are you asking about my have not seen?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What do you think of Trump? </a:t>
            </a:r>
          </a:p>
          <a:p>
            <a:pPr lvl="1">
              <a:buFontTx/>
              <a:buChar char="-"/>
            </a:pPr>
            <a:r>
              <a:rPr lang="en-US" dirty="0"/>
              <a:t>He will make a nice addition to the zoo</a:t>
            </a:r>
          </a:p>
          <a:p>
            <a:pPr lvl="1">
              <a:buFontTx/>
              <a:buChar char="-"/>
            </a:pPr>
            <a:r>
              <a:rPr lang="en-US" dirty="0"/>
              <a:t>I read that over 50% were either concerned or scared about Donald Trump being President. if that’s the case, why did they vote for him?</a:t>
            </a:r>
          </a:p>
        </p:txBody>
      </p:sp>
    </p:spTree>
    <p:extLst>
      <p:ext uri="{BB962C8B-B14F-4D97-AF65-F5344CB8AC3E}">
        <p14:creationId xmlns:p14="http://schemas.microsoft.com/office/powerpoint/2010/main" val="7582074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D0B960D-168C-4011-98B0-4E12BE99A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GPT fool humans?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5F101C4-5B24-4E3C-BA76-B3964D5FC9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101125"/>
            <a:ext cx="8229600" cy="361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4839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D0B960D-168C-4011-98B0-4E12BE99A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GPT fool humans?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A8D8C-27CA-4499-9E01-A01899EF15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8A8767-C8B1-4A15-9BC1-49790EC38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1524000"/>
            <a:ext cx="5105400" cy="150978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C550F46-B3E0-4E78-B997-F6112C9F28D4}"/>
              </a:ext>
            </a:extLst>
          </p:cNvPr>
          <p:cNvSpPr/>
          <p:nvPr/>
        </p:nvSpPr>
        <p:spPr>
          <a:xfrm>
            <a:off x="304800" y="1854875"/>
            <a:ext cx="4572000" cy="20313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/>
              <a:t>I am confused by the maxim All that glitters is not gold. May I know why the word is is used there? In my known according</a:t>
            </a:r>
          </a:p>
          <a:p>
            <a:r>
              <a:rPr lang="en-US"/>
              <a:t>the English grammar glitters is plural, So after plural we add verb+s. As in above example use auxiliary verb so why not are –</a:t>
            </a:r>
          </a:p>
          <a:p>
            <a:r>
              <a:rPr lang="en-US"/>
              <a:t>why is?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50AE6E-9B36-40CB-8CE6-D003AE08AFB6}"/>
              </a:ext>
            </a:extLst>
          </p:cNvPr>
          <p:cNvSpPr/>
          <p:nvPr/>
        </p:nvSpPr>
        <p:spPr>
          <a:xfrm>
            <a:off x="3886200" y="2209800"/>
            <a:ext cx="4572000" cy="45243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dirty="0"/>
              <a:t>The phrase all that glitters is not gold is an idiom, which means that things that appear to be valuable may not actually be so. It</a:t>
            </a:r>
          </a:p>
          <a:p>
            <a:r>
              <a:rPr lang="en-US" dirty="0"/>
              <a:t>is an old proverb, and the verb tense used in the phrase is an example of the so-called "historic present". The historic present is</a:t>
            </a:r>
          </a:p>
          <a:p>
            <a:r>
              <a:rPr lang="en-US" dirty="0"/>
              <a:t>a literary device used to give a sense of immediacy to a narrative. It is used to describe events that happened in the past, but are</a:t>
            </a:r>
          </a:p>
          <a:p>
            <a:r>
              <a:rPr lang="en-US" dirty="0"/>
              <a:t>being described as if they are happening in the present. In this case, the phrase is used to emphasize the timelessness of the</a:t>
            </a:r>
          </a:p>
          <a:p>
            <a:r>
              <a:rPr lang="en-US" dirty="0"/>
              <a:t>proverb. So, while the verb glitters is indeed plural, the verb is </a:t>
            </a:r>
            <a:r>
              <a:rPr lang="en-US" dirty="0" err="1"/>
              <a:t>is</a:t>
            </a:r>
            <a:r>
              <a:rPr lang="en-US" dirty="0"/>
              <a:t> used in the historic present to give the phrase a sense of</a:t>
            </a:r>
          </a:p>
          <a:p>
            <a:r>
              <a:rPr lang="en-US" dirty="0"/>
              <a:t>immediacy and timelessness.</a:t>
            </a:r>
          </a:p>
        </p:txBody>
      </p:sp>
    </p:spTree>
    <p:extLst>
      <p:ext uri="{BB962C8B-B14F-4D97-AF65-F5344CB8AC3E}">
        <p14:creationId xmlns:p14="http://schemas.microsoft.com/office/powerpoint/2010/main" val="88843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Having conversations with a computer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Eliza</a:t>
            </a:r>
            <a:r>
              <a:rPr lang="en-US" dirty="0"/>
              <a:t> was the first '</a:t>
            </a:r>
            <a:r>
              <a:rPr lang="en-US" dirty="0" err="1"/>
              <a:t>chatbot</a:t>
            </a:r>
            <a:r>
              <a:rPr lang="en-US" dirty="0"/>
              <a:t>' to convince some humans of its intelligence</a:t>
            </a:r>
          </a:p>
          <a:p>
            <a:pPr lvl="1"/>
            <a:r>
              <a:rPr lang="en-US" dirty="0"/>
              <a:t>Basic 'Rogerian' therapist (</a:t>
            </a:r>
            <a:r>
              <a:rPr lang="en-US" i="1" dirty="0">
                <a:solidFill>
                  <a:srgbClr val="0070C0"/>
                </a:solidFill>
              </a:rPr>
              <a:t>What do YOU think about that?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Some basic linguistic awareness – recognize user expressions, conjugate and reflect them back</a:t>
            </a:r>
          </a:p>
          <a:p>
            <a:pPr lvl="1"/>
            <a:r>
              <a:rPr lang="en-US" dirty="0"/>
              <a:t>Let's talk to Eliza and figure out what she knows and doesn't know about speaking English</a:t>
            </a:r>
          </a:p>
        </p:txBody>
      </p:sp>
      <p:pic>
        <p:nvPicPr>
          <p:cNvPr id="1026" name="Picture 2" descr="Image result for eliza chatbo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562600"/>
            <a:ext cx="3733800" cy="108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7322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Having conversations with a computer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try it yourself!</a:t>
            </a:r>
          </a:p>
          <a:p>
            <a:pPr lvl="1"/>
            <a:r>
              <a:rPr lang="en-US" dirty="0"/>
              <a:t>Download </a:t>
            </a:r>
            <a:r>
              <a:rPr lang="en-US" b="1" dirty="0"/>
              <a:t>eliza_simplified.py</a:t>
            </a:r>
            <a:r>
              <a:rPr lang="en-US" dirty="0"/>
              <a:t> from Canvas</a:t>
            </a:r>
          </a:p>
          <a:p>
            <a:pPr lvl="1"/>
            <a:r>
              <a:rPr lang="en-US" dirty="0"/>
              <a:t>In the terminal console run: </a:t>
            </a:r>
          </a:p>
          <a:p>
            <a:pPr marL="630936" lvl="2" indent="0">
              <a:buNone/>
            </a:pPr>
            <a:r>
              <a:rPr lang="en-US" i="1" dirty="0"/>
              <a:t>&gt; python eliza_simplified.py </a:t>
            </a:r>
          </a:p>
        </p:txBody>
      </p:sp>
    </p:spTree>
    <p:extLst>
      <p:ext uri="{BB962C8B-B14F-4D97-AF65-F5344CB8AC3E}">
        <p14:creationId xmlns:p14="http://schemas.microsoft.com/office/powerpoint/2010/main" val="21247407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Eliza: sample conversation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Therapist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---------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Talk to the program by typing in plain English, using normal upper-and lower-case letters and punctuation. Enter "quit" when done.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================================================================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Hello.  How are you feeling today?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&gt;I'm a little tired.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Why do you think you're a little tired?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&gt;I probably should have gone to bed earlier.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Why do you say that you probably should have gone to bed earlier?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&gt;I think I don't sleep enough during the week.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Do you doubt you don't sleep enough during the week?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&gt;No, definitely.</a:t>
            </a:r>
          </a:p>
        </p:txBody>
      </p:sp>
    </p:spTree>
    <p:extLst>
      <p:ext uri="{BB962C8B-B14F-4D97-AF65-F5344CB8AC3E}">
        <p14:creationId xmlns:p14="http://schemas.microsoft.com/office/powerpoint/2010/main" val="31384536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Eliza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526280"/>
          </a:xfrm>
        </p:spPr>
        <p:txBody>
          <a:bodyPr>
            <a:normAutofit/>
          </a:bodyPr>
          <a:lstStyle/>
          <a:p>
            <a:r>
              <a:rPr lang="en-US" sz="3000" dirty="0"/>
              <a:t>Eliza is looking for certain patterns:</a:t>
            </a:r>
          </a:p>
          <a:p>
            <a:pPr marL="6350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pats, the main response table.  Each element of the list is a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 two-element list; the first is a </a:t>
            </a:r>
            <a:r>
              <a:rPr lang="en-US" sz="2000" i="1" dirty="0" err="1">
                <a:solidFill>
                  <a:srgbClr val="808080"/>
                </a:solidFill>
              </a:rPr>
              <a:t>regexp</a:t>
            </a:r>
            <a:r>
              <a:rPr lang="en-US" sz="2000" i="1" dirty="0">
                <a:solidFill>
                  <a:srgbClr val="808080"/>
                </a:solidFill>
              </a:rPr>
              <a:t>, and the second is a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 list of possible responses, with group-macros labelled as %%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dirty="0"/>
              <a:t>pats = [</a:t>
            </a:r>
            <a:br>
              <a:rPr lang="en-US" sz="2000" dirty="0"/>
            </a:br>
            <a:r>
              <a:rPr lang="en-US" sz="2000" dirty="0"/>
              <a:t>  [</a:t>
            </a:r>
            <a:r>
              <a:rPr lang="en-US" sz="2000" b="1" dirty="0" err="1">
                <a:solidFill>
                  <a:srgbClr val="008000"/>
                </a:solidFill>
              </a:rPr>
              <a:t>r'I</a:t>
            </a:r>
            <a:r>
              <a:rPr lang="en-US" sz="2000" b="1" dirty="0">
                <a:solidFill>
                  <a:srgbClr val="008000"/>
                </a:solidFill>
              </a:rPr>
              <a:t> need (.*)'</a:t>
            </a:r>
            <a:r>
              <a:rPr lang="en-US" sz="2000" dirty="0"/>
              <a:t>,</a:t>
            </a:r>
            <a:br>
              <a:rPr lang="en-US" sz="2000" dirty="0"/>
            </a:br>
            <a:r>
              <a:rPr lang="en-US" sz="2000" dirty="0"/>
              <a:t>  [  </a:t>
            </a:r>
            <a:r>
              <a:rPr lang="en-US" sz="2000" b="1" dirty="0" err="1">
                <a:solidFill>
                  <a:srgbClr val="008000"/>
                </a:solidFill>
              </a:rPr>
              <a:t>r"Why</a:t>
            </a:r>
            <a:r>
              <a:rPr lang="en-US" sz="2000" b="1" dirty="0">
                <a:solidFill>
                  <a:srgbClr val="008000"/>
                </a:solidFill>
              </a:rPr>
              <a:t> do you need %%?"</a:t>
            </a:r>
            <a:r>
              <a:rPr lang="en-US" sz="2000" dirty="0"/>
              <a:t>,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 err="1">
                <a:solidFill>
                  <a:srgbClr val="008000"/>
                </a:solidFill>
              </a:rPr>
              <a:t>r"Would</a:t>
            </a:r>
            <a:r>
              <a:rPr lang="en-US" sz="2000" b="1" dirty="0">
                <a:solidFill>
                  <a:srgbClr val="008000"/>
                </a:solidFill>
              </a:rPr>
              <a:t> it really help you to get %%?"</a:t>
            </a:r>
            <a:r>
              <a:rPr lang="en-US" sz="2000" dirty="0"/>
              <a:t>,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 err="1">
                <a:solidFill>
                  <a:srgbClr val="008000"/>
                </a:solidFill>
              </a:rPr>
              <a:t>r"Are</a:t>
            </a:r>
            <a:r>
              <a:rPr lang="en-US" sz="2000" b="1" dirty="0">
                <a:solidFill>
                  <a:srgbClr val="008000"/>
                </a:solidFill>
              </a:rPr>
              <a:t> you sure you need %%?"</a:t>
            </a:r>
            <a:r>
              <a:rPr lang="en-US" sz="2000" dirty="0"/>
              <a:t>]],</a:t>
            </a:r>
            <a:endParaRPr lang="en-US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500" indent="0">
              <a:buNone/>
            </a:pPr>
            <a:endParaRPr lang="en-US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500" indent="0">
              <a:buNone/>
            </a:pPr>
            <a:r>
              <a:rPr lang="en-US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3600" y="6321623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Reimplementation of </a:t>
            </a:r>
            <a:r>
              <a:rPr lang="en-US" sz="1400" dirty="0" err="1"/>
              <a:t>Weizenbaum's</a:t>
            </a:r>
            <a:r>
              <a:rPr lang="en-US" sz="1400" dirty="0"/>
              <a:t> code by Joe </a:t>
            </a:r>
            <a:r>
              <a:rPr lang="en-US" sz="1400" dirty="0" err="1"/>
              <a:t>Strout</a:t>
            </a:r>
            <a:r>
              <a:rPr lang="en-US" sz="1400" dirty="0"/>
              <a:t>, Jeff </a:t>
            </a:r>
            <a:r>
              <a:rPr lang="en-US" sz="1400" dirty="0" err="1"/>
              <a:t>Epler</a:t>
            </a:r>
            <a:r>
              <a:rPr lang="en-US" sz="1400" dirty="0"/>
              <a:t>, Jez Higgins in Python</a:t>
            </a:r>
          </a:p>
        </p:txBody>
      </p:sp>
    </p:spTree>
    <p:extLst>
      <p:ext uri="{BB962C8B-B14F-4D97-AF65-F5344CB8AC3E}">
        <p14:creationId xmlns:p14="http://schemas.microsoft.com/office/powerpoint/2010/main" val="19023328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Eliza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526280"/>
          </a:xfrm>
        </p:spPr>
        <p:txBody>
          <a:bodyPr>
            <a:normAutofit/>
          </a:bodyPr>
          <a:lstStyle/>
          <a:p>
            <a:r>
              <a:rPr lang="en-US" sz="2800" dirty="0"/>
              <a:t>Uses certain substitutions:</a:t>
            </a:r>
          </a:p>
          <a:p>
            <a:pPr marL="63500" indent="0">
              <a:buNone/>
            </a:pPr>
            <a:r>
              <a:rPr lang="en-US" sz="18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# reflections, a translation table used to convert things you say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#    into things the computer says back, e.g. "I am" --&gt; "you are"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dirty="0"/>
              <a:t>reflections = {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"am" 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"are"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"was"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"were"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 err="1">
                <a:solidFill>
                  <a:srgbClr val="008000"/>
                </a:solidFill>
              </a:rPr>
              <a:t>i</a:t>
            </a:r>
            <a:r>
              <a:rPr lang="en-US" sz="1800" b="1" dirty="0">
                <a:solidFill>
                  <a:srgbClr val="008000"/>
                </a:solidFill>
              </a:rPr>
              <a:t>"  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"you"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 err="1">
                <a:solidFill>
                  <a:srgbClr val="008000"/>
                </a:solidFill>
              </a:rPr>
              <a:t>i'd</a:t>
            </a:r>
            <a:r>
              <a:rPr lang="en-US" sz="1800" b="1" dirty="0">
                <a:solidFill>
                  <a:srgbClr val="008000"/>
                </a:solidFill>
              </a:rPr>
              <a:t>"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"you would"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 err="1">
                <a:solidFill>
                  <a:srgbClr val="008000"/>
                </a:solidFill>
              </a:rPr>
              <a:t>i've</a:t>
            </a:r>
            <a:r>
              <a:rPr lang="en-US" sz="1800" b="1" dirty="0">
                <a:solidFill>
                  <a:srgbClr val="008000"/>
                </a:solidFill>
              </a:rPr>
              <a:t>"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"you have"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 err="1">
                <a:solidFill>
                  <a:srgbClr val="008000"/>
                </a:solidFill>
              </a:rPr>
              <a:t>i'll</a:t>
            </a:r>
            <a:r>
              <a:rPr lang="en-US" sz="1800" b="1" dirty="0">
                <a:solidFill>
                  <a:srgbClr val="008000"/>
                </a:solidFill>
              </a:rPr>
              <a:t>"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"you will"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…</a:t>
            </a:r>
            <a:br>
              <a:rPr lang="en-US" sz="1800" b="1" dirty="0">
                <a:solidFill>
                  <a:srgbClr val="008000"/>
                </a:solidFill>
              </a:rPr>
            </a:br>
            <a:r>
              <a:rPr lang="en-US" sz="1800" dirty="0"/>
              <a:t>}</a:t>
            </a:r>
            <a:endParaRPr lang="en-US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3600" y="6321623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Reimplementation of </a:t>
            </a:r>
            <a:r>
              <a:rPr lang="en-US" sz="1400" dirty="0" err="1"/>
              <a:t>Weizenbaum's</a:t>
            </a:r>
            <a:r>
              <a:rPr lang="en-US" sz="1400" dirty="0"/>
              <a:t> code by Joe </a:t>
            </a:r>
            <a:r>
              <a:rPr lang="en-US" sz="1400" dirty="0" err="1"/>
              <a:t>Strout</a:t>
            </a:r>
            <a:r>
              <a:rPr lang="en-US" sz="1400" dirty="0"/>
              <a:t>, Jeff </a:t>
            </a:r>
            <a:r>
              <a:rPr lang="en-US" sz="1400" dirty="0" err="1"/>
              <a:t>Epler</a:t>
            </a:r>
            <a:r>
              <a:rPr lang="en-US" sz="1400" dirty="0"/>
              <a:t>, Jez Higgins in Python</a:t>
            </a:r>
          </a:p>
        </p:txBody>
      </p:sp>
    </p:spTree>
    <p:extLst>
      <p:ext uri="{BB962C8B-B14F-4D97-AF65-F5344CB8AC3E}">
        <p14:creationId xmlns:p14="http://schemas.microsoft.com/office/powerpoint/2010/main" val="33601625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Eliza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526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 </a:t>
            </a:r>
            <a:r>
              <a:rPr lang="en-US" sz="2000" i="1" dirty="0" err="1">
                <a:solidFill>
                  <a:srgbClr val="808080"/>
                </a:solidFill>
              </a:rPr>
              <a:t>command_interface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"Therapist\n---------"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"Talk to the program by typing in plain English, using normal upper-"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'and lower-case letters and punctuation.  Enter "quit" when done.'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'='</a:t>
            </a:r>
            <a:r>
              <a:rPr lang="en-US" sz="2000" dirty="0"/>
              <a:t>*</a:t>
            </a:r>
            <a:r>
              <a:rPr lang="en-US" sz="2000" dirty="0">
                <a:solidFill>
                  <a:srgbClr val="0000FF"/>
                </a:solidFill>
              </a:rPr>
              <a:t>72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"Hello.  How are you feeling today?"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dirty="0"/>
              <a:t>s = </a:t>
            </a:r>
            <a:r>
              <a:rPr lang="en-US" sz="2000" b="1" dirty="0">
                <a:solidFill>
                  <a:srgbClr val="008000"/>
                </a:solidFill>
              </a:rPr>
              <a:t>""</a:t>
            </a:r>
            <a:br>
              <a:rPr lang="en-US" sz="2000" b="1" dirty="0">
                <a:solidFill>
                  <a:srgbClr val="008000"/>
                </a:solidFill>
              </a:rPr>
            </a:b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6321623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Reimplementation of </a:t>
            </a:r>
            <a:r>
              <a:rPr lang="en-US" sz="1400" dirty="0" err="1"/>
              <a:t>Weizenbaum's</a:t>
            </a:r>
            <a:r>
              <a:rPr lang="en-US" sz="1400" dirty="0"/>
              <a:t> code by Joe </a:t>
            </a:r>
            <a:r>
              <a:rPr lang="en-US" sz="1400" dirty="0" err="1"/>
              <a:t>Strout</a:t>
            </a:r>
            <a:r>
              <a:rPr lang="en-US" sz="1400" dirty="0"/>
              <a:t>, Jeff </a:t>
            </a:r>
            <a:r>
              <a:rPr lang="en-US" sz="1400" dirty="0" err="1"/>
              <a:t>Epler</a:t>
            </a:r>
            <a:r>
              <a:rPr lang="en-US" sz="1400" dirty="0"/>
              <a:t>, Jez Higgins in Python</a:t>
            </a:r>
          </a:p>
        </p:txBody>
      </p:sp>
    </p:spTree>
    <p:extLst>
      <p:ext uri="{BB962C8B-B14F-4D97-AF65-F5344CB8AC3E}">
        <p14:creationId xmlns:p14="http://schemas.microsoft.com/office/powerpoint/2010/main" val="41676252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Eliza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526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i="1" dirty="0">
                <a:solidFill>
                  <a:srgbClr val="808080"/>
                </a:solidFill>
              </a:rPr>
              <a:t># Make an empty dictionary called mappings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dirty="0" err="1"/>
              <a:t>mappings</a:t>
            </a:r>
            <a:r>
              <a:rPr lang="en-US" sz="1800" dirty="0"/>
              <a:t> = {}</a:t>
            </a:r>
            <a:br>
              <a:rPr lang="en-US" sz="1800" dirty="0"/>
            </a:br>
            <a:r>
              <a:rPr lang="en-US" sz="1800" b="1" dirty="0">
                <a:solidFill>
                  <a:srgbClr val="000080"/>
                </a:solidFill>
              </a:rPr>
              <a:t>for </a:t>
            </a:r>
            <a:r>
              <a:rPr lang="en-US" sz="1800" dirty="0"/>
              <a:t>pattern </a:t>
            </a:r>
            <a:r>
              <a:rPr lang="en-US" sz="1800" b="1" dirty="0">
                <a:solidFill>
                  <a:srgbClr val="000080"/>
                </a:solidFill>
              </a:rPr>
              <a:t>in </a:t>
            </a:r>
            <a:r>
              <a:rPr lang="en-US" sz="1800" dirty="0"/>
              <a:t>pats: </a:t>
            </a:r>
            <a:r>
              <a:rPr lang="en-US" sz="1800" i="1" dirty="0">
                <a:solidFill>
                  <a:srgbClr val="808080"/>
                </a:solidFill>
              </a:rPr>
              <a:t># Go through patterns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    </a:t>
            </a:r>
            <a:r>
              <a:rPr lang="en-US" sz="1800" dirty="0"/>
              <a:t>find = pattern[</a:t>
            </a:r>
            <a:r>
              <a:rPr lang="en-US" sz="1800" dirty="0">
                <a:solidFill>
                  <a:srgbClr val="0000FF"/>
                </a:solidFill>
              </a:rPr>
              <a:t>0</a:t>
            </a:r>
            <a:r>
              <a:rPr lang="en-US" sz="1800" dirty="0"/>
              <a:t>]  </a:t>
            </a:r>
            <a:r>
              <a:rPr lang="en-US" sz="1800" i="1" dirty="0">
                <a:solidFill>
                  <a:srgbClr val="808080"/>
                </a:solidFill>
              </a:rPr>
              <a:t># The first item in each pattern is the regex to find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    </a:t>
            </a:r>
            <a:r>
              <a:rPr lang="en-US" sz="1800" dirty="0"/>
              <a:t>replacements = pattern[</a:t>
            </a:r>
            <a:r>
              <a:rPr lang="en-US" sz="1800" dirty="0">
                <a:solidFill>
                  <a:srgbClr val="0000FF"/>
                </a:solidFill>
              </a:rPr>
              <a:t>1</a:t>
            </a:r>
            <a:r>
              <a:rPr lang="en-US" sz="1800" dirty="0"/>
              <a:t>]  </a:t>
            </a:r>
            <a:r>
              <a:rPr lang="en-US" sz="1800" i="1" dirty="0">
                <a:solidFill>
                  <a:srgbClr val="808080"/>
                </a:solidFill>
              </a:rPr>
              <a:t># The second item is itself a list of possible replacements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    </a:t>
            </a:r>
            <a:r>
              <a:rPr lang="en-US" sz="1800" dirty="0"/>
              <a:t>mappings[find] = replacements</a:t>
            </a:r>
            <a:br>
              <a:rPr lang="en-US" sz="1800" dirty="0"/>
            </a:br>
            <a:br>
              <a:rPr lang="en-US" sz="1800" dirty="0"/>
            </a:br>
            <a:r>
              <a:rPr lang="en-US" sz="1800" b="1" dirty="0">
                <a:solidFill>
                  <a:srgbClr val="000080"/>
                </a:solidFill>
              </a:rPr>
              <a:t>while </a:t>
            </a:r>
            <a:r>
              <a:rPr lang="en-US" sz="1800" dirty="0"/>
              <a:t>s != </a:t>
            </a:r>
            <a:r>
              <a:rPr lang="en-US" sz="1800" b="1" dirty="0">
                <a:solidFill>
                  <a:srgbClr val="008000"/>
                </a:solidFill>
              </a:rPr>
              <a:t>"quit"</a:t>
            </a:r>
            <a:r>
              <a:rPr lang="en-US" sz="1800" dirty="0"/>
              <a:t>:  </a:t>
            </a:r>
            <a:r>
              <a:rPr lang="en-US" sz="1800" i="1" dirty="0">
                <a:solidFill>
                  <a:schemeClr val="bg1">
                    <a:lumMod val="50000"/>
                  </a:schemeClr>
                </a:solidFill>
              </a:rPr>
              <a:t># While loop is a bit like a for loop</a:t>
            </a:r>
            <a:br>
              <a:rPr lang="en-US" sz="1800" dirty="0"/>
            </a:br>
            <a:r>
              <a:rPr lang="en-US" sz="1800" dirty="0"/>
              <a:t>    s = </a:t>
            </a:r>
            <a:r>
              <a:rPr lang="en-US" sz="1800" dirty="0">
                <a:solidFill>
                  <a:srgbClr val="000080"/>
                </a:solidFill>
              </a:rPr>
              <a:t>input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8000"/>
                </a:solidFill>
              </a:rPr>
              <a:t>"&gt;"</a:t>
            </a:r>
            <a:r>
              <a:rPr lang="en-US" sz="1800" dirty="0"/>
              <a:t>)</a:t>
            </a:r>
            <a:br>
              <a:rPr lang="en-US" sz="1800" dirty="0"/>
            </a:br>
            <a:r>
              <a:rPr lang="en-US" sz="1800" dirty="0"/>
              <a:t>    </a:t>
            </a:r>
            <a:r>
              <a:rPr lang="en-US" sz="1800" b="1" dirty="0">
                <a:solidFill>
                  <a:srgbClr val="000080"/>
                </a:solidFill>
              </a:rPr>
              <a:t>if </a:t>
            </a:r>
            <a:r>
              <a:rPr lang="en-US" sz="1800" dirty="0" err="1">
                <a:solidFill>
                  <a:srgbClr val="000080"/>
                </a:solidFill>
              </a:rPr>
              <a:t>len</a:t>
            </a:r>
            <a:r>
              <a:rPr lang="en-US" sz="1800" dirty="0"/>
              <a:t>(s) &lt; </a:t>
            </a:r>
            <a:r>
              <a:rPr lang="en-US" sz="1800" dirty="0">
                <a:solidFill>
                  <a:srgbClr val="0000FF"/>
                </a:solidFill>
              </a:rPr>
              <a:t>1</a:t>
            </a:r>
            <a:r>
              <a:rPr lang="en-US" sz="1800" dirty="0"/>
              <a:t>:</a:t>
            </a:r>
            <a:br>
              <a:rPr lang="en-US" sz="1800" dirty="0"/>
            </a:br>
            <a:r>
              <a:rPr lang="en-US" sz="1800" dirty="0"/>
              <a:t>        s = </a:t>
            </a:r>
            <a:r>
              <a:rPr lang="en-US" sz="1800" b="1" dirty="0">
                <a:solidFill>
                  <a:srgbClr val="008000"/>
                </a:solidFill>
              </a:rPr>
              <a:t>"quit"</a:t>
            </a:r>
            <a:br>
              <a:rPr lang="en-US" sz="1800" b="1" dirty="0">
                <a:solidFill>
                  <a:srgbClr val="008000"/>
                </a:solidFill>
              </a:rPr>
            </a:br>
            <a:r>
              <a:rPr lang="en-US" sz="1800" b="1" dirty="0">
                <a:solidFill>
                  <a:srgbClr val="008000"/>
                </a:solidFill>
              </a:rPr>
              <a:t>        </a:t>
            </a:r>
            <a:r>
              <a:rPr lang="en-US" sz="1800" b="1" dirty="0">
                <a:solidFill>
                  <a:srgbClr val="000080"/>
                </a:solidFill>
              </a:rPr>
              <a:t>print(</a:t>
            </a:r>
            <a:r>
              <a:rPr lang="en-US" sz="1800" dirty="0"/>
              <a:t>s</a:t>
            </a:r>
            <a:r>
              <a:rPr lang="en-US" sz="1800" b="1" dirty="0">
                <a:solidFill>
                  <a:srgbClr val="002060"/>
                </a:solidFill>
              </a:rPr>
              <a:t>)</a:t>
            </a:r>
            <a:br>
              <a:rPr lang="en-US" sz="1800" dirty="0"/>
            </a:br>
            <a:r>
              <a:rPr lang="en-US" sz="1800" dirty="0"/>
              <a:t>    s = </a:t>
            </a:r>
            <a:r>
              <a:rPr lang="en-US" sz="1800" dirty="0" err="1"/>
              <a:t>re.sub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8000"/>
                </a:solidFill>
              </a:rPr>
              <a:t>r"[\.!]$"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""</a:t>
            </a:r>
            <a:r>
              <a:rPr lang="en-US" sz="1800" dirty="0"/>
              <a:t>, s)        </a:t>
            </a:r>
            <a:r>
              <a:rPr lang="en-US" sz="1800" i="1" dirty="0">
                <a:solidFill>
                  <a:srgbClr val="808080"/>
                </a:solidFill>
              </a:rPr>
              <a:t># Remove trailing punctuation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    </a:t>
            </a:r>
            <a:r>
              <a:rPr lang="en-US" sz="1800" dirty="0"/>
              <a:t>response = respond(s, mappings, reflections)</a:t>
            </a:r>
            <a:br>
              <a:rPr lang="en-US" sz="1800" dirty="0"/>
            </a:br>
            <a:r>
              <a:rPr lang="en-US" sz="1800" dirty="0"/>
              <a:t>    </a:t>
            </a:r>
            <a:r>
              <a:rPr lang="en-US" sz="1800" b="1" dirty="0">
                <a:solidFill>
                  <a:srgbClr val="000080"/>
                </a:solidFill>
              </a:rPr>
              <a:t>print(</a:t>
            </a:r>
            <a:r>
              <a:rPr lang="en-US" sz="1800" dirty="0"/>
              <a:t>response</a:t>
            </a:r>
            <a:r>
              <a:rPr lang="en-US" sz="1800" b="1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3600" y="6321623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Reimplementation of </a:t>
            </a:r>
            <a:r>
              <a:rPr lang="en-US" sz="1400" dirty="0" err="1"/>
              <a:t>Weizenbaum's</a:t>
            </a:r>
            <a:r>
              <a:rPr lang="en-US" sz="1400" dirty="0"/>
              <a:t> code by Joe </a:t>
            </a:r>
            <a:r>
              <a:rPr lang="en-US" sz="1400" dirty="0" err="1"/>
              <a:t>Strout</a:t>
            </a:r>
            <a:r>
              <a:rPr lang="en-US" sz="1400" dirty="0"/>
              <a:t>, Jeff </a:t>
            </a:r>
            <a:r>
              <a:rPr lang="en-US" sz="1400" dirty="0" err="1"/>
              <a:t>Epler</a:t>
            </a:r>
            <a:r>
              <a:rPr lang="en-US" sz="1400" dirty="0"/>
              <a:t>, Jez Higgins in Python</a:t>
            </a:r>
          </a:p>
        </p:txBody>
      </p:sp>
    </p:spTree>
    <p:extLst>
      <p:ext uri="{BB962C8B-B14F-4D97-AF65-F5344CB8AC3E}">
        <p14:creationId xmlns:p14="http://schemas.microsoft.com/office/powerpoint/2010/main" val="2063300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from a hard-wired file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#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</a:rPr>
              <a:t>text_about_phones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 = 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""" Let's talk … """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err="1"/>
              <a:t>text_about_phones</a:t>
            </a:r>
            <a:r>
              <a:rPr lang="en-US" sz="1800" dirty="0"/>
              <a:t> = </a:t>
            </a:r>
            <a:r>
              <a:rPr lang="en-US" sz="1800" b="1" dirty="0">
                <a:solidFill>
                  <a:srgbClr val="002060"/>
                </a:solidFill>
              </a:rPr>
              <a:t>open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6600"/>
                </a:solidFill>
              </a:rPr>
              <a:t>"C:</a:t>
            </a:r>
            <a:r>
              <a:rPr lang="en-US" sz="1800" b="1" dirty="0">
                <a:solidFill>
                  <a:srgbClr val="CC7832"/>
                </a:solidFill>
              </a:rPr>
              <a:t>\\</a:t>
            </a:r>
            <a:r>
              <a:rPr lang="en-US" sz="1800" b="1" dirty="0">
                <a:solidFill>
                  <a:srgbClr val="006600"/>
                </a:solidFill>
              </a:rPr>
              <a:t>py</a:t>
            </a:r>
            <a:r>
              <a:rPr lang="en-US" sz="1800" b="1" dirty="0">
                <a:solidFill>
                  <a:srgbClr val="CC7832"/>
                </a:solidFill>
              </a:rPr>
              <a:t>\\</a:t>
            </a:r>
            <a:r>
              <a:rPr lang="en-US" sz="1800" b="1" dirty="0">
                <a:solidFill>
                  <a:srgbClr val="006600"/>
                </a:solidFill>
              </a:rPr>
              <a:t>phone_example.txt"</a:t>
            </a:r>
            <a:r>
              <a:rPr lang="en-US" sz="1800" dirty="0">
                <a:solidFill>
                  <a:srgbClr val="CC7832"/>
                </a:solidFill>
              </a:rPr>
              <a:t>,</a:t>
            </a:r>
            <a:r>
              <a:rPr lang="en-US" sz="1800" dirty="0">
                <a:solidFill>
                  <a:srgbClr val="AA4926"/>
                </a:solidFill>
              </a:rPr>
              <a:t>encoding</a:t>
            </a:r>
            <a:r>
              <a:rPr lang="en-US" sz="1800" dirty="0"/>
              <a:t>=</a:t>
            </a:r>
            <a:r>
              <a:rPr lang="en-US" sz="1800" b="1" dirty="0">
                <a:solidFill>
                  <a:srgbClr val="006600"/>
                </a:solidFill>
              </a:rPr>
              <a:t>"utf8"</a:t>
            </a:r>
            <a:r>
              <a:rPr lang="en-US" sz="1800" dirty="0"/>
              <a:t>).read()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/>
              <a:t>lines = </a:t>
            </a:r>
            <a:r>
              <a:rPr lang="en-US" sz="1800" dirty="0" err="1"/>
              <a:t>text_about_phones.split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6600"/>
                </a:solidFill>
              </a:rPr>
              <a:t>"\n"</a:t>
            </a:r>
            <a:r>
              <a:rPr lang="en-US" sz="1800" dirty="0"/>
              <a:t>)</a:t>
            </a:r>
            <a:br>
              <a:rPr lang="en-US" sz="1800" dirty="0"/>
            </a:br>
            <a:r>
              <a:rPr lang="en-US" sz="1800" b="1" dirty="0">
                <a:solidFill>
                  <a:srgbClr val="002060"/>
                </a:solidFill>
              </a:rPr>
              <a:t>for</a:t>
            </a:r>
            <a:r>
              <a:rPr lang="en-US" sz="1800" dirty="0">
                <a:solidFill>
                  <a:srgbClr val="CC7832"/>
                </a:solidFill>
              </a:rPr>
              <a:t> </a:t>
            </a:r>
            <a:r>
              <a:rPr lang="en-US" sz="1800" dirty="0"/>
              <a:t>line </a:t>
            </a:r>
            <a:r>
              <a:rPr lang="en-US" sz="1800" b="1" dirty="0">
                <a:solidFill>
                  <a:srgbClr val="002060"/>
                </a:solidFill>
              </a:rPr>
              <a:t>in</a:t>
            </a:r>
            <a:r>
              <a:rPr lang="en-US" sz="1800" dirty="0">
                <a:solidFill>
                  <a:srgbClr val="002060"/>
                </a:solidFill>
              </a:rPr>
              <a:t> </a:t>
            </a:r>
            <a:r>
              <a:rPr lang="en-US" sz="1800" dirty="0"/>
              <a:t>lines:</a:t>
            </a:r>
            <a:br>
              <a:rPr lang="en-US" sz="1800" dirty="0"/>
            </a:br>
            <a:r>
              <a:rPr lang="en-US" sz="1800" dirty="0"/>
              <a:t>    ...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552446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Did you find any problems with Eliza?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&gt;I want to challenge </a:t>
            </a:r>
            <a:r>
              <a:rPr lang="en-US" sz="18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myself</a:t>
            </a: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you got to challenge </a:t>
            </a:r>
            <a:r>
              <a:rPr lang="en-US" sz="18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myself</a:t>
            </a: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then what would you do?</a:t>
            </a:r>
          </a:p>
          <a:p>
            <a:endParaRPr lang="en-US" dirty="0"/>
          </a:p>
        </p:txBody>
      </p:sp>
      <p:pic>
        <p:nvPicPr>
          <p:cNvPr id="1026" name="Picture 2" descr="C:\Users\az364\AppData\Local\Microsoft\Windows\INetCache\IE\R82CZEYC\3946055_f67b05180b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133600"/>
            <a:ext cx="3124200" cy="234315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324600" y="1693758"/>
            <a:ext cx="1524000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2"/>
            <a:r>
              <a:rPr lang="en-US" b="1" dirty="0"/>
              <a:t>Problems:</a:t>
            </a:r>
          </a:p>
          <a:p>
            <a:pPr marL="0" lvl="2"/>
            <a:r>
              <a:rPr lang="en-US" dirty="0"/>
              <a:t>Morphology</a:t>
            </a:r>
          </a:p>
          <a:p>
            <a:pPr marL="0" lvl="2"/>
            <a:r>
              <a:rPr lang="en-US" dirty="0"/>
              <a:t>Syntax</a:t>
            </a:r>
          </a:p>
          <a:p>
            <a:pPr marL="0" lvl="2"/>
            <a:r>
              <a:rPr lang="en-US" dirty="0"/>
              <a:t>Semantics</a:t>
            </a:r>
          </a:p>
          <a:p>
            <a:pPr marL="0" lvl="2"/>
            <a:r>
              <a:rPr lang="en-US" dirty="0"/>
              <a:t>Pragmatics</a:t>
            </a:r>
          </a:p>
          <a:p>
            <a:pPr marL="0" lvl="2"/>
            <a:r>
              <a:rPr lang="en-US" dirty="0"/>
              <a:t>Memory?</a:t>
            </a:r>
          </a:p>
        </p:txBody>
      </p:sp>
      <p:sp>
        <p:nvSpPr>
          <p:cNvPr id="5" name="Rectangle 4"/>
          <p:cNvSpPr/>
          <p:nvPr/>
        </p:nvSpPr>
        <p:spPr>
          <a:xfrm>
            <a:off x="5791200" y="3809999"/>
            <a:ext cx="3048000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2"/>
            <a:r>
              <a:rPr lang="en-US" b="1" dirty="0"/>
              <a:t>Solutions:</a:t>
            </a:r>
          </a:p>
          <a:p>
            <a:pPr marL="0" lvl="2"/>
            <a:r>
              <a:rPr lang="en-US" dirty="0"/>
              <a:t>More patterns</a:t>
            </a:r>
          </a:p>
          <a:p>
            <a:pPr marL="0" lvl="2"/>
            <a:r>
              <a:rPr lang="en-US" dirty="0"/>
              <a:t>More reflections</a:t>
            </a:r>
          </a:p>
          <a:p>
            <a:pPr marL="0" lvl="2"/>
            <a:r>
              <a:rPr lang="en-US" dirty="0"/>
              <a:t>Completely new mechanisms</a:t>
            </a:r>
          </a:p>
        </p:txBody>
      </p:sp>
    </p:spTree>
    <p:extLst>
      <p:ext uri="{BB962C8B-B14F-4D97-AF65-F5344CB8AC3E}">
        <p14:creationId xmlns:p14="http://schemas.microsoft.com/office/powerpoint/2010/main" val="123998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Eliza better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Some ideas:</a:t>
            </a:r>
          </a:p>
          <a:p>
            <a:pPr lvl="1"/>
            <a:r>
              <a:rPr lang="en-US" dirty="0"/>
              <a:t>Talking about brothers and sisters (be conservative!)</a:t>
            </a:r>
          </a:p>
          <a:p>
            <a:pPr lvl="1"/>
            <a:r>
              <a:rPr lang="en-US" dirty="0"/>
              <a:t>Support for reflexive pronouns to fix this:</a:t>
            </a: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&gt;I want to challenge </a:t>
            </a:r>
            <a:r>
              <a:rPr lang="en-US" sz="18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myself</a:t>
            </a: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you got to challenge </a:t>
            </a:r>
            <a:r>
              <a:rPr lang="en-US" sz="18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myself</a:t>
            </a: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then what would you do?</a:t>
            </a:r>
          </a:p>
          <a:p>
            <a:pPr lvl="1"/>
            <a:r>
              <a:rPr lang="en-US" dirty="0"/>
              <a:t>A pattern to make Eliza repeat what you said:</a:t>
            </a: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Just tell me "you're beautiful".</a:t>
            </a: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you're beautiful</a:t>
            </a: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… more clever stuff??</a:t>
            </a:r>
          </a:p>
          <a:p>
            <a:pPr lvl="1"/>
            <a:endParaRPr lang="en-US" dirty="0"/>
          </a:p>
          <a:p>
            <a:r>
              <a:rPr lang="en-US" dirty="0"/>
              <a:t>Brainstorm at: </a:t>
            </a:r>
            <a:r>
              <a:rPr lang="en-US" sz="2600" dirty="0">
                <a:hlinkClick r:id="rId2"/>
              </a:rPr>
              <a:t>https://docs.google.com/document/d/1uHO-EVrWMC0jp5bTmsFSEOxemJza1otKUW0PDyoQsmw/edit?usp=sharing</a:t>
            </a:r>
            <a:r>
              <a:rPr lang="en-US" sz="2600" dirty="0"/>
              <a:t>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7737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 home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Revised phone scraper is due next Monday</a:t>
            </a:r>
          </a:p>
          <a:p>
            <a:r>
              <a:rPr lang="en-US" dirty="0"/>
              <a:t>Please read the text about </a:t>
            </a:r>
            <a:r>
              <a:rPr lang="en-US" b="1" dirty="0"/>
              <a:t>finite-state methods </a:t>
            </a:r>
            <a:r>
              <a:rPr lang="en-US" dirty="0"/>
              <a:t>from </a:t>
            </a:r>
            <a:r>
              <a:rPr lang="en-US" dirty="0" err="1"/>
              <a:t>Jurafsky</a:t>
            </a:r>
            <a:r>
              <a:rPr lang="en-US" dirty="0"/>
              <a:t> &amp; Martin (2008) for Wednesday</a:t>
            </a:r>
          </a:p>
        </p:txBody>
      </p:sp>
    </p:spTree>
    <p:extLst>
      <p:ext uri="{BB962C8B-B14F-4D97-AF65-F5344CB8AC3E}">
        <p14:creationId xmlns:p14="http://schemas.microsoft.com/office/powerpoint/2010/main" val="789256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files with </a:t>
            </a:r>
            <a:r>
              <a:rPr lang="en-US" dirty="0" err="1"/>
              <a:t>argparse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002060"/>
                </a:solidFill>
              </a:rPr>
              <a:t>from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/>
              <a:t>argparse</a:t>
            </a:r>
            <a:r>
              <a:rPr lang="en-US" sz="2800" dirty="0"/>
              <a:t> </a:t>
            </a:r>
            <a:r>
              <a:rPr lang="en-US" sz="2800" b="1" dirty="0">
                <a:solidFill>
                  <a:srgbClr val="002060"/>
                </a:solidFill>
              </a:rPr>
              <a:t>import </a:t>
            </a:r>
            <a:r>
              <a:rPr lang="en-US" sz="2800" dirty="0" err="1"/>
              <a:t>ArgumentParser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parser = </a:t>
            </a:r>
            <a:r>
              <a:rPr lang="en-US" sz="2800" dirty="0" err="1"/>
              <a:t>ArgumentParser</a:t>
            </a:r>
            <a:r>
              <a:rPr lang="en-US" sz="2800" dirty="0"/>
              <a:t>()</a:t>
            </a:r>
            <a:br>
              <a:rPr lang="en-US" sz="2800" dirty="0"/>
            </a:br>
            <a:r>
              <a:rPr lang="en-US" sz="2800" dirty="0" err="1"/>
              <a:t>parser.add_argument</a:t>
            </a:r>
            <a:r>
              <a:rPr lang="en-US" sz="2800" dirty="0"/>
              <a:t>(</a:t>
            </a:r>
            <a:r>
              <a:rPr lang="en-US" sz="2800" b="1" dirty="0">
                <a:solidFill>
                  <a:srgbClr val="008000"/>
                </a:solidFill>
              </a:rPr>
              <a:t>"file"</a:t>
            </a:r>
            <a:r>
              <a:rPr lang="en-US" sz="2800" dirty="0"/>
              <a:t>)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/>
              <a:t>options = </a:t>
            </a:r>
            <a:r>
              <a:rPr lang="en-US" sz="2800" dirty="0" err="1"/>
              <a:t>parser.parse_args</a:t>
            </a:r>
            <a:r>
              <a:rPr lang="en-US" sz="2800" dirty="0"/>
              <a:t>()</a:t>
            </a:r>
          </a:p>
          <a:p>
            <a:pPr marL="0" indent="0">
              <a:buNone/>
            </a:pPr>
            <a:r>
              <a:rPr lang="en-US" sz="2800" dirty="0" err="1"/>
              <a:t>phone_file</a:t>
            </a:r>
            <a:r>
              <a:rPr lang="en-US" sz="2800" dirty="0"/>
              <a:t> = </a:t>
            </a:r>
            <a:r>
              <a:rPr lang="en-US" sz="2800" dirty="0" err="1"/>
              <a:t>options.file</a:t>
            </a:r>
            <a:br>
              <a:rPr lang="en-US" sz="2800" dirty="0"/>
            </a:br>
            <a:endParaRPr lang="en-US" sz="2800" dirty="0"/>
          </a:p>
          <a:p>
            <a:pPr marL="0" indent="0">
              <a:buNone/>
            </a:pPr>
            <a:r>
              <a:rPr lang="en-US" sz="2800" dirty="0" err="1"/>
              <a:t>text_about_phones</a:t>
            </a:r>
            <a:r>
              <a:rPr lang="en-US" sz="2800" dirty="0"/>
              <a:t> = </a:t>
            </a:r>
            <a:r>
              <a:rPr lang="en-US" sz="2800" dirty="0">
                <a:solidFill>
                  <a:srgbClr val="000080"/>
                </a:solidFill>
              </a:rPr>
              <a:t>open</a:t>
            </a:r>
            <a:r>
              <a:rPr lang="en-US" sz="2800" dirty="0"/>
              <a:t>(</a:t>
            </a:r>
            <a:r>
              <a:rPr lang="en-US" sz="2800" dirty="0" err="1"/>
              <a:t>phone_file</a:t>
            </a:r>
            <a:r>
              <a:rPr lang="en-US" sz="2800" dirty="0"/>
              <a:t>).read()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…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36051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Phones!</a:t>
            </a:r>
          </a:p>
        </p:txBody>
      </p:sp>
      <p:pic>
        <p:nvPicPr>
          <p:cNvPr id="1026" name="Picture 2" descr="C:\Users\az364\AppData\Local\Microsoft\Windows\INetCache\IE\WLP8YFGE\Phone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686" y="3717471"/>
            <a:ext cx="2958916" cy="195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z364\AppData\Local\Microsoft\Windows\INetCache\IE\3SDT99NH\public-pay-phone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184" y="2362200"/>
            <a:ext cx="1105911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New Apple iPhone 13 Pro | 4 colors in 128GB, 256GB, 512GB &amp;amp; 1TB | T-Mobile">
            <a:extLst>
              <a:ext uri="{FF2B5EF4-FFF2-40B4-BE49-F238E27FC236}">
                <a16:creationId xmlns:a16="http://schemas.microsoft.com/office/drawing/2014/main" id="{4019AF98-D1B8-4CE9-A6EB-EB93338829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828800"/>
            <a:ext cx="137601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007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0">
              <a:buNone/>
            </a:pPr>
            <a:r>
              <a:rPr lang="en-US" dirty="0"/>
              <a:t>lines = </a:t>
            </a:r>
            <a:r>
              <a:rPr lang="en-US" dirty="0" err="1"/>
              <a:t>text_about_phones.split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"\n"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/>
              <a:t>phone_pattern</a:t>
            </a:r>
            <a:r>
              <a:rPr lang="en-US" dirty="0"/>
              <a:t> = </a:t>
            </a:r>
            <a:r>
              <a:rPr lang="en-US" b="1" dirty="0">
                <a:solidFill>
                  <a:srgbClr val="008000"/>
                </a:solidFill>
              </a:rPr>
              <a:t>r'(\(?[0-9]+\)? ?)+'</a:t>
            </a:r>
            <a:br>
              <a:rPr lang="en-US" b="1" dirty="0">
                <a:solidFill>
                  <a:srgbClr val="008000"/>
                </a:solidFill>
              </a:rPr>
            </a:br>
            <a:endParaRPr lang="en-US" b="1" dirty="0">
              <a:solidFill>
                <a:srgbClr val="008000"/>
              </a:solidFill>
            </a:endParaRP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line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lines: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potential_match</a:t>
            </a:r>
            <a:r>
              <a:rPr lang="en-US" dirty="0"/>
              <a:t> =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dirty="0" err="1"/>
              <a:t>phone_pattern,line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 err="1"/>
              <a:t>potential_match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is not </a:t>
            </a:r>
            <a:r>
              <a:rPr lang="en-US" dirty="0">
                <a:solidFill>
                  <a:srgbClr val="000080"/>
                </a:solidFill>
              </a:rPr>
              <a:t>None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dirty="0" err="1"/>
              <a:t>phone_number</a:t>
            </a:r>
            <a:r>
              <a:rPr lang="en-US" dirty="0"/>
              <a:t> = </a:t>
            </a:r>
            <a:r>
              <a:rPr lang="en-US" dirty="0" err="1"/>
              <a:t>potential_match.group</a:t>
            </a:r>
            <a:r>
              <a:rPr lang="en-US" dirty="0"/>
              <a:t>()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 err="1"/>
              <a:t>phone_number</a:t>
            </a:r>
            <a:r>
              <a:rPr lang="en-US" b="1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97416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3BE8A-04C1-494C-BD8B-F430B9ACB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D9FA8F-F722-498C-B679-1E3619C24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52 (01) 55 1234 5678 </a:t>
            </a:r>
          </a:p>
          <a:p>
            <a:pPr marL="0" indent="0">
              <a:buNone/>
            </a:pPr>
            <a:r>
              <a:rPr lang="en-US" dirty="0"/>
              <a:t>(01 55) 1234 5678 </a:t>
            </a:r>
          </a:p>
          <a:p>
            <a:pPr marL="0" indent="0">
              <a:buNone/>
            </a:pPr>
            <a:r>
              <a:rPr lang="en-US" dirty="0"/>
              <a:t>(55) 1234 5678</a:t>
            </a:r>
          </a:p>
          <a:p>
            <a:pPr marL="0" indent="0">
              <a:buNone/>
            </a:pPr>
            <a:r>
              <a:rPr lang="en-US" dirty="0"/>
              <a:t>63 (4) 555 1234</a:t>
            </a:r>
          </a:p>
          <a:p>
            <a:pPr marL="0" indent="0">
              <a:buNone/>
            </a:pPr>
            <a:r>
              <a:rPr lang="en-US" dirty="0"/>
              <a:t>972 2 6333333</a:t>
            </a:r>
          </a:p>
          <a:p>
            <a:pPr marL="0" indent="0">
              <a:buNone/>
            </a:pPr>
            <a:r>
              <a:rPr lang="en-US" dirty="0"/>
              <a:t>1 202 123 4567</a:t>
            </a:r>
          </a:p>
          <a:p>
            <a:pPr marL="0" indent="0">
              <a:buNone/>
            </a:pPr>
            <a:r>
              <a:rPr lang="en-US" dirty="0"/>
              <a:t>1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How can we clean the numbers up?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How to prevent the last “1”?</a:t>
            </a:r>
          </a:p>
        </p:txBody>
      </p:sp>
    </p:spTree>
    <p:extLst>
      <p:ext uri="{BB962C8B-B14F-4D97-AF65-F5344CB8AC3E}">
        <p14:creationId xmlns:p14="http://schemas.microsoft.com/office/powerpoint/2010/main" val="660775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Cleaning up the number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5888" lvl="1" indent="0">
              <a:buNone/>
            </a:pPr>
            <a:r>
              <a:rPr lang="en-US" b="1" dirty="0" err="1">
                <a:solidFill>
                  <a:srgbClr val="000080"/>
                </a:solidFill>
              </a:rPr>
              <a:t>def</a:t>
            </a:r>
            <a:r>
              <a:rPr lang="en-US" b="1" dirty="0">
                <a:solidFill>
                  <a:srgbClr val="000080"/>
                </a:solidFill>
              </a:rPr>
              <a:t> </a:t>
            </a:r>
            <a:r>
              <a:rPr lang="en-US" dirty="0" err="1"/>
              <a:t>clean_number</a:t>
            </a:r>
            <a:r>
              <a:rPr lang="en-US" dirty="0"/>
              <a:t>(</a:t>
            </a:r>
            <a:r>
              <a:rPr lang="en-US" dirty="0" err="1"/>
              <a:t>number_text</a:t>
            </a:r>
            <a:r>
              <a:rPr lang="en-US" dirty="0"/>
              <a:t>):</a:t>
            </a:r>
            <a:br>
              <a:rPr lang="en-US" dirty="0"/>
            </a:br>
            <a:r>
              <a:rPr lang="en-US" dirty="0"/>
              <a:t>    </a:t>
            </a:r>
            <a:r>
              <a:rPr lang="en-US" i="1" dirty="0">
                <a:solidFill>
                  <a:srgbClr val="808080"/>
                </a:solidFill>
              </a:rPr>
              <a:t>"""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b="1" dirty="0">
                <a:solidFill>
                  <a:srgbClr val="808080"/>
                </a:solidFill>
              </a:rPr>
              <a:t>:</a:t>
            </a:r>
            <a:r>
              <a:rPr lang="en-US" b="1" dirty="0" err="1">
                <a:solidFill>
                  <a:srgbClr val="808080"/>
                </a:solidFill>
              </a:rPr>
              <a:t>param</a:t>
            </a:r>
            <a:r>
              <a:rPr lang="en-US" i="1" dirty="0">
                <a:solidFill>
                  <a:srgbClr val="808080"/>
                </a:solidFill>
              </a:rPr>
              <a:t> </a:t>
            </a:r>
            <a:r>
              <a:rPr lang="en-US" i="1" dirty="0" err="1">
                <a:solidFill>
                  <a:srgbClr val="808080"/>
                </a:solidFill>
              </a:rPr>
              <a:t>number_text</a:t>
            </a:r>
            <a:r>
              <a:rPr lang="en-US" i="1" dirty="0">
                <a:solidFill>
                  <a:srgbClr val="808080"/>
                </a:solidFill>
              </a:rPr>
              <a:t>: string containing a phone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              number and special characters: (, +, )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b="1" dirty="0">
                <a:solidFill>
                  <a:srgbClr val="808080"/>
                </a:solidFill>
              </a:rPr>
              <a:t>:return</a:t>
            </a:r>
            <a:r>
              <a:rPr lang="en-US" i="1" dirty="0">
                <a:solidFill>
                  <a:srgbClr val="808080"/>
                </a:solidFill>
              </a:rPr>
              <a:t>: cleaned: string without special characters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"""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dirty="0"/>
              <a:t>cleaned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r"[\+ \(\)]"</a:t>
            </a:r>
            <a:r>
              <a:rPr lang="en-US" dirty="0"/>
              <a:t>,</a:t>
            </a:r>
            <a:r>
              <a:rPr lang="en-US" b="1" dirty="0">
                <a:solidFill>
                  <a:srgbClr val="008000"/>
                </a:solidFill>
              </a:rPr>
              <a:t>""</a:t>
            </a:r>
            <a:r>
              <a:rPr lang="en-US" dirty="0"/>
              <a:t>, </a:t>
            </a:r>
            <a:r>
              <a:rPr lang="en-US" dirty="0" err="1"/>
              <a:t>number_text</a:t>
            </a:r>
            <a:r>
              <a:rPr lang="en-US" dirty="0"/>
              <a:t>)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b="1" dirty="0">
                <a:solidFill>
                  <a:srgbClr val="000080"/>
                </a:solidFill>
              </a:rPr>
              <a:t>return </a:t>
            </a:r>
            <a:r>
              <a:rPr lang="en-US" dirty="0"/>
              <a:t>cleaned</a:t>
            </a:r>
            <a:br>
              <a:rPr lang="en-US" dirty="0"/>
            </a:br>
            <a:endParaRPr lang="en-US" dirty="0"/>
          </a:p>
        </p:txBody>
      </p:sp>
      <p:sp>
        <p:nvSpPr>
          <p:cNvPr id="4" name="Line Callout 1 3"/>
          <p:cNvSpPr/>
          <p:nvPr/>
        </p:nvSpPr>
        <p:spPr>
          <a:xfrm>
            <a:off x="7010400" y="1981200"/>
            <a:ext cx="2057400" cy="381000"/>
          </a:xfrm>
          <a:prstGeom prst="borderCallout1">
            <a:avLst>
              <a:gd name="adj1" fmla="val 44465"/>
              <a:gd name="adj2" fmla="val -3042"/>
              <a:gd name="adj3" fmla="val 112500"/>
              <a:gd name="adj4" fmla="val -383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/>
              <a:t>docstring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124714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Cleaning up the number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5888" lvl="1" indent="0">
              <a:buNone/>
            </a:pPr>
            <a:endParaRPr lang="en-US" b="1" dirty="0">
              <a:solidFill>
                <a:srgbClr val="000080"/>
              </a:solidFill>
            </a:endParaRPr>
          </a:p>
          <a:p>
            <a:pPr marL="115888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 err="1"/>
              <a:t>potential_match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is not </a:t>
            </a:r>
            <a:r>
              <a:rPr lang="en-US" dirty="0">
                <a:solidFill>
                  <a:srgbClr val="000080"/>
                </a:solidFill>
              </a:rPr>
              <a:t>None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phone_number</a:t>
            </a:r>
            <a:r>
              <a:rPr lang="en-US" dirty="0"/>
              <a:t> = </a:t>
            </a:r>
            <a:r>
              <a:rPr lang="en-US" dirty="0" err="1"/>
              <a:t>potential_match.group</a:t>
            </a:r>
            <a:r>
              <a:rPr lang="en-US" dirty="0"/>
              <a:t>()</a:t>
            </a:r>
            <a:br>
              <a:rPr lang="en-US" dirty="0"/>
            </a:br>
            <a:r>
              <a:rPr lang="en-US" dirty="0"/>
              <a:t>    clean = </a:t>
            </a:r>
            <a:r>
              <a:rPr lang="en-US" dirty="0" err="1"/>
              <a:t>clean_number</a:t>
            </a:r>
            <a:r>
              <a:rPr lang="en-US" dirty="0"/>
              <a:t>(</a:t>
            </a:r>
            <a:r>
              <a:rPr lang="en-US" dirty="0" err="1"/>
              <a:t>phone_number</a:t>
            </a:r>
            <a:r>
              <a:rPr lang="en-US" dirty="0"/>
              <a:t>)</a:t>
            </a:r>
            <a:br>
              <a:rPr lang="en-US" dirty="0"/>
            </a:b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    # Let's not print less than 6 digits:</a:t>
            </a:r>
          </a:p>
          <a:p>
            <a:pPr marL="115888" lvl="1" indent="0">
              <a:buNone/>
            </a:pP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 err="1">
                <a:solidFill>
                  <a:srgbClr val="000080"/>
                </a:solidFill>
              </a:rPr>
              <a:t>len</a:t>
            </a:r>
            <a:r>
              <a:rPr lang="en-US" dirty="0">
                <a:solidFill>
                  <a:srgbClr val="002060"/>
                </a:solidFill>
              </a:rPr>
              <a:t>(</a:t>
            </a:r>
            <a:r>
              <a:rPr lang="en-US" dirty="0"/>
              <a:t>clean</a:t>
            </a:r>
            <a:r>
              <a:rPr lang="en-US" dirty="0">
                <a:solidFill>
                  <a:srgbClr val="002060"/>
                </a:solidFill>
              </a:rPr>
              <a:t>) </a:t>
            </a:r>
            <a:r>
              <a:rPr lang="en-US" dirty="0"/>
              <a:t>&gt; </a:t>
            </a:r>
            <a:r>
              <a:rPr lang="en-US" dirty="0">
                <a:solidFill>
                  <a:srgbClr val="0000FF"/>
                </a:solidFill>
              </a:rPr>
              <a:t>6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clean</a:t>
            </a:r>
            <a:r>
              <a:rPr lang="en-US" b="1" dirty="0">
                <a:solidFill>
                  <a:srgbClr val="002060"/>
                </a:solidFill>
              </a:rPr>
              <a:t>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8221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17533</TotalTime>
  <Words>2371</Words>
  <Application>Microsoft Office PowerPoint</Application>
  <PresentationFormat>On-screen Show (4:3)</PresentationFormat>
  <Paragraphs>231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Cambria</vt:lpstr>
      <vt:lpstr>Consolas</vt:lpstr>
      <vt:lpstr>Courier New</vt:lpstr>
      <vt:lpstr>Wingdings 2</vt:lpstr>
      <vt:lpstr>Foundry</vt:lpstr>
      <vt:lpstr>LING-362 Introduction to  Natural Language Processing</vt:lpstr>
      <vt:lpstr>Files and file paths</vt:lpstr>
      <vt:lpstr>Reading from a hard-wired file</vt:lpstr>
      <vt:lpstr>Reading files with argparse</vt:lpstr>
      <vt:lpstr>Phones!</vt:lpstr>
      <vt:lpstr>Basic solution</vt:lpstr>
      <vt:lpstr>Output</vt:lpstr>
      <vt:lpstr>Cleaning up the number</vt:lpstr>
      <vt:lpstr>Cleaning up the number</vt:lpstr>
      <vt:lpstr>How about recognizing the country?</vt:lpstr>
      <vt:lpstr>Dictionaries</vt:lpstr>
      <vt:lpstr>Dictionaries</vt:lpstr>
      <vt:lpstr>How to check if you know the prefix?</vt:lpstr>
      <vt:lpstr>Homework</vt:lpstr>
      <vt:lpstr>Homework</vt:lpstr>
      <vt:lpstr>What else can we do with regex?</vt:lpstr>
      <vt:lpstr>The Turing Test</vt:lpstr>
      <vt:lpstr>Turing Test</vt:lpstr>
      <vt:lpstr>Spot the not (blue is human)</vt:lpstr>
      <vt:lpstr>Spot the not (blue is human)</vt:lpstr>
      <vt:lpstr>Can GPT fool humans?</vt:lpstr>
      <vt:lpstr>Can GPT fool humans?</vt:lpstr>
      <vt:lpstr>Having conversations with a computer</vt:lpstr>
      <vt:lpstr>Having conversations with a computer</vt:lpstr>
      <vt:lpstr>Eliza: sample conversation</vt:lpstr>
      <vt:lpstr>How does Eliza work?</vt:lpstr>
      <vt:lpstr>How does Eliza work?</vt:lpstr>
      <vt:lpstr>How does Eliza work?</vt:lpstr>
      <vt:lpstr>How does Eliza work?</vt:lpstr>
      <vt:lpstr>Did you find any problems with Eliza?</vt:lpstr>
      <vt:lpstr>Making Eliza better</vt:lpstr>
      <vt:lpstr>At home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897</cp:revision>
  <dcterms:created xsi:type="dcterms:W3CDTF">2015-10-05T21:10:16Z</dcterms:created>
  <dcterms:modified xsi:type="dcterms:W3CDTF">2023-09-18T17:50:24Z</dcterms:modified>
</cp:coreProperties>
</file>