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6" r:id="rId1"/>
  </p:sldMasterIdLst>
  <p:notesMasterIdLst>
    <p:notesMasterId r:id="rId52"/>
  </p:notesMasterIdLst>
  <p:sldIdLst>
    <p:sldId id="256" r:id="rId2"/>
    <p:sldId id="362" r:id="rId3"/>
    <p:sldId id="383" r:id="rId4"/>
    <p:sldId id="385" r:id="rId5"/>
    <p:sldId id="498" r:id="rId6"/>
    <p:sldId id="458" r:id="rId7"/>
    <p:sldId id="488" r:id="rId8"/>
    <p:sldId id="489" r:id="rId9"/>
    <p:sldId id="490" r:id="rId10"/>
    <p:sldId id="462" r:id="rId11"/>
    <p:sldId id="463" r:id="rId12"/>
    <p:sldId id="491" r:id="rId13"/>
    <p:sldId id="492" r:id="rId14"/>
    <p:sldId id="297" r:id="rId15"/>
    <p:sldId id="493" r:id="rId16"/>
    <p:sldId id="494" r:id="rId17"/>
    <p:sldId id="464" r:id="rId18"/>
    <p:sldId id="515" r:id="rId19"/>
    <p:sldId id="516" r:id="rId20"/>
    <p:sldId id="517" r:id="rId21"/>
    <p:sldId id="475" r:id="rId22"/>
    <p:sldId id="518" r:id="rId23"/>
    <p:sldId id="477" r:id="rId24"/>
    <p:sldId id="478" r:id="rId25"/>
    <p:sldId id="513" r:id="rId26"/>
    <p:sldId id="514" r:id="rId27"/>
    <p:sldId id="482" r:id="rId28"/>
    <p:sldId id="451" r:id="rId29"/>
    <p:sldId id="486" r:id="rId30"/>
    <p:sldId id="453" r:id="rId31"/>
    <p:sldId id="454" r:id="rId32"/>
    <p:sldId id="455" r:id="rId33"/>
    <p:sldId id="456" r:id="rId34"/>
    <p:sldId id="460" r:id="rId35"/>
    <p:sldId id="457" r:id="rId36"/>
    <p:sldId id="487" r:id="rId37"/>
    <p:sldId id="485" r:id="rId38"/>
    <p:sldId id="476" r:id="rId39"/>
    <p:sldId id="507" r:id="rId40"/>
    <p:sldId id="508" r:id="rId41"/>
    <p:sldId id="466" r:id="rId42"/>
    <p:sldId id="467" r:id="rId43"/>
    <p:sldId id="468" r:id="rId44"/>
    <p:sldId id="469" r:id="rId45"/>
    <p:sldId id="470" r:id="rId46"/>
    <p:sldId id="471" r:id="rId47"/>
    <p:sldId id="472" r:id="rId48"/>
    <p:sldId id="509" r:id="rId49"/>
    <p:sldId id="510" r:id="rId50"/>
    <p:sldId id="511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DC74D-735C-4307-8905-0B5F84B47E4C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74D89-03AB-4427-8488-8F4D5727D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8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90934B-7A75-4CEE-ADD8-E423752182A7}" type="slidenum">
              <a:rPr lang="de-DE" altLang="en-US" smtClean="0"/>
              <a:pPr>
                <a:defRPr/>
              </a:pPr>
              <a:t>31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1989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7BEC547-E793-4D4F-B530-023823524164}" type="datetime1">
              <a:rPr lang="en-US" smtClean="0"/>
              <a:t>10/25/2023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E2F07-91B4-4D08-BB80-19492EE86DC3}" type="datetime1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3731-3FA7-405F-BD67-BFEAE833F581}" type="datetime1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2A29-3B2F-49E0-B31D-C96FC982F840}" type="datetime1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BE90F45-4D4F-4523-9543-70CC0B43A4A7}" type="datetime1">
              <a:rPr lang="en-US" smtClean="0"/>
              <a:t>10/25/2023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A4FE-83CD-45D1-B664-842CEBBFEE15}" type="datetime1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CECB-555E-4DFA-9839-C8100E212749}" type="datetime1">
              <a:rPr lang="en-US" smtClean="0"/>
              <a:t>10/25/2023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7B9C5-9A0A-4327-B240-56EF161A138C}" type="datetime1">
              <a:rPr lang="en-US" smtClean="0"/>
              <a:t>10/25/2023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0A149-B6C7-416B-9CDC-1C3372416CF1}" type="datetime1">
              <a:rPr lang="en-US" smtClean="0"/>
              <a:t>10/25/2023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19FD014-FE66-4329-A5F5-F822CEB2B5F0}" type="datetime1">
              <a:rPr lang="en-US" smtClean="0"/>
              <a:t>10/25/2023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1F0EC01-BCC8-4673-A9CE-466D46DB5964}" type="datetime1">
              <a:rPr lang="en-US" smtClean="0"/>
              <a:t>10/25/2023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619199D-3B6A-4500-ADF2-53B192AA19C5}" type="datetime1">
              <a:rPr lang="en-US" smtClean="0"/>
              <a:t>10/25/2023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s.cmu.edu/~dst/WordEmbeddingDemo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fd.uci.edu/~gohlke/pythonlibs/#scipy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arpathy.github.io/2015/05/21/rnn-effectiveness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ytorch/examples/tree/master/word_language_mode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neuralconvo.huggingface.co/" TargetMode="External"/><Relationship Id="rId2" Type="http://schemas.openxmlformats.org/officeDocument/2006/relationships/hyperlink" Target="https://demo.allennlp.org/next-token-lm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/>
          <a:lstStyle/>
          <a:p>
            <a:r>
              <a:rPr lang="en-US" dirty="0"/>
              <a:t>Neural Language Models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descent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can we find the best</a:t>
            </a:r>
            <a:br>
              <a:rPr lang="en-US" dirty="0"/>
            </a:br>
            <a:r>
              <a:rPr lang="en-US" dirty="0"/>
              <a:t>weights?</a:t>
            </a:r>
          </a:p>
          <a:p>
            <a:pPr lvl="1"/>
            <a:r>
              <a:rPr lang="en-US" dirty="0"/>
              <a:t>Make fewest mistakes</a:t>
            </a:r>
          </a:p>
          <a:p>
            <a:pPr lvl="1"/>
            <a:r>
              <a:rPr lang="en-US" dirty="0"/>
              <a:t>Track derivative of cost</a:t>
            </a:r>
            <a:br>
              <a:rPr lang="en-US" dirty="0"/>
            </a:br>
            <a:r>
              <a:rPr lang="en-US" dirty="0"/>
              <a:t>(loss function)</a:t>
            </a:r>
          </a:p>
          <a:p>
            <a:pPr lvl="1"/>
            <a:r>
              <a:rPr lang="en-US" dirty="0"/>
              <a:t>If cost is getting less, all</a:t>
            </a:r>
            <a:br>
              <a:rPr lang="en-US" dirty="0"/>
            </a:br>
            <a:r>
              <a:rPr lang="en-US" dirty="0"/>
              <a:t>is well</a:t>
            </a:r>
          </a:p>
          <a:p>
            <a:pPr lvl="1"/>
            <a:r>
              <a:rPr lang="en-US" dirty="0"/>
              <a:t>If cost is getting higher,</a:t>
            </a:r>
            <a:br>
              <a:rPr lang="en-US" dirty="0"/>
            </a:br>
            <a:r>
              <a:rPr lang="en-US" dirty="0"/>
              <a:t>correct in other direction,</a:t>
            </a:r>
            <a:br>
              <a:rPr lang="en-US" dirty="0"/>
            </a:br>
            <a:r>
              <a:rPr lang="en-US" dirty="0"/>
              <a:t>until network converges</a:t>
            </a:r>
            <a:br>
              <a:rPr lang="en-US" dirty="0"/>
            </a:br>
            <a:r>
              <a:rPr lang="en-US" dirty="0"/>
              <a:t>on a minimal error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9</a:t>
            </a:fld>
            <a:endParaRPr lang="de-DE" altLang="en-US"/>
          </a:p>
        </p:txBody>
      </p:sp>
      <p:pic>
        <p:nvPicPr>
          <p:cNvPr id="5122" name="Picture 2" descr="https://upload.wikimedia.org/wikipedia/commons/6/6d/Error_surface_of_a_linear_neuron_with_two_input_weigh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11" y="2348880"/>
            <a:ext cx="441648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43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this a glorified lookup table?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Although neural networks are very impressive, they are only as good as input/output features</a:t>
            </a:r>
          </a:p>
          <a:p>
            <a:pPr lvl="1"/>
            <a:r>
              <a:rPr lang="en-US" dirty="0"/>
              <a:t>Mapping words to words is not that amazing</a:t>
            </a:r>
          </a:p>
          <a:p>
            <a:pPr lvl="1"/>
            <a:r>
              <a:rPr lang="en-US" dirty="0"/>
              <a:t>Getting from words to sentences is still a problem</a:t>
            </a:r>
          </a:p>
          <a:p>
            <a:pPr lvl="1"/>
            <a:r>
              <a:rPr lang="en-US" dirty="0"/>
              <a:t>Many words will be </a:t>
            </a:r>
            <a:r>
              <a:rPr lang="en-US" b="1" dirty="0"/>
              <a:t>OOV</a:t>
            </a:r>
            <a:r>
              <a:rPr lang="en-US" dirty="0"/>
              <a:t> (out of vocabulary)</a:t>
            </a:r>
            <a:endParaRPr lang="en-US" b="1" dirty="0"/>
          </a:p>
          <a:p>
            <a:r>
              <a:rPr lang="en-US" dirty="0"/>
              <a:t>State of the art neural LMs use many tricks to solve these problems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10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21167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Vector space models / </a:t>
            </a:r>
            <a:r>
              <a:rPr lang="en-US" dirty="0" err="1"/>
              <a:t>embeddings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Co-occurrence </a:t>
            </a:r>
            <a:br>
              <a:rPr lang="en-US" dirty="0"/>
            </a:br>
            <a:r>
              <a:rPr lang="en-US" dirty="0"/>
              <a:t>frequencies (or </a:t>
            </a:r>
            <a:br>
              <a:rPr lang="en-US" dirty="0"/>
            </a:br>
            <a:r>
              <a:rPr lang="en-US" dirty="0"/>
              <a:t>transformations</a:t>
            </a:r>
            <a:br>
              <a:rPr lang="en-US" dirty="0"/>
            </a:br>
            <a:r>
              <a:rPr lang="en-US" dirty="0"/>
              <a:t>thereof) make a </a:t>
            </a:r>
            <a:br>
              <a:rPr lang="en-US" dirty="0"/>
            </a:br>
            <a:r>
              <a:rPr lang="en-US" dirty="0"/>
              <a:t>vector space</a:t>
            </a:r>
          </a:p>
          <a:p>
            <a:r>
              <a:rPr lang="en-US" dirty="0"/>
              <a:t>Allows similarity </a:t>
            </a:r>
            <a:br>
              <a:rPr lang="en-US" dirty="0"/>
            </a:br>
            <a:r>
              <a:rPr lang="en-US" dirty="0"/>
              <a:t>metrics for words</a:t>
            </a:r>
            <a:br>
              <a:rPr lang="en-US" dirty="0"/>
            </a:br>
            <a:r>
              <a:rPr lang="en-US" dirty="0"/>
              <a:t>and documents</a:t>
            </a:r>
          </a:p>
          <a:p>
            <a:r>
              <a:rPr lang="en-US" dirty="0"/>
              <a:t>Models of meaning</a:t>
            </a:r>
            <a:br>
              <a:rPr lang="en-US" dirty="0"/>
            </a:br>
            <a:r>
              <a:rPr lang="en-US" dirty="0"/>
              <a:t>based on neighboring</a:t>
            </a:r>
            <a:br>
              <a:rPr lang="en-US" dirty="0"/>
            </a:br>
            <a:r>
              <a:rPr lang="en-US" dirty="0"/>
              <a:t>words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94806"/>
            <a:ext cx="4390826" cy="3901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272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Projecting vectors to lower dimensions</a:t>
            </a:r>
          </a:p>
          <a:p>
            <a:pPr lvl="1"/>
            <a:r>
              <a:rPr lang="en-US" dirty="0"/>
              <a:t>Reveal systematic relationships</a:t>
            </a:r>
          </a:p>
          <a:p>
            <a:pPr lvl="1"/>
            <a:r>
              <a:rPr lang="en-US" dirty="0"/>
              <a:t>Word level similarity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260068"/>
            <a:ext cx="21336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Word2Vec</a:t>
            </a:r>
          </a:p>
        </p:txBody>
      </p:sp>
      <p:pic>
        <p:nvPicPr>
          <p:cNvPr id="7170" name="Picture 2" descr="https://www.tensorflow.org/versions/r0.8/images/linear-relationshi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41" y="3251902"/>
            <a:ext cx="8557359" cy="299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750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LING-504 ML for Linguistics / Amir Zeldes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Don’t count, predict! </a:t>
            </a:r>
            <a:r>
              <a:rPr lang="en-US" sz="2800" dirty="0"/>
              <a:t>(see </a:t>
            </a:r>
            <a:r>
              <a:rPr lang="en-US" sz="2800" dirty="0" err="1"/>
              <a:t>Baroni</a:t>
            </a:r>
            <a:r>
              <a:rPr lang="en-US" sz="2800" dirty="0"/>
              <a:t> et al. 2014)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8378"/>
            <a:ext cx="7920880" cy="504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40152" y="6505599"/>
            <a:ext cx="3203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Image: mccormickml.com</a:t>
            </a:r>
          </a:p>
        </p:txBody>
      </p:sp>
    </p:spTree>
    <p:extLst>
      <p:ext uri="{BB962C8B-B14F-4D97-AF65-F5344CB8AC3E}">
        <p14:creationId xmlns:p14="http://schemas.microsoft.com/office/powerpoint/2010/main" val="3903025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 grained meaning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Vector Space Models can also be used to represent word meaning:</a:t>
            </a:r>
          </a:p>
          <a:p>
            <a:pPr lvl="1"/>
            <a:r>
              <a:rPr lang="en-US" dirty="0"/>
              <a:t>Approaches to Distributional Semantics (Harris 1954)</a:t>
            </a:r>
          </a:p>
          <a:p>
            <a:pPr lvl="1"/>
            <a:r>
              <a:rPr lang="en-US" i="1" dirty="0"/>
              <a:t>The meaning of a word is its usage in the language </a:t>
            </a:r>
            <a:r>
              <a:rPr lang="en-US" dirty="0"/>
              <a:t>(Wittgenstein 1953)</a:t>
            </a:r>
          </a:p>
          <a:p>
            <a:pPr lvl="1"/>
            <a:r>
              <a:rPr lang="en-US" i="1" dirty="0"/>
              <a:t>You shall know a word by the company it keeps </a:t>
            </a:r>
            <a:r>
              <a:rPr lang="en-US" dirty="0"/>
              <a:t>(Firth 1957)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 now have the data and computing power to realize this</a:t>
            </a:r>
          </a:p>
          <a:p>
            <a:pPr>
              <a:buFont typeface="Wingdings"/>
              <a:buChar char="Ø"/>
            </a:pPr>
            <a:r>
              <a:rPr lang="en-US" dirty="0"/>
              <a:t>Recommended advanced readings: </a:t>
            </a:r>
            <a:br>
              <a:rPr lang="en-US" dirty="0"/>
            </a:br>
            <a:r>
              <a:rPr lang="en-US" dirty="0" err="1"/>
              <a:t>Baroni</a:t>
            </a:r>
            <a:r>
              <a:rPr lang="en-US" dirty="0"/>
              <a:t> &amp; </a:t>
            </a:r>
            <a:r>
              <a:rPr lang="en-US" dirty="0" err="1"/>
              <a:t>Zamparelli</a:t>
            </a:r>
            <a:r>
              <a:rPr lang="en-US" dirty="0"/>
              <a:t> 2010, </a:t>
            </a:r>
            <a:r>
              <a:rPr lang="en-US" dirty="0" err="1"/>
              <a:t>Bruni</a:t>
            </a:r>
            <a:r>
              <a:rPr lang="en-US" dirty="0"/>
              <a:t> et al. 2012, </a:t>
            </a:r>
            <a:r>
              <a:rPr lang="en-US" dirty="0" err="1"/>
              <a:t>Baroni</a:t>
            </a:r>
            <a:r>
              <a:rPr lang="en-US" dirty="0"/>
              <a:t> et al. 2014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49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Word2Vec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Implementation of distributional semantics (</a:t>
            </a:r>
            <a:r>
              <a:rPr lang="en-US" dirty="0" err="1"/>
              <a:t>Mikolov</a:t>
            </a:r>
            <a:r>
              <a:rPr lang="en-US" dirty="0"/>
              <a:t> et al. 2013)</a:t>
            </a:r>
          </a:p>
          <a:p>
            <a:pPr lvl="1"/>
            <a:r>
              <a:rPr lang="en-US" dirty="0"/>
              <a:t>Use a window of ±2 tokens</a:t>
            </a:r>
          </a:p>
          <a:p>
            <a:pPr lvl="1"/>
            <a:r>
              <a:rPr lang="en-US" dirty="0"/>
              <a:t>Track co-occurrence of target word with its nearest neighbors</a:t>
            </a:r>
          </a:p>
          <a:p>
            <a:pPr lvl="1"/>
            <a:r>
              <a:rPr lang="en-US" dirty="0"/>
              <a:t>Vector space as a matrix of each word vs. its potential neighbors:</a:t>
            </a:r>
          </a:p>
          <a:p>
            <a:pPr lvl="2"/>
            <a:r>
              <a:rPr lang="en-US" dirty="0"/>
              <a:t>cactus – Christmas : close to no co-occurrences in window</a:t>
            </a:r>
          </a:p>
          <a:p>
            <a:pPr lvl="2"/>
            <a:r>
              <a:rPr lang="en-US" dirty="0"/>
              <a:t>Queen – England: many co-occurrences</a:t>
            </a:r>
          </a:p>
        </p:txBody>
      </p:sp>
    </p:spTree>
    <p:extLst>
      <p:ext uri="{BB962C8B-B14F-4D97-AF65-F5344CB8AC3E}">
        <p14:creationId xmlns:p14="http://schemas.microsoft.com/office/powerpoint/2010/main" val="1469463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Skip-gram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 a neural network to use target word vectors to predict context words</a:t>
            </a:r>
          </a:p>
          <a:p>
            <a:pPr lvl="1"/>
            <a:r>
              <a:rPr lang="en-US" dirty="0"/>
              <a:t>Problem re-dressed as a binary classification task</a:t>
            </a:r>
          </a:p>
          <a:p>
            <a:pPr lvl="1"/>
            <a:r>
              <a:rPr lang="en-US" dirty="0"/>
              <a:t>For some candidate word: is it a neighbor of our word or not?</a:t>
            </a:r>
          </a:p>
          <a:p>
            <a:pPr lvl="2"/>
            <a:r>
              <a:rPr lang="en-US" dirty="0"/>
              <a:t>Mix positive examples: Queen -&gt; England?  YES</a:t>
            </a:r>
          </a:p>
          <a:p>
            <a:pPr lvl="2"/>
            <a:r>
              <a:rPr lang="en-US" dirty="0"/>
              <a:t>And negative ones: Queen -&gt; curry? NO</a:t>
            </a:r>
          </a:p>
          <a:p>
            <a:pPr lvl="1"/>
            <a:r>
              <a:rPr lang="en-US" dirty="0"/>
              <a:t>Alter the input vector representation as a result</a:t>
            </a:r>
          </a:p>
          <a:p>
            <a:r>
              <a:rPr lang="en-US" dirty="0"/>
              <a:t>Final vectors can be used to rank similarity</a:t>
            </a:r>
          </a:p>
        </p:txBody>
      </p:sp>
    </p:spTree>
    <p:extLst>
      <p:ext uri="{BB962C8B-B14F-4D97-AF65-F5344CB8AC3E}">
        <p14:creationId xmlns:p14="http://schemas.microsoft.com/office/powerpoint/2010/main" val="3800260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there one answer?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would you expect the vector space to tell you?</a:t>
            </a:r>
          </a:p>
          <a:p>
            <a:pPr lvl="1"/>
            <a:r>
              <a:rPr lang="en-US" dirty="0"/>
              <a:t>Most similar word to: </a:t>
            </a:r>
            <a:r>
              <a:rPr lang="en-US" b="1" dirty="0"/>
              <a:t>Android</a:t>
            </a:r>
          </a:p>
          <a:p>
            <a:pPr lvl="1"/>
            <a:r>
              <a:rPr lang="en-US" b="1" dirty="0"/>
              <a:t>lemon </a:t>
            </a:r>
            <a:r>
              <a:rPr lang="en-US" dirty="0"/>
              <a:t>is to </a:t>
            </a:r>
            <a:r>
              <a:rPr lang="en-US" b="1" dirty="0"/>
              <a:t>orange </a:t>
            </a:r>
            <a:r>
              <a:rPr lang="en-US" dirty="0"/>
              <a:t>as </a:t>
            </a:r>
            <a:r>
              <a:rPr lang="en-US" b="1" dirty="0"/>
              <a:t>apple </a:t>
            </a:r>
            <a:r>
              <a:rPr lang="en-US" dirty="0"/>
              <a:t>is to …?</a:t>
            </a:r>
          </a:p>
          <a:p>
            <a:pPr lvl="1"/>
            <a:r>
              <a:rPr lang="en-US" dirty="0"/>
              <a:t>Which is different? </a:t>
            </a:r>
            <a:br>
              <a:rPr lang="en-US" dirty="0"/>
            </a:br>
            <a:r>
              <a:rPr lang="en-US" b="1" dirty="0"/>
              <a:t>lemon orange apple cucumber</a:t>
            </a:r>
          </a:p>
          <a:p>
            <a:pPr lvl="1"/>
            <a:endParaRPr lang="en-US" b="1" dirty="0"/>
          </a:p>
          <a:p>
            <a:r>
              <a:rPr lang="en-US" dirty="0"/>
              <a:t>Try the demo here:</a:t>
            </a:r>
          </a:p>
          <a:p>
            <a:pPr lvl="1"/>
            <a:r>
              <a:rPr lang="en-US" dirty="0">
                <a:hlinkClick r:id="rId2"/>
              </a:rPr>
              <a:t>https://www.cs.cmu.edu/~dst/WordEmbeddingDemo/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144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Despite some weaknesses…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Word vectors </a:t>
            </a:r>
            <a:r>
              <a:rPr lang="en-US" dirty="0"/>
              <a:t>or </a:t>
            </a:r>
            <a:r>
              <a:rPr lang="en-US" b="1" dirty="0"/>
              <a:t>embeddings</a:t>
            </a:r>
            <a:r>
              <a:rPr lang="en-US" dirty="0"/>
              <a:t> are a very potent tool</a:t>
            </a:r>
          </a:p>
          <a:p>
            <a:pPr lvl="1"/>
            <a:r>
              <a:rPr lang="en-US" dirty="0"/>
              <a:t>Relatively easy to get and use</a:t>
            </a:r>
          </a:p>
          <a:p>
            <a:pPr lvl="1"/>
            <a:r>
              <a:rPr lang="en-US" dirty="0"/>
              <a:t>Unparalleled access to arbitrary word meaning</a:t>
            </a:r>
          </a:p>
          <a:p>
            <a:pPr lvl="1"/>
            <a:r>
              <a:rPr lang="en-US" dirty="0"/>
              <a:t>Very good at getting similarity in some contexts</a:t>
            </a:r>
          </a:p>
          <a:p>
            <a:pPr lvl="1"/>
            <a:r>
              <a:rPr lang="en-US" dirty="0"/>
              <a:t>State of the art for dealing with ‘</a:t>
            </a:r>
            <a:r>
              <a:rPr lang="en-US" b="1" dirty="0"/>
              <a:t>OOV’ </a:t>
            </a:r>
            <a:r>
              <a:rPr lang="en-US" dirty="0"/>
              <a:t>items </a:t>
            </a:r>
            <a:br>
              <a:rPr lang="en-US" dirty="0"/>
            </a:br>
            <a:r>
              <a:rPr lang="en-US" dirty="0"/>
              <a:t>(Chen &amp; Manning 2014) – as long as they’re not OOV in the corpus used to train embeddings</a:t>
            </a:r>
          </a:p>
          <a:p>
            <a:pPr lvl="1"/>
            <a:r>
              <a:rPr lang="en-US" dirty="0"/>
              <a:t>Allows context to compensate for missing terms (esp. more recent architectures, e.g. </a:t>
            </a:r>
            <a:r>
              <a:rPr lang="en-US" b="1" dirty="0" err="1"/>
              <a:t>ELMo</a:t>
            </a:r>
            <a:r>
              <a:rPr lang="en-US" b="1" dirty="0"/>
              <a:t>, BERT, </a:t>
            </a:r>
            <a:r>
              <a:rPr lang="en-US" b="1" dirty="0" err="1"/>
              <a:t>XLNet</a:t>
            </a:r>
            <a:r>
              <a:rPr lang="en-US" dirty="0"/>
              <a:t> – Peters et al. 2018, Devlin et al. 2018, Yang et al. 2019)</a:t>
            </a:r>
          </a:p>
        </p:txBody>
      </p:sp>
    </p:spTree>
    <p:extLst>
      <p:ext uri="{BB962C8B-B14F-4D97-AF65-F5344CB8AC3E}">
        <p14:creationId xmlns:p14="http://schemas.microsoft.com/office/powerpoint/2010/main" val="253570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Measured in general: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bigram model: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trigram model: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53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Implementation in </a:t>
            </a:r>
            <a:r>
              <a:rPr lang="en-US" dirty="0" err="1"/>
              <a:t>Gensim</a:t>
            </a:r>
            <a:r>
              <a:rPr lang="en-US" dirty="0"/>
              <a:t> by </a:t>
            </a:r>
            <a:r>
              <a:rPr lang="en-US" dirty="0" err="1"/>
              <a:t>Radim</a:t>
            </a:r>
            <a:r>
              <a:rPr lang="en-US" dirty="0"/>
              <a:t> </a:t>
            </a:r>
            <a:r>
              <a:rPr lang="en-US" dirty="0" err="1"/>
              <a:t>Řehůřek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scipy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gensim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/>
              <a:t>For Win 64 install </a:t>
            </a:r>
            <a:r>
              <a:rPr lang="en-US" dirty="0" err="1"/>
              <a:t>scipy</a:t>
            </a:r>
            <a:r>
              <a:rPr lang="en-US" dirty="0"/>
              <a:t> manually if needed from: </a:t>
            </a:r>
            <a:r>
              <a:rPr lang="en-US" dirty="0">
                <a:hlinkClick r:id="rId2"/>
              </a:rPr>
              <a:t>http://www.lfd.uci.edu/~gohlke/pythonlibs/#scipy</a:t>
            </a:r>
            <a:r>
              <a:rPr lang="en-US" dirty="0"/>
              <a:t> </a:t>
            </a:r>
          </a:p>
          <a:p>
            <a:pPr lvl="2">
              <a:buFont typeface="Arial" charset="0"/>
              <a:buChar char="•"/>
            </a:pPr>
            <a:r>
              <a:rPr lang="en-US" dirty="0"/>
              <a:t>Download SciPy‑1.8.1‑cp311‑cp311‑win_amd64.whl</a:t>
            </a:r>
          </a:p>
          <a:p>
            <a:pPr lvl="2">
              <a:buFont typeface="Arial" charset="0"/>
              <a:buChar char="•"/>
            </a:pPr>
            <a:r>
              <a:rPr lang="en-US" dirty="0"/>
              <a:t>&gt; pip install SciPy‑1.8.1‑cp311‑cp311‑win_amd64.whl</a:t>
            </a:r>
          </a:p>
          <a:p>
            <a:pPr lvl="1">
              <a:buFont typeface="Arial" charset="0"/>
              <a:buChar char="•"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/>
              <a:t>Or install Visual C++ Build Tools for compilation</a:t>
            </a:r>
          </a:p>
        </p:txBody>
      </p:sp>
    </p:spTree>
    <p:extLst>
      <p:ext uri="{BB962C8B-B14F-4D97-AF65-F5344CB8AC3E}">
        <p14:creationId xmlns:p14="http://schemas.microsoft.com/office/powerpoint/2010/main" val="117396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 err="1"/>
              <a:t>gensim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/>
              <a:t>models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 err="1"/>
              <a:t>sotu</a:t>
            </a:r>
            <a:r>
              <a:rPr lang="en-US" sz="1800" dirty="0"/>
              <a:t> = </a:t>
            </a:r>
            <a:r>
              <a:rPr lang="en-US" sz="1800" b="1" dirty="0">
                <a:solidFill>
                  <a:srgbClr val="008000"/>
                </a:solidFill>
              </a:rPr>
              <a:t>"sotu.txt"</a:t>
            </a:r>
            <a:br>
              <a:rPr lang="en-US" sz="1800" b="1" dirty="0">
                <a:solidFill>
                  <a:srgbClr val="008000"/>
                </a:solidFill>
              </a:rPr>
            </a:b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0080"/>
                </a:solidFill>
              </a:rPr>
              <a:t>with </a:t>
            </a:r>
            <a:r>
              <a:rPr lang="en-US" sz="1800" dirty="0">
                <a:solidFill>
                  <a:srgbClr val="000080"/>
                </a:solidFill>
              </a:rPr>
              <a:t>open</a:t>
            </a:r>
            <a:r>
              <a:rPr lang="en-US" sz="1800" dirty="0"/>
              <a:t>(</a:t>
            </a:r>
            <a:r>
              <a:rPr lang="en-US" sz="1800" dirty="0" err="1"/>
              <a:t>sotu</a:t>
            </a:r>
            <a:r>
              <a:rPr lang="en-US" sz="1800" dirty="0"/>
              <a:t>,</a:t>
            </a:r>
            <a:r>
              <a:rPr lang="en-US" sz="1800" b="1" dirty="0">
                <a:solidFill>
                  <a:srgbClr val="008000"/>
                </a:solidFill>
              </a:rPr>
              <a:t>'</a:t>
            </a:r>
            <a:r>
              <a:rPr lang="en-US" sz="1800" b="1" dirty="0" err="1">
                <a:solidFill>
                  <a:srgbClr val="008000"/>
                </a:solidFill>
              </a:rPr>
              <a:t>r'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encoding</a:t>
            </a:r>
            <a:r>
              <a:rPr lang="en-US" sz="1800" dirty="0">
                <a:solidFill>
                  <a:srgbClr val="7030A0"/>
                </a:solidFill>
              </a:rPr>
              <a:t>=</a:t>
            </a:r>
            <a:r>
              <a:rPr lang="en-US" sz="1800" b="1" dirty="0">
                <a:solidFill>
                  <a:srgbClr val="008000"/>
                </a:solidFill>
              </a:rPr>
              <a:t>"utf8"</a:t>
            </a:r>
            <a:r>
              <a:rPr lang="en-US" sz="1800" dirty="0"/>
              <a:t>) </a:t>
            </a:r>
            <a:r>
              <a:rPr lang="en-US" sz="1800" b="1" dirty="0">
                <a:solidFill>
                  <a:srgbClr val="000080"/>
                </a:solidFill>
              </a:rPr>
              <a:t>as </a:t>
            </a:r>
            <a:r>
              <a:rPr lang="en-US" sz="1800" dirty="0"/>
              <a:t>f: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 err="1"/>
              <a:t>plain_text</a:t>
            </a:r>
            <a:r>
              <a:rPr lang="en-US" sz="1800" dirty="0"/>
              <a:t> = </a:t>
            </a:r>
            <a:r>
              <a:rPr lang="en-US" sz="1800" dirty="0" err="1"/>
              <a:t>f.read</a:t>
            </a:r>
            <a:r>
              <a:rPr lang="en-US" sz="1800" dirty="0"/>
              <a:t>()</a:t>
            </a:r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sentences = </a:t>
            </a:r>
            <a:r>
              <a:rPr lang="en-US" sz="1800" dirty="0" err="1"/>
              <a:t>plain_text.split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>
                <a:solidFill>
                  <a:srgbClr val="000080"/>
                </a:solidFill>
              </a:rPr>
              <a:t>\n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dirty="0"/>
              <a:t>)</a:t>
            </a:r>
            <a:br>
              <a:rPr lang="en-US" sz="18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74358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tokenized = []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/>
              <a:t>sentence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sentences:</a:t>
            </a:r>
            <a:br>
              <a:rPr lang="en-US" sz="2400" dirty="0"/>
            </a:br>
            <a:r>
              <a:rPr lang="en-US" sz="2400" dirty="0"/>
              <a:t>   tokens = </a:t>
            </a:r>
            <a:r>
              <a:rPr lang="en-US" sz="2400" dirty="0" err="1"/>
              <a:t>sentence.strip</a:t>
            </a:r>
            <a:r>
              <a:rPr lang="en-US" sz="2400" dirty="0"/>
              <a:t>().lower().split(</a:t>
            </a:r>
            <a:r>
              <a:rPr lang="en-US" sz="2400" b="1" dirty="0">
                <a:solidFill>
                  <a:srgbClr val="008000"/>
                </a:solidFill>
              </a:rPr>
              <a:t>" "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tokenized.append</a:t>
            </a:r>
            <a:r>
              <a:rPr lang="en-US" sz="2400" dirty="0"/>
              <a:t>(tokens)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model = models.Word2Vec(tokenized, </a:t>
            </a:r>
            <a:r>
              <a:rPr lang="en-US" sz="2400" dirty="0" err="1">
                <a:solidFill>
                  <a:srgbClr val="660099"/>
                </a:solidFill>
              </a:rPr>
              <a:t>min_count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660099"/>
                </a:solidFill>
              </a:rPr>
              <a:t>size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50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/>
              <a:t>model[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/>
              <a:t>-- [ 0.17634061  0.58502656  0.27098337 -0.17523931 -0.24094008 -1.72932017 …]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2623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5344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Is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 more similar to 'country' or 'goal'?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'country'</a:t>
            </a:r>
            <a:r>
              <a:rPr lang="en-US" sz="2400" dirty="0"/>
              <a:t>) &gt; </a:t>
            </a:r>
            <a:r>
              <a:rPr lang="en-US" sz="2400" dirty="0" err="1"/>
              <a:t>model.similarity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008000"/>
                </a:solidFill>
              </a:rPr>
              <a:t>'goal'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400" i="1" dirty="0"/>
              <a:t>-- True</a:t>
            </a:r>
            <a:br>
              <a:rPr lang="en-US" sz="2400" i="1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Let's find the most similar words to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model.wv.most_similar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660099"/>
                </a:solidFill>
              </a:rPr>
              <a:t>positive</a:t>
            </a:r>
            <a:r>
              <a:rPr lang="en-US" sz="2400" dirty="0"/>
              <a:t>=[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],</a:t>
            </a:r>
            <a:r>
              <a:rPr lang="en-US" sz="2400" dirty="0" err="1">
                <a:solidFill>
                  <a:srgbClr val="660099"/>
                </a:solidFill>
              </a:rPr>
              <a:t>topn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3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1600" dirty="0"/>
              <a:t>-- [('world', 0.7713112235069275), ('nation', 0.737435519695282), ('freedom', 0.72567957639691)]</a:t>
            </a:r>
          </a:p>
          <a:p>
            <a:pPr marL="0" indent="0">
              <a:buNone/>
            </a:pPr>
            <a:r>
              <a:rPr lang="en-US" sz="1600" dirty="0"/>
              <a:t>-- [('world', 0.7955950498580933), ('freedom', 0.7540770173072815), ('nation', 0.73620635271072)]</a:t>
            </a:r>
          </a:p>
          <a:p>
            <a:pPr marL="0" indent="0">
              <a:buNone/>
            </a:pPr>
            <a:r>
              <a:rPr lang="en-US" sz="1600" dirty="0"/>
              <a:t>-- [('nation', 0.85256427526474), ('best', 0.8303712606430054), ('future', 0.8137349486351013)</a:t>
            </a:r>
          </a:p>
          <a:p>
            <a:pPr marL="0" indent="0">
              <a:buNone/>
            </a:pPr>
            <a:r>
              <a:rPr lang="en-US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815336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What's a leader/king like?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leader'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'king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[('elected', 0.9522648453712463)]</a:t>
            </a:r>
          </a:p>
          <a:p>
            <a:pPr marL="0" indent="0">
              <a:buNone/>
            </a:pPr>
            <a:r>
              <a:rPr lang="en-US" sz="2000" dirty="0"/>
              <a:t>-- [('emperor', 0.8519768714904785)]</a:t>
            </a: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 if we're looking for words more distant from king?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american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'leader'</a:t>
            </a:r>
            <a:r>
              <a:rPr lang="en-US" sz="2000" dirty="0"/>
              <a:t>], </a:t>
            </a:r>
            <a:r>
              <a:rPr lang="en-US" sz="2000" dirty="0">
                <a:solidFill>
                  <a:srgbClr val="660099"/>
                </a:solidFill>
              </a:rPr>
              <a:t>negative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'king'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[('freedom', 0.8039842247962952)]</a:t>
            </a:r>
          </a:p>
          <a:p>
            <a:pPr marL="0" indent="0">
              <a:buNone/>
            </a:pPr>
            <a:r>
              <a:rPr lang="en-US" sz="2000" i="1" dirty="0"/>
              <a:t>-- </a:t>
            </a:r>
            <a:r>
              <a:rPr lang="en-US" sz="2000" dirty="0"/>
              <a:t>[('human', 0.6412678956985474)]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Spot the odd one out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model.wv.doesnt_match</a:t>
            </a:r>
            <a:r>
              <a:rPr lang="en-US" sz="2000" dirty="0"/>
              <a:t>([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france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germany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car"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"japan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000" dirty="0"/>
              <a:t>-- </a:t>
            </a:r>
            <a:r>
              <a:rPr lang="en-US" sz="2000" i="1" dirty="0"/>
              <a:t>car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68739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Much bigger in real life…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These examples come from less than 2M tokens / 10 MB of text – often rather bad!</a:t>
            </a:r>
          </a:p>
          <a:p>
            <a:r>
              <a:rPr lang="en-US" dirty="0"/>
              <a:t>You can use ready-made examples from Google, Wikipedia, …</a:t>
            </a:r>
          </a:p>
          <a:p>
            <a:pPr lvl="1"/>
            <a:r>
              <a:rPr lang="en-US" dirty="0"/>
              <a:t>Google Word2Vec text is 3.6 GB, popular trimmed News version ~80MB</a:t>
            </a:r>
          </a:p>
          <a:p>
            <a:pPr lvl="1"/>
            <a:r>
              <a:rPr lang="en-US" dirty="0" err="1"/>
              <a:t>GloVe</a:t>
            </a:r>
            <a:r>
              <a:rPr lang="en-US" dirty="0"/>
              <a:t> 300D pre-trained embeddings ~1GB (Paddington et al.)</a:t>
            </a:r>
          </a:p>
          <a:p>
            <a:pPr lvl="1"/>
            <a:r>
              <a:rPr lang="en-US" dirty="0"/>
              <a:t>BERT Base even larger, BERT Large has 345M parameters based on 3.5G words, takes about 4 days on 16 cloud TPUs </a:t>
            </a:r>
            <a:br>
              <a:rPr lang="en-US" dirty="0"/>
            </a:br>
            <a:r>
              <a:rPr lang="en-US" dirty="0"/>
              <a:t>(~about 100 mile car drive of electricity!)</a:t>
            </a:r>
          </a:p>
          <a:p>
            <a:pPr lvl="1"/>
            <a:endParaRPr lang="en-US" dirty="0"/>
          </a:p>
          <a:p>
            <a:r>
              <a:rPr lang="en-US" dirty="0"/>
              <a:t>Not trained on the fly – used as saved trained models</a:t>
            </a:r>
          </a:p>
          <a:p>
            <a:r>
              <a:rPr lang="en-US" dirty="0"/>
              <a:t>Typically held in memory, not loaded for each function call</a:t>
            </a:r>
          </a:p>
          <a:p>
            <a:r>
              <a:rPr lang="en-US" dirty="0"/>
              <a:t>Still slow to load on a laptop, require high GPU RAM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Gensim</a:t>
            </a:r>
            <a:r>
              <a:rPr lang="en-US" dirty="0"/>
              <a:t> lets you train your own medium sized models!</a:t>
            </a:r>
          </a:p>
        </p:txBody>
      </p:sp>
    </p:spTree>
    <p:extLst>
      <p:ext uri="{BB962C8B-B14F-4D97-AF65-F5344CB8AC3E}">
        <p14:creationId xmlns:p14="http://schemas.microsoft.com/office/powerpoint/2010/main" val="2744125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word similarity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Word embeddings are now one of the most popular ways of representing text:</a:t>
            </a:r>
          </a:p>
          <a:p>
            <a:pPr lvl="1"/>
            <a:r>
              <a:rPr lang="en-US" dirty="0"/>
              <a:t>Feed tools embeddings instead of words</a:t>
            </a:r>
          </a:p>
          <a:p>
            <a:pPr lvl="1"/>
            <a:r>
              <a:rPr lang="en-US" dirty="0"/>
              <a:t>Probabilities based on vector dimensions – allows reasonable behavior for OOV items</a:t>
            </a:r>
          </a:p>
          <a:p>
            <a:pPr lvl="1"/>
            <a:r>
              <a:rPr lang="en-US" dirty="0"/>
              <a:t>Open to mathematical operations:</a:t>
            </a:r>
          </a:p>
          <a:p>
            <a:pPr lvl="2"/>
            <a:r>
              <a:rPr lang="en-US" dirty="0"/>
              <a:t>Sentence meaning = avg. of word vectors?</a:t>
            </a:r>
          </a:p>
          <a:p>
            <a:pPr lvl="2"/>
            <a:r>
              <a:rPr lang="en-US" dirty="0"/>
              <a:t>Classify sentence sentiment using vectors?</a:t>
            </a:r>
          </a:p>
          <a:p>
            <a:pPr lvl="2"/>
            <a:r>
              <a:rPr lang="en-US" dirty="0"/>
              <a:t>Discourse segmentation via differences in sentence meaning?</a:t>
            </a:r>
          </a:p>
          <a:p>
            <a:pPr lvl="2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9588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them in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feed forward network we could do: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2388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799" y="5867400"/>
            <a:ext cx="2514601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Jurafsky</a:t>
            </a:r>
            <a:r>
              <a:rPr lang="en-US" dirty="0"/>
              <a:t> &amp; Martin (2017)</a:t>
            </a:r>
          </a:p>
        </p:txBody>
      </p:sp>
    </p:spTree>
    <p:extLst>
      <p:ext uri="{BB962C8B-B14F-4D97-AF65-F5344CB8AC3E}">
        <p14:creationId xmlns:p14="http://schemas.microsoft.com/office/powerpoint/2010/main" val="4230337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Recent neural models use </a:t>
            </a:r>
            <a:r>
              <a:rPr lang="en-US" b="1" dirty="0"/>
              <a:t>memory </a:t>
            </a:r>
            <a:r>
              <a:rPr lang="en-US" dirty="0"/>
              <a:t>based architectures (Recurrent Neural Networks - RNNs) or attention weights (Transformers)</a:t>
            </a:r>
          </a:p>
          <a:p>
            <a:r>
              <a:rPr lang="en-US" dirty="0"/>
              <a:t>Popular type: Long Short Term Memory (LSTM) networks</a:t>
            </a:r>
          </a:p>
          <a:p>
            <a:pPr lvl="1"/>
            <a:r>
              <a:rPr lang="en-US" dirty="0"/>
              <a:t>RNN cells don’t just get input ‘synapse’ weights, but also activate themselves</a:t>
            </a:r>
          </a:p>
          <a:p>
            <a:pPr lvl="1"/>
            <a:r>
              <a:rPr lang="en-US" dirty="0"/>
              <a:t>Allows cells to remember previous states</a:t>
            </a:r>
          </a:p>
          <a:p>
            <a:pPr lvl="1"/>
            <a:r>
              <a:rPr lang="en-US" dirty="0"/>
              <a:t>In LSTMs: cells also learn when to forget what they’ve seen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53597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LSTM cell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28</a:t>
            </a:fld>
            <a:endParaRPr lang="de-DE" altLang="en-US"/>
          </a:p>
        </p:txBody>
      </p:sp>
      <p:pic>
        <p:nvPicPr>
          <p:cNvPr id="819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71789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5589240"/>
            <a:ext cx="129614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Greff</a:t>
            </a:r>
            <a:r>
              <a:rPr lang="en-US" dirty="0"/>
              <a:t> et al. (2015)</a:t>
            </a:r>
          </a:p>
        </p:txBody>
      </p:sp>
    </p:spTree>
    <p:extLst>
      <p:ext uri="{BB962C8B-B14F-4D97-AF65-F5344CB8AC3E}">
        <p14:creationId xmlns:p14="http://schemas.microsoft.com/office/powerpoint/2010/main" val="1633604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assign some small frequency to each word in the text we're evaluating to prevent zeros</a:t>
            </a:r>
          </a:p>
          <a:p>
            <a:r>
              <a:rPr lang="en-US" dirty="0"/>
              <a:t>Simplest option: add 1</a:t>
            </a:r>
          </a:p>
          <a:p>
            <a:r>
              <a:rPr lang="en-US" dirty="0"/>
              <a:t>This is called: </a:t>
            </a:r>
            <a:r>
              <a:rPr lang="en-US" b="1" dirty="0"/>
              <a:t>Laplace Smoothing</a:t>
            </a:r>
          </a:p>
          <a:p>
            <a:pPr lvl="1"/>
            <a:r>
              <a:rPr lang="en-US" b="1" dirty="0"/>
              <a:t>Pro: </a:t>
            </a:r>
            <a:r>
              <a:rPr lang="en-US" dirty="0"/>
              <a:t>very simple to do</a:t>
            </a:r>
          </a:p>
          <a:p>
            <a:pPr lvl="1"/>
            <a:r>
              <a:rPr lang="en-US" b="1" dirty="0"/>
              <a:t>Con: </a:t>
            </a:r>
            <a:r>
              <a:rPr lang="en-US" dirty="0"/>
              <a:t>overestimates OOV items – </a:t>
            </a:r>
          </a:p>
          <a:p>
            <a:pPr lvl="2"/>
            <a:r>
              <a:rPr lang="en-US" dirty="0"/>
              <a:t>in reality the likelihood of any particular OOV item is </a:t>
            </a:r>
            <a:r>
              <a:rPr lang="en-US" b="1" dirty="0"/>
              <a:t>not</a:t>
            </a:r>
            <a:r>
              <a:rPr lang="en-US" dirty="0"/>
              <a:t> half that of an item that occurs once (1+1 = 2*1)</a:t>
            </a:r>
          </a:p>
          <a:p>
            <a:pPr lvl="2"/>
            <a:r>
              <a:rPr lang="en-US" dirty="0"/>
              <a:t>error is compounded in n-gram models (each OOV item has likelihood of combining with other items…)</a:t>
            </a:r>
          </a:p>
          <a:p>
            <a:endParaRPr lang="en-US" dirty="0"/>
          </a:p>
          <a:p>
            <a:r>
              <a:rPr lang="en-US" dirty="0"/>
              <a:t>we can take another small number (</a:t>
            </a:r>
            <a:r>
              <a:rPr lang="el-GR" b="1" dirty="0"/>
              <a:t>δ</a:t>
            </a:r>
            <a:r>
              <a:rPr lang="en-US" b="1" dirty="0"/>
              <a:t> smoothing</a:t>
            </a:r>
            <a:r>
              <a:rPr lang="en-US" dirty="0"/>
              <a:t>), but which?</a:t>
            </a:r>
          </a:p>
        </p:txBody>
      </p:sp>
    </p:spTree>
    <p:extLst>
      <p:ext uri="{BB962C8B-B14F-4D97-AF65-F5344CB8AC3E}">
        <p14:creationId xmlns:p14="http://schemas.microsoft.com/office/powerpoint/2010/main" val="118684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Shakespeare: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29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3124200"/>
            <a:ext cx="640871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PANDARUS:</a:t>
            </a:r>
          </a:p>
          <a:p>
            <a:r>
              <a:rPr lang="en-US" sz="1600" dirty="0"/>
              <a:t>Alas, I think he shall be come approached and the day</a:t>
            </a:r>
          </a:p>
          <a:p>
            <a:r>
              <a:rPr lang="en-US" sz="1600" dirty="0"/>
              <a:t>When little </a:t>
            </a:r>
            <a:r>
              <a:rPr lang="en-US" sz="1600" dirty="0" err="1"/>
              <a:t>srain</a:t>
            </a:r>
            <a:r>
              <a:rPr lang="en-US" sz="1600" dirty="0"/>
              <a:t> would be </a:t>
            </a:r>
            <a:r>
              <a:rPr lang="en-US" sz="1600" dirty="0" err="1"/>
              <a:t>attain'd</a:t>
            </a:r>
            <a:r>
              <a:rPr lang="en-US" sz="1600" dirty="0"/>
              <a:t> into being never fed,</a:t>
            </a:r>
          </a:p>
          <a:p>
            <a:r>
              <a:rPr lang="en-US" sz="1600" dirty="0"/>
              <a:t>And who is but a chain and subjects of his death,</a:t>
            </a:r>
          </a:p>
          <a:p>
            <a:r>
              <a:rPr lang="en-US" sz="1600" dirty="0"/>
              <a:t>I should not sleep.</a:t>
            </a:r>
          </a:p>
          <a:p>
            <a:endParaRPr lang="en-US" sz="1600" dirty="0"/>
          </a:p>
          <a:p>
            <a:r>
              <a:rPr lang="en-US" sz="1600" dirty="0"/>
              <a:t>Second Senator:</a:t>
            </a:r>
          </a:p>
          <a:p>
            <a:r>
              <a:rPr lang="en-US" sz="1600" dirty="0"/>
              <a:t>They are away this miseries, produced upon my soul,</a:t>
            </a:r>
          </a:p>
          <a:p>
            <a:r>
              <a:rPr lang="en-US" sz="1600" dirty="0"/>
              <a:t>Breaking and strongly should be buried, when I perish</a:t>
            </a:r>
          </a:p>
          <a:p>
            <a:r>
              <a:rPr lang="en-US" sz="1600" dirty="0"/>
              <a:t>The earth and thoughts of many states.</a:t>
            </a:r>
          </a:p>
          <a:p>
            <a:endParaRPr lang="en-US" sz="1600" dirty="0"/>
          </a:p>
          <a:p>
            <a:r>
              <a:rPr lang="en-US" sz="1600" dirty="0"/>
              <a:t>DUKE VINCENTIO:</a:t>
            </a:r>
          </a:p>
          <a:p>
            <a:r>
              <a:rPr lang="en-US" sz="1600" dirty="0"/>
              <a:t>Well, your wit is in the care of side and that.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4008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69148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Wikipedia: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30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27584" y="3124200"/>
            <a:ext cx="73448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Naturalism and decision for the majority of Arab countries' </a:t>
            </a:r>
            <a:r>
              <a:rPr lang="en-US" sz="1600" dirty="0" err="1"/>
              <a:t>capitalide</a:t>
            </a:r>
            <a:r>
              <a:rPr lang="en-US" sz="1600" dirty="0"/>
              <a:t> was grounded by the Irish language by [[John Clair]], [[An Imperial Japanese Revolt]], associated with </a:t>
            </a:r>
            <a:r>
              <a:rPr lang="en-US" sz="1600" dirty="0" err="1"/>
              <a:t>Guangzham's</a:t>
            </a:r>
            <a:r>
              <a:rPr lang="en-US" sz="1600" dirty="0"/>
              <a:t> sovereignty. His generals were the powerful ruler of the Portugal in the [[Protestant </a:t>
            </a:r>
            <a:r>
              <a:rPr lang="en-US" sz="1600" dirty="0" err="1"/>
              <a:t>Immineners</a:t>
            </a:r>
            <a:r>
              <a:rPr lang="en-US" sz="1600" dirty="0"/>
              <a:t>]], which could be said to be directly in Cantonese Communication, which followed a ceremony and set inspired prison, training. The emperor travelled back to [[Antioch, Perth, October 25|21]] to note, the Kingdom of Costa Rica, unsuccessful fashioned the [[</a:t>
            </a:r>
            <a:r>
              <a:rPr lang="en-US" sz="1600" dirty="0" err="1"/>
              <a:t>Thrales</a:t>
            </a:r>
            <a:r>
              <a:rPr lang="en-US" sz="1600" dirty="0"/>
              <a:t>]], [[</a:t>
            </a:r>
            <a:r>
              <a:rPr lang="en-US" sz="1600" dirty="0" err="1"/>
              <a:t>Cynth's</a:t>
            </a:r>
            <a:r>
              <a:rPr lang="en-US" sz="1600" dirty="0"/>
              <a:t> </a:t>
            </a:r>
            <a:r>
              <a:rPr lang="en-US" sz="1600" dirty="0" err="1"/>
              <a:t>Dajoard</a:t>
            </a:r>
            <a:r>
              <a:rPr lang="en-US" sz="1600" dirty="0"/>
              <a:t>]], known in western [[Scotland]], near Italy to the conquest of India with the conflict. … Many governments recognize the military housing of the [[Civil Liberalization and Infantry Resolution 265 National Party in Hungary]], that is sympathetic to be to the [[Punjab Resolution]] (PJS)[http://www.humah.yahoo.com/guardian. cfm/7754800786d17551963s89.htm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3246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5948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63" y="2238573"/>
            <a:ext cx="5765800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– trained on Linux source code: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31</a:t>
            </a:fld>
            <a:endParaRPr lang="de-DE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925263" y="6242446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9186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arpathy.github.io/assets/rnn/pane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91959"/>
            <a:ext cx="6696744" cy="546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these cells learning?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740884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your 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relatively simple model works out of the box using </a:t>
            </a:r>
            <a:r>
              <a:rPr lang="en-US" dirty="0" err="1"/>
              <a:t>PyTorch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pip install torch</a:t>
            </a:r>
          </a:p>
          <a:p>
            <a:pPr lvl="1"/>
            <a:r>
              <a:rPr lang="en-US" dirty="0">
                <a:hlinkClick r:id="rId2"/>
              </a:rPr>
              <a:t>https://github.com/pytorch/examples/tree/master/word_language_model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Other good libraries: </a:t>
            </a:r>
            <a:r>
              <a:rPr lang="en-US" dirty="0" err="1"/>
              <a:t>Tensorflow</a:t>
            </a:r>
            <a:r>
              <a:rPr lang="en-US" dirty="0"/>
              <a:t>, </a:t>
            </a:r>
            <a:r>
              <a:rPr lang="en-US" dirty="0" err="1"/>
              <a:t>Keras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592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fun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test </a:t>
            </a:r>
            <a:r>
              <a:rPr lang="en-US" dirty="0" err="1"/>
              <a:t>AllenNLP’s</a:t>
            </a:r>
            <a:r>
              <a:rPr lang="en-US" dirty="0"/>
              <a:t> neural LM here: (based on GPT2)</a:t>
            </a:r>
          </a:p>
          <a:p>
            <a:pPr lvl="1"/>
            <a:r>
              <a:rPr lang="en-US" dirty="0">
                <a:hlinkClick r:id="rId2"/>
              </a:rPr>
              <a:t>https://demo.allennlp.org/next-token-lm</a:t>
            </a:r>
            <a:endParaRPr lang="en-US" dirty="0"/>
          </a:p>
          <a:p>
            <a:r>
              <a:rPr lang="en-US" dirty="0"/>
              <a:t>And you can chat with a neural network trained on conversational pairs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>
                <a:hlinkClick r:id="rId3"/>
              </a:rPr>
              <a:t>http://neuralconvo.huggingface.co/</a:t>
            </a:r>
            <a:r>
              <a:rPr lang="en-US" dirty="0"/>
              <a:t> </a:t>
            </a:r>
          </a:p>
          <a:p>
            <a:r>
              <a:rPr lang="en-US" dirty="0"/>
              <a:t>Of course, these models are much smaller than </a:t>
            </a:r>
            <a:r>
              <a:rPr lang="en-US" dirty="0" err="1"/>
              <a:t>ChatGPT</a:t>
            </a:r>
            <a:r>
              <a:rPr lang="en-US" dirty="0"/>
              <a:t>… but they are transparent, and you can run them without a super computer!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34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76214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53B8-B0A8-4D0B-B549-9B4BBDF0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 neural LMs solve all problems?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ACCB94-1C9A-4C13-A860-F698F7F4D2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76400"/>
            <a:ext cx="8582168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6051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will continue to learn more about practical applications of neural networks later</a:t>
            </a:r>
          </a:p>
          <a:p>
            <a:r>
              <a:rPr lang="en-US" dirty="0"/>
              <a:t>Learning how neural models work in depth is outside the scope of this course</a:t>
            </a:r>
          </a:p>
          <a:p>
            <a:pPr lvl="1"/>
            <a:r>
              <a:rPr lang="en-US" dirty="0" err="1"/>
              <a:t>Jurafsky</a:t>
            </a:r>
            <a:r>
              <a:rPr lang="en-US" dirty="0"/>
              <a:t> &amp; Martin 2017, C7 is a good starting point</a:t>
            </a:r>
          </a:p>
          <a:p>
            <a:pPr lvl="1"/>
            <a:r>
              <a:rPr lang="en-US" dirty="0"/>
              <a:t>Grad students: once you are confident in coding, </a:t>
            </a:r>
            <a:br>
              <a:rPr lang="en-US" dirty="0"/>
            </a:br>
            <a:r>
              <a:rPr lang="en-US" dirty="0"/>
              <a:t>consider taking LING-5444/COSC-5450/3440</a:t>
            </a:r>
          </a:p>
          <a:p>
            <a:pPr marL="566737" indent="-457200"/>
            <a:r>
              <a:rPr lang="en-US" dirty="0"/>
              <a:t>Further reading: </a:t>
            </a:r>
          </a:p>
          <a:p>
            <a:pPr marL="914717" lvl="1" indent="-457200"/>
            <a:r>
              <a:rPr lang="en-US" dirty="0" err="1"/>
              <a:t>Jurafsky</a:t>
            </a:r>
            <a:r>
              <a:rPr lang="en-US" dirty="0"/>
              <a:t> &amp; Martin (2017, C7)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TensorFlow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, 2022 (</a:t>
            </a:r>
            <a:r>
              <a:rPr lang="en-US" dirty="0">
                <a:hlinkClick r:id="rId2"/>
              </a:rPr>
              <a:t>https://github.com/ageron/handson-ml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204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abstract view of </a:t>
            </a:r>
            <a:r>
              <a:rPr lang="en-US" dirty="0" err="1"/>
              <a:t>ngrams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language modes really ‘model’?</a:t>
            </a:r>
          </a:p>
          <a:p>
            <a:pPr lvl="1"/>
            <a:r>
              <a:rPr lang="en-US" dirty="0"/>
              <a:t>Probabilities of individual words</a:t>
            </a:r>
          </a:p>
          <a:p>
            <a:pPr lvl="1"/>
            <a:r>
              <a:rPr lang="en-US" dirty="0"/>
              <a:t>Probabilities of sequences of words</a:t>
            </a:r>
          </a:p>
          <a:p>
            <a:endParaRPr lang="en-US" dirty="0"/>
          </a:p>
          <a:p>
            <a:r>
              <a:rPr lang="en-US" dirty="0"/>
              <a:t>How is our language model using them?</a:t>
            </a:r>
          </a:p>
          <a:p>
            <a:pPr lvl="1"/>
            <a:r>
              <a:rPr lang="en-US" dirty="0"/>
              <a:t>Get </a:t>
            </a:r>
            <a:r>
              <a:rPr lang="en-US" b="1" dirty="0"/>
              <a:t>transitional </a:t>
            </a:r>
            <a:r>
              <a:rPr lang="en-US" strike="sngStrike" dirty="0"/>
              <a:t>possibilities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What are the odds of moving </a:t>
            </a:r>
            <a:r>
              <a:rPr lang="en-US" b="1" dirty="0"/>
              <a:t>from word X to word Y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i="1" dirty="0"/>
              <a:t>We’ve seen something like this before…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680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Moving through a language model is like progressing in a web of words:</a:t>
            </a:r>
          </a:p>
          <a:p>
            <a:pPr lvl="1"/>
            <a:r>
              <a:rPr lang="en-US" dirty="0"/>
              <a:t>Let's say I type the word "Give" into my smartphone’s messages app</a:t>
            </a:r>
          </a:p>
          <a:p>
            <a:pPr lvl="1"/>
            <a:r>
              <a:rPr lang="en-US" dirty="0"/>
              <a:t>This is a job for the auto SMS wizard!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Here's what happens when I click next, next…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Give me a bit better than the bus and should be there in a couple of days ago…</a:t>
            </a:r>
          </a:p>
        </p:txBody>
      </p:sp>
    </p:spTree>
    <p:extLst>
      <p:ext uri="{BB962C8B-B14F-4D97-AF65-F5344CB8AC3E}">
        <p14:creationId xmlns:p14="http://schemas.microsoft.com/office/powerpoint/2010/main" val="48053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Good-Turing Discounting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Likelihood of each OOV item = hapax / N</a:t>
            </a:r>
          </a:p>
          <a:p>
            <a:pPr lvl="1"/>
            <a:r>
              <a:rPr lang="en-US" dirty="0"/>
              <a:t>Similar insights in productivity studies (</a:t>
            </a:r>
            <a:r>
              <a:rPr lang="en-US" dirty="0" err="1"/>
              <a:t>Baayen</a:t>
            </a:r>
            <a:r>
              <a:rPr lang="en-US" dirty="0"/>
              <a:t> 2009) – likelihood of novel word formation</a:t>
            </a:r>
          </a:p>
          <a:p>
            <a:r>
              <a:rPr lang="en-US" dirty="0"/>
              <a:t>To smooth, we first check how many unique items are in the </a:t>
            </a:r>
            <a:r>
              <a:rPr lang="en-US" b="1" dirty="0"/>
              <a:t>training data </a:t>
            </a:r>
            <a:r>
              <a:rPr lang="en-US" dirty="0"/>
              <a:t>/ data size</a:t>
            </a:r>
          </a:p>
          <a:p>
            <a:pPr lvl="1"/>
            <a:r>
              <a:rPr lang="en-US" dirty="0"/>
              <a:t>Assign this small fraction to each OOV item we meet in the </a:t>
            </a:r>
            <a:r>
              <a:rPr lang="en-US" b="1" dirty="0"/>
              <a:t>test data</a:t>
            </a:r>
          </a:p>
          <a:p>
            <a:pPr lvl="1"/>
            <a:r>
              <a:rPr lang="en-US" b="1" dirty="0"/>
              <a:t>Discount </a:t>
            </a:r>
            <a:r>
              <a:rPr lang="en-US" dirty="0"/>
              <a:t>the probability of other data so that sum is </a:t>
            </a:r>
            <a:r>
              <a:rPr lang="en-US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24142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models as FSAs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Language model choices are probabilistic – different from deterministic FSAs</a:t>
            </a:r>
          </a:p>
          <a:p>
            <a:r>
              <a:rPr lang="en-US" sz="2800" dirty="0"/>
              <a:t>But we can represent them as </a:t>
            </a:r>
            <a:r>
              <a:rPr lang="en-US" sz="2800" b="1" dirty="0"/>
              <a:t>weighted</a:t>
            </a:r>
            <a:r>
              <a:rPr lang="en-US" sz="2800" dirty="0"/>
              <a:t> automata: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02" y="3124200"/>
            <a:ext cx="7515225" cy="240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3276600"/>
            <a:ext cx="2667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</a:rPr>
              <a:t>?</a:t>
            </a:r>
            <a:r>
              <a:rPr lang="en-US" sz="2800" i="1" dirty="0"/>
              <a:t>-gram model</a:t>
            </a:r>
            <a:r>
              <a:rPr lang="en-US" sz="2800" i="1" dirty="0">
                <a:solidFill>
                  <a:srgbClr val="FF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364245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Markov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set of ordered variables with probabilities following the</a:t>
            </a:r>
            <a:r>
              <a:rPr lang="en-US" sz="2800" b="1" dirty="0"/>
              <a:t> Markov Property:</a:t>
            </a:r>
          </a:p>
          <a:p>
            <a:pPr lvl="1"/>
            <a:r>
              <a:rPr lang="en-US" sz="2400" dirty="0"/>
              <a:t>The probability of each value of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</a:t>
            </a:r>
            <a:r>
              <a:rPr lang="en-US" sz="2400" b="1" i="1" dirty="0"/>
              <a:t> </a:t>
            </a:r>
            <a:r>
              <a:rPr lang="en-US" sz="2400" dirty="0"/>
              <a:t>in the sequence depends </a:t>
            </a:r>
            <a:r>
              <a:rPr lang="en-US" sz="2400" b="1" dirty="0"/>
              <a:t>only </a:t>
            </a:r>
            <a:r>
              <a:rPr lang="en-US" sz="2400" dirty="0"/>
              <a:t>on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i-1</a:t>
            </a:r>
            <a:endParaRPr lang="en-US" sz="2400" dirty="0"/>
          </a:p>
          <a:p>
            <a:pPr lvl="1"/>
            <a:r>
              <a:rPr lang="en-US" sz="2400" dirty="0"/>
              <a:t>(Or in variants: some other sufficiently small number: </a:t>
            </a:r>
            <a:r>
              <a:rPr lang="en-US" sz="2400" b="1" i="1" dirty="0"/>
              <a:t>second order Markov Model</a:t>
            </a:r>
            <a:r>
              <a:rPr lang="en-US" sz="2400" dirty="0"/>
              <a:t>, </a:t>
            </a:r>
            <a:r>
              <a:rPr lang="en-US" sz="2400" b="1" i="1" dirty="0"/>
              <a:t>third order</a:t>
            </a:r>
            <a:r>
              <a:rPr lang="en-US" sz="2400" dirty="0"/>
              <a:t>… etc.)</a:t>
            </a:r>
          </a:p>
          <a:p>
            <a:pPr lvl="1"/>
            <a:r>
              <a:rPr lang="en-US" sz="2400" dirty="0"/>
              <a:t>In other words: context effects are limited, but can chain</a:t>
            </a:r>
          </a:p>
          <a:p>
            <a:pPr lvl="1"/>
            <a:r>
              <a:rPr lang="en-US" sz="2400" dirty="0"/>
              <a:t>Formally: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,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i-2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2</a:t>
            </a:r>
            <a:r>
              <a:rPr lang="en-US" sz="2400" dirty="0"/>
              <a:t>,…) =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dirty="0"/>
              <a:t>This is a shameless, but very useful simplification! </a:t>
            </a:r>
            <a:r>
              <a:rPr lang="en-US" sz="2800" dirty="0">
                <a:sym typeface="Wingdings" panose="05000000000000000000" pitchFamily="2" charset="2"/>
              </a:rPr>
              <a:t></a:t>
            </a:r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43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Suppose the difficulty of a homework assignment is influenced by the previous one</a:t>
            </a:r>
          </a:p>
          <a:p>
            <a:pPr lvl="1"/>
            <a:r>
              <a:rPr lang="en-US" dirty="0"/>
              <a:t>If the last assignment was easy, this next one will be hard with 70% probability (but 30%: easy)</a:t>
            </a:r>
          </a:p>
          <a:p>
            <a:pPr lvl="1"/>
            <a:r>
              <a:rPr lang="en-US" dirty="0"/>
              <a:t>If the last one was hard, 60% that the next will be easy (but 40%: still hard)</a:t>
            </a:r>
          </a:p>
          <a:p>
            <a:r>
              <a:rPr lang="en-US" dirty="0"/>
              <a:t>Results are uncertain, but depend </a:t>
            </a:r>
            <a:r>
              <a:rPr lang="en-US" b="1" dirty="0"/>
              <a:t>only </a:t>
            </a:r>
            <a:br>
              <a:rPr lang="en-US" b="1" dirty="0"/>
            </a:br>
            <a:r>
              <a:rPr lang="en-US" b="1" dirty="0"/>
              <a:t>on last time </a:t>
            </a:r>
          </a:p>
          <a:p>
            <a:r>
              <a:rPr lang="en-US" dirty="0"/>
              <a:t>Globally we still model a process where difficulty alternates </a:t>
            </a:r>
            <a:r>
              <a:rPr lang="en-US" b="1" dirty="0"/>
              <a:t>across the chain</a:t>
            </a:r>
          </a:p>
          <a:p>
            <a:endParaRPr lang="en-US" b="1" dirty="0"/>
          </a:p>
          <a:p>
            <a:pPr>
              <a:buFont typeface="Wingdings"/>
              <a:buChar char="Ø"/>
            </a:pPr>
            <a:r>
              <a:rPr lang="en-US" b="1" dirty="0"/>
              <a:t>This works not just for words!! </a:t>
            </a:r>
          </a:p>
          <a:p>
            <a:pPr>
              <a:buFont typeface="Wingdings"/>
              <a:buChar char="Ø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35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z364\AppData\Local\Microsoft\Windows\Temporary Internet Files\Content.IE5\O8297W2M\chain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57060" y="281940"/>
            <a:ext cx="2743200" cy="217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Markov property assumption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n% transition depends only on the current state</a:t>
            </a:r>
          </a:p>
          <a:p>
            <a:r>
              <a:rPr lang="en-US" dirty="0"/>
              <a:t>We get a 'plausible' sequence overall</a:t>
            </a:r>
          </a:p>
          <a:p>
            <a:r>
              <a:rPr lang="en-US" dirty="0"/>
              <a:t>What we need for this:</a:t>
            </a:r>
          </a:p>
          <a:p>
            <a:pPr lvl="1"/>
            <a:r>
              <a:rPr lang="en-US" dirty="0"/>
              <a:t>Probabilities of each </a:t>
            </a:r>
            <a:r>
              <a:rPr lang="en-US" i="1" dirty="0"/>
              <a:t>P(w</a:t>
            </a:r>
            <a:r>
              <a:rPr lang="en-US" i="1" baseline="-25000" dirty="0"/>
              <a:t>k</a:t>
            </a:r>
            <a:r>
              <a:rPr lang="en-US" i="1" dirty="0"/>
              <a:t>|w</a:t>
            </a:r>
            <a:r>
              <a:rPr lang="en-US" i="1" baseline="-25000" dirty="0"/>
              <a:t>k-1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Smoothing for missing values</a:t>
            </a:r>
          </a:p>
          <a:p>
            <a:pPr lvl="1"/>
            <a:endParaRPr lang="en-US" i="1" dirty="0"/>
          </a:p>
          <a:p>
            <a:pPr>
              <a:buFont typeface="Wingdings"/>
              <a:buChar char="Ø"/>
            </a:pPr>
            <a:r>
              <a:rPr lang="en-US" dirty="0"/>
              <a:t>We know how to get these for words, but what about other categories?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621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Beneath the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Token n-gram models represent transitions between </a:t>
            </a:r>
            <a:r>
              <a:rPr lang="en-US" b="1" dirty="0"/>
              <a:t>actually observed characters/words</a:t>
            </a:r>
          </a:p>
          <a:p>
            <a:r>
              <a:rPr lang="en-US" dirty="0"/>
              <a:t>We can call them </a:t>
            </a:r>
            <a:r>
              <a:rPr lang="en-US" b="1" dirty="0"/>
              <a:t>Visible Markov Models (VMMs)</a:t>
            </a:r>
          </a:p>
          <a:p>
            <a:endParaRPr lang="en-US" dirty="0"/>
          </a:p>
          <a:p>
            <a:r>
              <a:rPr lang="en-US" dirty="0"/>
              <a:t>Besides properties that are overt, we are interested in the probabilities of </a:t>
            </a:r>
            <a:r>
              <a:rPr lang="en-US" b="1" dirty="0"/>
              <a:t>hidden </a:t>
            </a:r>
            <a:r>
              <a:rPr lang="en-US" dirty="0"/>
              <a:t>categories</a:t>
            </a:r>
          </a:p>
          <a:p>
            <a:r>
              <a:rPr lang="en-US" dirty="0"/>
              <a:t>These will require </a:t>
            </a:r>
            <a:r>
              <a:rPr lang="en-US" b="1" dirty="0"/>
              <a:t>Hidden Markov Models (HMMs)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850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Invisible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Which categories are hidden?</a:t>
            </a:r>
          </a:p>
          <a:p>
            <a:pPr lvl="1"/>
            <a:r>
              <a:rPr lang="en-US" dirty="0"/>
              <a:t>We may not be interested in a specific adjective like </a:t>
            </a:r>
            <a:r>
              <a:rPr lang="en-US" b="1" i="1" dirty="0"/>
              <a:t>number (than)</a:t>
            </a:r>
            <a:endParaRPr lang="en-US" i="1" dirty="0"/>
          </a:p>
          <a:p>
            <a:pPr lvl="1"/>
            <a:r>
              <a:rPr lang="en-US" dirty="0"/>
              <a:t>We might want to know the likelihood of </a:t>
            </a:r>
            <a:r>
              <a:rPr lang="en-US" b="1" dirty="0"/>
              <a:t>any </a:t>
            </a:r>
            <a:r>
              <a:rPr lang="en-US" dirty="0"/>
              <a:t>comparative adjective at this position</a:t>
            </a:r>
          </a:p>
          <a:p>
            <a:pPr lvl="1"/>
            <a:r>
              <a:rPr lang="en-US" dirty="0"/>
              <a:t>Or the probabilities that words refer to a company, or have positive sentiment, or …</a:t>
            </a:r>
          </a:p>
          <a:p>
            <a:pPr lvl="1"/>
            <a:r>
              <a:rPr lang="en-US" dirty="0"/>
              <a:t>How can we look at categories that are not in the data explicitly?</a:t>
            </a:r>
          </a:p>
          <a:p>
            <a:endParaRPr lang="en-US" dirty="0"/>
          </a:p>
          <a:p>
            <a:r>
              <a:rPr lang="en-US" dirty="0"/>
              <a:t>Let’s look at an example</a:t>
            </a:r>
          </a:p>
        </p:txBody>
      </p:sp>
      <p:pic>
        <p:nvPicPr>
          <p:cNvPr id="4" name="Picture 2" descr="C:\Users\az364\AppData\Local\Microsoft\Windows\Temporary Internet Files\Content.IE5\S8WAV6O8\invisible-ma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7200"/>
            <a:ext cx="1630680" cy="15163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911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 tagging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Probably the most widely used ‘hidden’ category in NLP</a:t>
            </a:r>
          </a:p>
          <a:p>
            <a:pPr lvl="1"/>
            <a:r>
              <a:rPr lang="en-US" dirty="0"/>
              <a:t>Assume each token has exactly 1 correct part of speech</a:t>
            </a:r>
          </a:p>
          <a:p>
            <a:pPr lvl="1"/>
            <a:r>
              <a:rPr lang="en-US" dirty="0"/>
              <a:t>We can’t see it, but it’s there</a:t>
            </a:r>
          </a:p>
          <a:p>
            <a:pPr lvl="1"/>
            <a:r>
              <a:rPr lang="en-US" dirty="0"/>
              <a:t>If we knew the POS tags of a text, we could create </a:t>
            </a:r>
            <a:br>
              <a:rPr lang="en-US" dirty="0"/>
            </a:br>
            <a:r>
              <a:rPr lang="en-US" dirty="0"/>
              <a:t>n-gram models describing them:</a:t>
            </a:r>
          </a:p>
          <a:p>
            <a:pPr lvl="2"/>
            <a:r>
              <a:rPr lang="en-US" dirty="0"/>
              <a:t>ART ADJ N </a:t>
            </a:r>
            <a:r>
              <a:rPr lang="en-US" dirty="0">
                <a:sym typeface="Wingdings" panose="05000000000000000000" pitchFamily="2" charset="2"/>
              </a:rPr>
              <a:t> NP trigram!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TO ADV V  split infinitive!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/>
              <a:buChar char="Ø"/>
            </a:pPr>
            <a:r>
              <a:rPr lang="en-US" dirty="0">
                <a:sym typeface="Wingdings" panose="05000000000000000000" pitchFamily="2" charset="2"/>
              </a:rPr>
              <a:t>What tags are there?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20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 sets for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Common in the US:</a:t>
            </a:r>
          </a:p>
          <a:p>
            <a:r>
              <a:rPr lang="en-US" dirty="0"/>
              <a:t>Penn Treebank </a:t>
            </a:r>
            <a:r>
              <a:rPr lang="en-US" dirty="0" err="1"/>
              <a:t>Tagset</a:t>
            </a:r>
            <a:r>
              <a:rPr lang="en-US" dirty="0"/>
              <a:t> (PTB)			36 Tags</a:t>
            </a:r>
          </a:p>
          <a:p>
            <a:r>
              <a:rPr lang="en-US" dirty="0"/>
              <a:t>Extended PTB (AMALGAM/TT)		59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Common in the UK:</a:t>
            </a:r>
          </a:p>
          <a:p>
            <a:r>
              <a:rPr lang="en-US" dirty="0"/>
              <a:t>CLAWS 5						62 Tags</a:t>
            </a:r>
          </a:p>
          <a:p>
            <a:r>
              <a:rPr lang="en-US" dirty="0"/>
              <a:t>CLAWS 7						137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notable mentions:</a:t>
            </a:r>
          </a:p>
          <a:p>
            <a:r>
              <a:rPr lang="en-US" dirty="0"/>
              <a:t>Brown tag set 					85 Tags</a:t>
            </a:r>
          </a:p>
          <a:p>
            <a:r>
              <a:rPr lang="en-US" dirty="0"/>
              <a:t>Google “Universal Tags” (V2)		17 Tags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934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 (vanilla)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27584" y="1556792"/>
          <a:ext cx="3157749" cy="505492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79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CC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Coordinating conjunction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Cardinal number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Existential there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FW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Foreign word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IN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Preposition or conjunction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Adjective, comparative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Adjective, superlative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List item marker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Modal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singular or mass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plural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singular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plural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Predeterminer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ending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Personal pronoun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4644008" y="1556792"/>
          <a:ext cx="3745206" cy="50533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PRP$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RB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Adverb, comparative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Adverb, superlative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Particle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Symbol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TO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to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UH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Interjection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base form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tense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VBG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gerund or present participle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participle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u="none" strike="noStrike" dirty="0" err="1">
                          <a:effectLst/>
                        </a:rPr>
                        <a:t>Verb</a:t>
                      </a:r>
                      <a:r>
                        <a:rPr lang="it-IT" sz="1700" u="none" strike="noStrike" dirty="0">
                          <a:effectLst/>
                        </a:rPr>
                        <a:t>, non-3rd </a:t>
                      </a:r>
                      <a:r>
                        <a:rPr lang="it-IT" sz="1700" u="none" strike="noStrike" dirty="0" err="1">
                          <a:effectLst/>
                        </a:rPr>
                        <a:t>person</a:t>
                      </a:r>
                      <a:r>
                        <a:rPr lang="it-IT" sz="1700" u="none" strike="noStrike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sg</a:t>
                      </a:r>
                      <a:r>
                        <a:rPr lang="it-IT" sz="1700" u="none" strike="noStrike" dirty="0">
                          <a:effectLst/>
                        </a:rPr>
                        <a:t>.</a:t>
                      </a:r>
                      <a:r>
                        <a:rPr lang="it-IT" sz="1700" u="none" strike="noStrike" baseline="0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present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VBZ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3rd person </a:t>
                      </a:r>
                      <a:r>
                        <a:rPr lang="en-US" sz="1700" u="none" strike="noStrike" dirty="0" err="1">
                          <a:effectLst/>
                        </a:rPr>
                        <a:t>sg</a:t>
                      </a:r>
                      <a:r>
                        <a:rPr lang="en-US" sz="1700" u="none" strike="noStrike" dirty="0">
                          <a:effectLst/>
                        </a:rPr>
                        <a:t>. present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Wh-pronoun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WP$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wh-pronoun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WRB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 err="1">
                          <a:effectLst/>
                        </a:rPr>
                        <a:t>Wh</a:t>
                      </a:r>
                      <a:r>
                        <a:rPr lang="en-US" sz="1700" u="none" strike="noStrike" dirty="0">
                          <a:effectLst/>
                        </a:rPr>
                        <a:t>-adverb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369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exercise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 the text: </a:t>
            </a:r>
            <a:r>
              <a:rPr lang="en-US" b="1" i="1" dirty="0"/>
              <a:t>Is ISIS Going Broke?</a:t>
            </a:r>
          </a:p>
          <a:p>
            <a:pPr lvl="1"/>
            <a:r>
              <a:rPr lang="en-US" dirty="0"/>
              <a:t>What’s easy and what’s hard?</a:t>
            </a:r>
          </a:p>
          <a:p>
            <a:pPr lvl="1"/>
            <a:r>
              <a:rPr lang="en-US" dirty="0"/>
              <a:t>How do we determine the correct tag?</a:t>
            </a:r>
          </a:p>
          <a:p>
            <a:pPr lvl="1"/>
            <a:r>
              <a:rPr lang="en-US" dirty="0"/>
              <a:t>How can a computer do it?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3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was a brief introduction to </a:t>
            </a:r>
            <a:r>
              <a:rPr lang="en-US" dirty="0" err="1"/>
              <a:t>ngram</a:t>
            </a:r>
            <a:r>
              <a:rPr lang="en-US" dirty="0"/>
              <a:t> models:</a:t>
            </a:r>
          </a:p>
          <a:p>
            <a:pPr lvl="1"/>
            <a:r>
              <a:rPr lang="en-US" dirty="0"/>
              <a:t>We can calculate probabilities for higher order models (bigram, trigram, n-gram model)</a:t>
            </a:r>
          </a:p>
          <a:p>
            <a:pPr lvl="1"/>
            <a:r>
              <a:rPr lang="en-US" dirty="0"/>
              <a:t>Our code could do better smoothing (Good-Turing…)</a:t>
            </a:r>
          </a:p>
          <a:p>
            <a:pPr lvl="1"/>
            <a:r>
              <a:rPr lang="en-US" dirty="0"/>
              <a:t>For n-grams, we can use shorter grams if longer ones are OOV (a.k.a. </a:t>
            </a:r>
            <a:r>
              <a:rPr lang="en-US" b="1" i="1" dirty="0" err="1"/>
              <a:t>backoff</a:t>
            </a:r>
            <a:r>
              <a:rPr lang="en-US" b="1" i="1" dirty="0"/>
              <a:t> </a:t>
            </a:r>
            <a:r>
              <a:rPr lang="en-US" i="1" dirty="0"/>
              <a:t>models</a:t>
            </a:r>
            <a:r>
              <a:rPr lang="en-US" dirty="0"/>
              <a:t>), or incorporate weights from all attested n-gram lengths (</a:t>
            </a:r>
            <a:r>
              <a:rPr lang="en-US" b="1" i="1" dirty="0"/>
              <a:t>interpolation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variable length n-grams</a:t>
            </a:r>
          </a:p>
          <a:p>
            <a:pPr>
              <a:buFont typeface="Wingdings"/>
              <a:buChar char="Ø"/>
            </a:pPr>
            <a:r>
              <a:rPr lang="en-US" dirty="0"/>
              <a:t>Recommended reading: </a:t>
            </a:r>
            <a:r>
              <a:rPr lang="en-US" dirty="0" err="1"/>
              <a:t>Jurafsky</a:t>
            </a:r>
            <a:r>
              <a:rPr lang="en-US" dirty="0"/>
              <a:t> &amp; Martin (2017, C4 – [at least] pages 1-16)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540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lot to be said about the PTB tag set</a:t>
            </a:r>
          </a:p>
          <a:p>
            <a:pPr lvl="1"/>
            <a:r>
              <a:rPr lang="en-US" dirty="0"/>
              <a:t>Successes and shortcomings</a:t>
            </a:r>
          </a:p>
          <a:p>
            <a:pPr lvl="1"/>
            <a:r>
              <a:rPr lang="en-US" dirty="0"/>
              <a:t>Extensions since its inception – notably through the AMALGAM project (2001), </a:t>
            </a:r>
            <a:r>
              <a:rPr lang="en-US" dirty="0" err="1"/>
              <a:t>TreeTagger</a:t>
            </a:r>
            <a:r>
              <a:rPr lang="en-US" dirty="0"/>
              <a:t>, </a:t>
            </a:r>
            <a:r>
              <a:rPr lang="en-US" dirty="0" err="1"/>
              <a:t>OntoNotes</a:t>
            </a:r>
            <a:r>
              <a:rPr lang="en-US" dirty="0"/>
              <a:t>, English Web Treebank…</a:t>
            </a:r>
          </a:p>
          <a:p>
            <a:endParaRPr lang="en-US" dirty="0"/>
          </a:p>
          <a:p>
            <a:r>
              <a:rPr lang="en-US" dirty="0"/>
              <a:t>We don't have time to discuss these…</a:t>
            </a:r>
          </a:p>
          <a:p>
            <a:r>
              <a:rPr lang="en-US" dirty="0"/>
              <a:t>For this course: PTB (a.k.a. vanilla PTB) will be our only tag set for English (more: LING-4427)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Contemporary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N-gram models were (and are) used for a long time, give reasonable results with small datasets</a:t>
            </a:r>
          </a:p>
          <a:p>
            <a:r>
              <a:rPr lang="en-US" dirty="0"/>
              <a:t>But it’s 2023 and we need to talk about Neural Networks…</a:t>
            </a:r>
          </a:p>
          <a:p>
            <a:pPr lvl="1"/>
            <a:r>
              <a:rPr lang="en-US" dirty="0"/>
              <a:t>Reliance on machine learning to find best model</a:t>
            </a:r>
          </a:p>
          <a:p>
            <a:pPr lvl="1"/>
            <a:r>
              <a:rPr lang="en-US" dirty="0"/>
              <a:t>Deep Learning architectures allow special conditions to be learned for huge numbers of interacting features – not just last 2 words</a:t>
            </a:r>
          </a:p>
          <a:p>
            <a:pPr lvl="1"/>
            <a:r>
              <a:rPr lang="en-US" dirty="0"/>
              <a:t>Numerical representation of words allows defaulting to ‘similar’ words</a:t>
            </a:r>
          </a:p>
          <a:p>
            <a:pPr lvl="1"/>
            <a:r>
              <a:rPr lang="en-US" dirty="0"/>
              <a:t>Memory based architectures let the computer ‘remember’ having seen something to trigger different behavior</a:t>
            </a:r>
          </a:p>
          <a:p>
            <a:pPr lvl="1"/>
            <a:r>
              <a:rPr lang="en-US" dirty="0"/>
              <a:t>Use of attention weights to prioritize different cues</a:t>
            </a:r>
          </a:p>
          <a:p>
            <a:pPr marL="109537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793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Contemporary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66737" indent="-457200"/>
            <a:r>
              <a:rPr lang="en-US" dirty="0"/>
              <a:t>Our discussion will be necessarily </a:t>
            </a:r>
            <a:r>
              <a:rPr lang="en-US" b="1" dirty="0"/>
              <a:t>shallow</a:t>
            </a:r>
          </a:p>
          <a:p>
            <a:pPr marL="566737" indent="-457200"/>
            <a:r>
              <a:rPr lang="en-US" dirty="0"/>
              <a:t>Theoretical overview available in </a:t>
            </a:r>
            <a:r>
              <a:rPr lang="en-US" dirty="0" err="1"/>
              <a:t>Jurafsky</a:t>
            </a:r>
            <a:r>
              <a:rPr lang="en-US" dirty="0"/>
              <a:t> &amp; Martin (2017, C7)</a:t>
            </a:r>
          </a:p>
          <a:p>
            <a:pPr marL="566737" indent="-457200"/>
            <a:r>
              <a:rPr lang="en-US" dirty="0"/>
              <a:t>For more with practical examples in Python I recommend working through: 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</a:t>
            </a:r>
            <a:r>
              <a:rPr lang="en-US" i="1" dirty="0" err="1"/>
              <a:t>TensorFlow</a:t>
            </a:r>
            <a:r>
              <a:rPr lang="en-US" i="1" dirty="0"/>
              <a:t>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 </a:t>
            </a:r>
          </a:p>
          <a:p>
            <a:pPr marL="914717" lvl="1" indent="-457200"/>
            <a:r>
              <a:rPr lang="en-US" dirty="0">
                <a:hlinkClick r:id="rId2"/>
              </a:rPr>
              <a:t>https://github.com/ageron/handson-ml</a:t>
            </a:r>
            <a:endParaRPr lang="en-US" dirty="0"/>
          </a:p>
          <a:p>
            <a:pPr marL="566737" indent="-457200"/>
            <a:r>
              <a:rPr lang="en-US" dirty="0"/>
              <a:t>For grad students especially: consider more advanced ML courses (LING-5444 in spring)</a:t>
            </a:r>
          </a:p>
        </p:txBody>
      </p:sp>
    </p:spTree>
    <p:extLst>
      <p:ext uri="{BB962C8B-B14F-4D97-AF65-F5344CB8AC3E}">
        <p14:creationId xmlns:p14="http://schemas.microsoft.com/office/powerpoint/2010/main" val="1962206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 forward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Basic neural networks:</a:t>
            </a:r>
          </a:p>
          <a:p>
            <a:pPr lvl="1"/>
            <a:r>
              <a:rPr lang="en-US" dirty="0"/>
              <a:t>Take a bunch of inputs</a:t>
            </a:r>
          </a:p>
          <a:p>
            <a:pPr lvl="1"/>
            <a:r>
              <a:rPr lang="en-US" dirty="0"/>
              <a:t>Activate ‘synapses’</a:t>
            </a:r>
          </a:p>
          <a:p>
            <a:pPr lvl="1"/>
            <a:r>
              <a:rPr lang="en-US" dirty="0"/>
              <a:t>Propagate activation forward</a:t>
            </a:r>
          </a:p>
          <a:p>
            <a:pPr lvl="1"/>
            <a:r>
              <a:rPr lang="en-US" dirty="0"/>
              <a:t>Fire some output</a:t>
            </a:r>
          </a:p>
          <a:p>
            <a:r>
              <a:rPr lang="en-US" dirty="0"/>
              <a:t>Input and output can be</a:t>
            </a:r>
            <a:br>
              <a:rPr lang="en-US" dirty="0"/>
            </a:br>
            <a:r>
              <a:rPr lang="en-US" dirty="0"/>
              <a:t>anything</a:t>
            </a:r>
          </a:p>
          <a:p>
            <a:r>
              <a:rPr lang="en-US" dirty="0"/>
              <a:t>Word example:</a:t>
            </a:r>
          </a:p>
          <a:p>
            <a:pPr lvl="1"/>
            <a:r>
              <a:rPr lang="en-US" dirty="0"/>
              <a:t>Input: </a:t>
            </a:r>
            <a:r>
              <a:rPr lang="en-US" b="1" i="1" dirty="0"/>
              <a:t>the</a:t>
            </a:r>
          </a:p>
          <a:p>
            <a:pPr lvl="1"/>
            <a:r>
              <a:rPr lang="en-US" dirty="0"/>
              <a:t>Output: </a:t>
            </a:r>
            <a:r>
              <a:rPr lang="en-US" b="1" i="1" dirty="0"/>
              <a:t>cat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7</a:t>
            </a:fld>
            <a:endParaRPr lang="de-DE" altLang="en-US"/>
          </a:p>
        </p:txBody>
      </p:sp>
      <p:pic>
        <p:nvPicPr>
          <p:cNvPr id="7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7072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400" y="5205528"/>
            <a:ext cx="2211203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i="1" dirty="0"/>
              <a:t>I saw the cat on the mat…</a:t>
            </a:r>
          </a:p>
        </p:txBody>
      </p:sp>
    </p:spTree>
    <p:extLst>
      <p:ext uri="{BB962C8B-B14F-4D97-AF65-F5344CB8AC3E}">
        <p14:creationId xmlns:p14="http://schemas.microsoft.com/office/powerpoint/2010/main" val="2398910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Back-propagation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they learn?</a:t>
            </a:r>
          </a:p>
          <a:p>
            <a:pPr lvl="1"/>
            <a:r>
              <a:rPr lang="en-US" dirty="0"/>
              <a:t>Whenever the output is</a:t>
            </a:r>
            <a:br>
              <a:rPr lang="en-US" dirty="0"/>
            </a:br>
            <a:r>
              <a:rPr lang="en-US" dirty="0"/>
              <a:t>wrong we apply a cost</a:t>
            </a:r>
            <a:br>
              <a:rPr lang="en-US" dirty="0"/>
            </a:br>
            <a:r>
              <a:rPr lang="en-US" dirty="0"/>
              <a:t>to all activating inputs</a:t>
            </a:r>
          </a:p>
          <a:p>
            <a:pPr lvl="1"/>
            <a:r>
              <a:rPr lang="en-US" dirty="0"/>
              <a:t>Propagate back in the </a:t>
            </a:r>
            <a:br>
              <a:rPr lang="en-US" dirty="0"/>
            </a:br>
            <a:r>
              <a:rPr lang="en-US" dirty="0"/>
              <a:t>network</a:t>
            </a:r>
          </a:p>
          <a:p>
            <a:pPr lvl="1"/>
            <a:r>
              <a:rPr lang="en-US" dirty="0"/>
              <a:t>Weights are modified</a:t>
            </a:r>
          </a:p>
          <a:p>
            <a:r>
              <a:rPr lang="en-US" dirty="0"/>
              <a:t>Word example:</a:t>
            </a:r>
          </a:p>
          <a:p>
            <a:pPr lvl="1"/>
            <a:r>
              <a:rPr lang="en-US" dirty="0"/>
              <a:t>Input: </a:t>
            </a:r>
            <a:r>
              <a:rPr lang="en-US" b="1" i="1" dirty="0">
                <a:solidFill>
                  <a:srgbClr val="0000FF"/>
                </a:solidFill>
              </a:rPr>
              <a:t>the</a:t>
            </a:r>
          </a:p>
          <a:p>
            <a:pPr lvl="1"/>
            <a:r>
              <a:rPr lang="en-US" dirty="0"/>
              <a:t>Output: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n-US" b="1" i="1" dirty="0"/>
              <a:t> </a:t>
            </a:r>
            <a:r>
              <a:rPr lang="en-US" dirty="0"/>
              <a:t>-&gt; all active input links to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dirty="0"/>
              <a:t>are penalized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8</a:t>
            </a:fld>
            <a:endParaRPr lang="de-DE" altLang="en-US"/>
          </a:p>
        </p:txBody>
      </p:sp>
      <p:pic>
        <p:nvPicPr>
          <p:cNvPr id="3074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7072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500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824</TotalTime>
  <Words>3399</Words>
  <Application>Microsoft Office PowerPoint</Application>
  <PresentationFormat>On-screen Show (4:3)</PresentationFormat>
  <Paragraphs>437</Paragraphs>
  <Slides>50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Cambria</vt:lpstr>
      <vt:lpstr>Cambria Math</vt:lpstr>
      <vt:lpstr>Wingdings</vt:lpstr>
      <vt:lpstr>Wingdings 2</vt:lpstr>
      <vt:lpstr>Foundry</vt:lpstr>
      <vt:lpstr>LING-4400 Introduction to  Natural Language Processing</vt:lpstr>
      <vt:lpstr>Perplexity (PP)</vt:lpstr>
      <vt:lpstr>Smoothing</vt:lpstr>
      <vt:lpstr>Smoothing</vt:lpstr>
      <vt:lpstr>Further reading</vt:lpstr>
      <vt:lpstr>Contemporary language models</vt:lpstr>
      <vt:lpstr>Contemporary language models</vt:lpstr>
      <vt:lpstr>Feed forward networks</vt:lpstr>
      <vt:lpstr>Back-propagation</vt:lpstr>
      <vt:lpstr>Gradient descent</vt:lpstr>
      <vt:lpstr>Is this a glorified lookup table?</vt:lpstr>
      <vt:lpstr>Vector space models / embeddings</vt:lpstr>
      <vt:lpstr>Applications</vt:lpstr>
      <vt:lpstr>Don’t count, predict! (see Baroni et al. 2014)</vt:lpstr>
      <vt:lpstr>Fine grained meaning</vt:lpstr>
      <vt:lpstr>Word2Vec</vt:lpstr>
      <vt:lpstr>Skip-gram model</vt:lpstr>
      <vt:lpstr>Is there one answer?</vt:lpstr>
      <vt:lpstr>Despite some weaknesses…</vt:lpstr>
      <vt:lpstr>Examples in Python</vt:lpstr>
      <vt:lpstr>Training a model – toy example</vt:lpstr>
      <vt:lpstr>Training a model – toy example</vt:lpstr>
      <vt:lpstr>Training a model – toy example</vt:lpstr>
      <vt:lpstr>Training a model – toy example</vt:lpstr>
      <vt:lpstr>Much bigger in real life…</vt:lpstr>
      <vt:lpstr>Beyond word similarity</vt:lpstr>
      <vt:lpstr>Using them in language models</vt:lpstr>
      <vt:lpstr>Using memory</vt:lpstr>
      <vt:lpstr>LSTM cell structure</vt:lpstr>
      <vt:lpstr>What can LSTMs do?</vt:lpstr>
      <vt:lpstr>What can LSTMs do?</vt:lpstr>
      <vt:lpstr>What can LSTMs do?</vt:lpstr>
      <vt:lpstr>What are these cells learning?</vt:lpstr>
      <vt:lpstr>Training your own</vt:lpstr>
      <vt:lpstr>Bonus fun</vt:lpstr>
      <vt:lpstr>Do neural LMs solve all problems?</vt:lpstr>
      <vt:lpstr>More information</vt:lpstr>
      <vt:lpstr>A more abstract view of ngrams</vt:lpstr>
      <vt:lpstr>Transitional probabilities</vt:lpstr>
      <vt:lpstr>Language models as FSAs</vt:lpstr>
      <vt:lpstr>Markov Chains</vt:lpstr>
      <vt:lpstr>An example</vt:lpstr>
      <vt:lpstr>The Markov property assumption</vt:lpstr>
      <vt:lpstr>Beneath the surface</vt:lpstr>
      <vt:lpstr>Invisible categories</vt:lpstr>
      <vt:lpstr>POS tagging</vt:lpstr>
      <vt:lpstr>Tag sets for English</vt:lpstr>
      <vt:lpstr>The PTB tag set (vanilla)</vt:lpstr>
      <vt:lpstr>Tagging exercise</vt:lpstr>
      <vt:lpstr>The PTB tag set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1490</cp:revision>
  <dcterms:created xsi:type="dcterms:W3CDTF">2015-10-05T21:10:16Z</dcterms:created>
  <dcterms:modified xsi:type="dcterms:W3CDTF">2023-10-25T16:46:29Z</dcterms:modified>
</cp:coreProperties>
</file>