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7"/>
  </p:notesMasterIdLst>
  <p:sldIdLst>
    <p:sldId id="256" r:id="rId2"/>
    <p:sldId id="443" r:id="rId3"/>
    <p:sldId id="472" r:id="rId4"/>
    <p:sldId id="429" r:id="rId5"/>
    <p:sldId id="430" r:id="rId6"/>
    <p:sldId id="431" r:id="rId7"/>
    <p:sldId id="432" r:id="rId8"/>
    <p:sldId id="420" r:id="rId9"/>
    <p:sldId id="421" r:id="rId10"/>
    <p:sldId id="422" r:id="rId11"/>
    <p:sldId id="423" r:id="rId12"/>
    <p:sldId id="453" r:id="rId13"/>
    <p:sldId id="465" r:id="rId14"/>
    <p:sldId id="441" r:id="rId15"/>
    <p:sldId id="442" r:id="rId16"/>
    <p:sldId id="362" r:id="rId17"/>
    <p:sldId id="375" r:id="rId18"/>
    <p:sldId id="445" r:id="rId19"/>
    <p:sldId id="446" r:id="rId20"/>
    <p:sldId id="447" r:id="rId21"/>
    <p:sldId id="382" r:id="rId22"/>
    <p:sldId id="383" r:id="rId23"/>
    <p:sldId id="384" r:id="rId24"/>
    <p:sldId id="385" r:id="rId25"/>
    <p:sldId id="424" r:id="rId26"/>
    <p:sldId id="377" r:id="rId27"/>
    <p:sldId id="378" r:id="rId28"/>
    <p:sldId id="379" r:id="rId29"/>
    <p:sldId id="380" r:id="rId30"/>
    <p:sldId id="381" r:id="rId31"/>
    <p:sldId id="457" r:id="rId32"/>
    <p:sldId id="458" r:id="rId33"/>
    <p:sldId id="459" r:id="rId34"/>
    <p:sldId id="460" r:id="rId35"/>
    <p:sldId id="461" r:id="rId36"/>
    <p:sldId id="462" r:id="rId37"/>
    <p:sldId id="463" r:id="rId38"/>
    <p:sldId id="464" r:id="rId39"/>
    <p:sldId id="466" r:id="rId40"/>
    <p:sldId id="297" r:id="rId41"/>
    <p:sldId id="467" r:id="rId42"/>
    <p:sldId id="468" r:id="rId43"/>
    <p:sldId id="469" r:id="rId44"/>
    <p:sldId id="470" r:id="rId45"/>
    <p:sldId id="471"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336600"/>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18" y="79"/>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99CC9B-6456-4D9F-AE67-635BA13A9979}" type="datetimeFigureOut">
              <a:rPr lang="en-US" smtClean="0"/>
              <a:t>10/18/2023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B06084-6301-4347-B816-F2AD947DF795}" type="slidenum">
              <a:rPr lang="en-US" smtClean="0"/>
              <a:t>‹#›</a:t>
            </a:fld>
            <a:endParaRPr lang="en-US"/>
          </a:p>
        </p:txBody>
      </p:sp>
    </p:spTree>
    <p:extLst>
      <p:ext uri="{BB962C8B-B14F-4D97-AF65-F5344CB8AC3E}">
        <p14:creationId xmlns:p14="http://schemas.microsoft.com/office/powerpoint/2010/main" val="3926311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Shakespeare, bigram – “the Senate hath sent three several quests” Othello</a:t>
            </a:r>
          </a:p>
        </p:txBody>
      </p:sp>
      <p:sp>
        <p:nvSpPr>
          <p:cNvPr id="4" name="Slide Number Placeholder 3"/>
          <p:cNvSpPr>
            <a:spLocks noGrp="1"/>
          </p:cNvSpPr>
          <p:nvPr>
            <p:ph type="sldNum" sz="quarter" idx="5"/>
          </p:nvPr>
        </p:nvSpPr>
        <p:spPr/>
        <p:txBody>
          <a:bodyPr/>
          <a:lstStyle/>
          <a:p>
            <a:fld id="{9AB06084-6301-4347-B816-F2AD947DF795}" type="slidenum">
              <a:rPr lang="en-US" smtClean="0"/>
              <a:t>7</a:t>
            </a:fld>
            <a:endParaRPr lang="en-US"/>
          </a:p>
        </p:txBody>
      </p:sp>
    </p:spTree>
    <p:extLst>
      <p:ext uri="{BB962C8B-B14F-4D97-AF65-F5344CB8AC3E}">
        <p14:creationId xmlns:p14="http://schemas.microsoft.com/office/powerpoint/2010/main" val="151682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a:t>Click to edit Master title style</a:t>
            </a:r>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10" name="Date Placeholder 9"/>
          <p:cNvSpPr>
            <a:spLocks noGrp="1"/>
          </p:cNvSpPr>
          <p:nvPr>
            <p:ph type="dt" sz="half" idx="10"/>
          </p:nvPr>
        </p:nvSpPr>
        <p:spPr>
          <a:xfrm>
            <a:off x="5562600" y="6509004"/>
            <a:ext cx="3002280" cy="274320"/>
          </a:xfrm>
        </p:spPr>
        <p:txBody>
          <a:bodyPr vert="horz" rtlCol="0"/>
          <a:lstStyle/>
          <a:p>
            <a:fld id="{386622B1-F2BC-4186-9F4A-76DE9254F7E4}" type="datetimeFigureOut">
              <a:rPr lang="en-US" smtClean="0"/>
              <a:t>10/18/2023</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86622B1-F2BC-4186-9F4A-76DE9254F7E4}" type="datetimeFigureOut">
              <a:rPr lang="en-US" smtClean="0"/>
              <a:t>10/18/2023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86622B1-F2BC-4186-9F4A-76DE9254F7E4}" type="datetimeFigureOut">
              <a:rPr lang="en-US" smtClean="0"/>
              <a:t>10/18/2023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p:txBody>
          <a:bodyPr/>
          <a:lstStyle/>
          <a:p>
            <a:r>
              <a:rPr kumimoji="0" lang="en-US" dirty="0"/>
              <a:t>Click to edit Master title style</a:t>
            </a:r>
          </a:p>
        </p:txBody>
      </p:sp>
      <p:sp>
        <p:nvSpPr>
          <p:cNvPr id="3" name="Content Placeholder 2"/>
          <p:cNvSpPr>
            <a:spLocks noGrp="1"/>
          </p:cNvSpPr>
          <p:nvPr>
            <p:ph idx="1"/>
          </p:nvPr>
        </p:nvSpPr>
        <p:spPr/>
        <p:txBody>
          <a:bodyPr/>
          <a:lstStyle>
            <a:lvl1pPr>
              <a:buClrTx/>
              <a:defRPr/>
            </a:lvl1pPr>
            <a:lvl2pPr>
              <a:buClr>
                <a:srgbClr val="002060"/>
              </a:buClr>
              <a:defRPr/>
            </a:lvl2pPr>
            <a:extLst/>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Date Placeholder 3"/>
          <p:cNvSpPr>
            <a:spLocks noGrp="1"/>
          </p:cNvSpPr>
          <p:nvPr>
            <p:ph type="dt" sz="half" idx="10"/>
          </p:nvPr>
        </p:nvSpPr>
        <p:spPr/>
        <p:txBody>
          <a:bodyPr/>
          <a:lstStyle/>
          <a:p>
            <a:fld id="{386622B1-F2BC-4186-9F4A-76DE9254F7E4}" type="datetimeFigureOut">
              <a:rPr lang="en-US" smtClean="0"/>
              <a:t>10/18/2023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rgbClr val="002060"/>
                </a:solidFill>
              </a:defRPr>
            </a:lvl1pPr>
            <a:extLst/>
          </a:lstStyle>
          <a:p>
            <a:r>
              <a:rPr kumimoji="0" lang="en-US" dirty="0"/>
              <a:t>Click to edit Master title style</a:t>
            </a:r>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bg1">
                    <a:lumMod val="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dirty="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p>
            <a:fld id="{386622B1-F2BC-4186-9F4A-76DE9254F7E4}" type="datetimeFigureOut">
              <a:rPr lang="en-US" smtClean="0"/>
              <a:t>10/18/2023</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386622B1-F2BC-4186-9F4A-76DE9254F7E4}" type="datetimeFigureOut">
              <a:rPr lang="en-US" smtClean="0"/>
              <a:t>10/18/2023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p>
            <a:fld id="{F6AB0563-D78A-4FA2-B6B1-9EDD31DABC4C}" type="slidenum">
              <a:rPr lang="en-US" smtClean="0"/>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386622B1-F2BC-4186-9F4A-76DE9254F7E4}" type="datetimeFigureOut">
              <a:rPr lang="en-US" smtClean="0"/>
              <a:t>10/18/2023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p>
            <a:fld id="{F6AB0563-D78A-4FA2-B6B1-9EDD31DABC4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386622B1-F2BC-4186-9F4A-76DE9254F7E4}" type="datetimeFigureOut">
              <a:rPr lang="en-US" smtClean="0"/>
              <a:t>10/18/2023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AB0563-D78A-4FA2-B6B1-9EDD31DABC4C}" type="slidenum">
              <a:rPr lang="en-US" smtClean="0"/>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6622B1-F2BC-4186-9F4A-76DE9254F7E4}" type="datetimeFigureOut">
              <a:rPr lang="en-US" smtClean="0"/>
              <a:t>10/18/2023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a:t>Click to edit Master title style</a:t>
            </a:r>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p>
            <a:fld id="{386622B1-F2BC-4186-9F4A-76DE9254F7E4}" type="datetimeFigureOut">
              <a:rPr lang="en-US" smtClean="0"/>
              <a:t>10/18/2023</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a:t>Click to edit Master title style</a:t>
            </a:r>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p>
            <a:fld id="{386622B1-F2BC-4186-9F4A-76DE9254F7E4}" type="datetimeFigureOut">
              <a:rPr lang="en-US" smtClean="0"/>
              <a:t>10/18/2023</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7" name="Round Diagonal Corner Rectangle 6"/>
          <p:cNvSpPr/>
          <p:nvPr userDrawn="1"/>
        </p:nvSpPr>
        <p:spPr>
          <a:xfrm>
            <a:off x="164592" y="147085"/>
            <a:ext cx="8810846" cy="6565392"/>
          </a:xfrm>
          <a:prstGeom prst="round2DiagRect">
            <a:avLst>
              <a:gd name="adj1" fmla="val 11807"/>
              <a:gd name="adj2" fmla="val 0"/>
            </a:avLst>
          </a:prstGeom>
          <a:solidFill>
            <a:schemeClr val="bg2"/>
          </a:solidFill>
          <a:ln w="11000" cap="rnd" cmpd="sng" algn="ctr">
            <a:solidFill>
              <a:schemeClr val="bg2">
                <a:tint val="78000"/>
                <a:satMod val="180000"/>
                <a:alpha val="88000"/>
              </a:schemeClr>
            </a:solidFill>
            <a:prstDash val="solid"/>
          </a:ln>
          <a:effectLst>
            <a:innerShdw blurRad="114300">
              <a:srgbClr val="000000"/>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386622B1-F2BC-4186-9F4A-76DE9254F7E4}" type="datetimeFigureOut">
              <a:rPr lang="en-US" smtClean="0"/>
              <a:t>10/18/2023</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rgbClr val="002060"/>
                </a:solidFill>
                <a:effectLst/>
              </a:defRPr>
            </a:lvl1pPr>
            <a:extLst/>
          </a:lstStyle>
          <a:p>
            <a:fld id="{F6AB0563-D78A-4FA2-B6B1-9EDD31DABC4C}" type="slidenum">
              <a:rPr lang="en-US" smtClean="0"/>
              <a:pPr/>
              <a:t>‹#›</a:t>
            </a:fld>
            <a:endParaRPr lang="en-US" dirty="0"/>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odyPr>
          <a:lstStyle/>
          <a:p>
            <a:r>
              <a:rPr kumimoji="0" lang="en-US" dirty="0"/>
              <a:t>Click to edit Master title style</a:t>
            </a:r>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en-US" dirty="0"/>
              <a:t>Click to edit Master text styles</a:t>
            </a:r>
          </a:p>
          <a:p>
            <a:pPr lvl="1" eaLnBrk="1" latinLnBrk="0" hangingPunct="1"/>
            <a:r>
              <a:rPr kumimoji="0" lang="en-US" dirty="0"/>
              <a:t>Second level</a:t>
            </a:r>
          </a:p>
          <a:p>
            <a:pPr lvl="2" eaLnBrk="1" latinLnBrk="0" hangingPunct="1"/>
            <a:r>
              <a:rPr kumimoji="0" lang="en-US" dirty="0"/>
              <a:t>Third level</a:t>
            </a:r>
          </a:p>
          <a:p>
            <a:pPr lvl="3" eaLnBrk="1" latinLnBrk="0" hangingPunct="1"/>
            <a:r>
              <a:rPr kumimoji="0" lang="en-US" dirty="0"/>
              <a:t>Fourth level</a:t>
            </a:r>
          </a:p>
          <a:p>
            <a:pPr lvl="4" eaLnBrk="1" latinLnBrk="0" hangingPunct="1"/>
            <a:r>
              <a:rPr kumimoji="0" lang="en-US" dirty="0"/>
              <a:t>Fifth level</a:t>
            </a:r>
          </a:p>
        </p:txBody>
      </p:sp>
      <p:pic>
        <p:nvPicPr>
          <p:cNvPr id="8" name="Picture 2" descr="C:\Uni\Teaching\LING362\nlp.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304800" y="6096000"/>
            <a:ext cx="1600200" cy="51709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54864" algn="l" rtl="0" eaLnBrk="1" latinLnBrk="0" hangingPunct="1">
        <a:spcBef>
          <a:spcPct val="0"/>
        </a:spcBef>
        <a:buNone/>
        <a:defRPr kumimoji="0" sz="4600" kern="1200">
          <a:ln>
            <a:noFill/>
          </a:ln>
          <a:solidFill>
            <a:srgbClr val="002060"/>
          </a:solidFill>
          <a:effectLst/>
          <a:latin typeface="+mj-lt"/>
          <a:ea typeface="+mj-ea"/>
          <a:cs typeface="+mj-cs"/>
        </a:defRPr>
      </a:lvl1pPr>
      <a:extLst/>
    </p:titleStyle>
    <p:bodyStyle>
      <a:lvl1pPr marL="292100" indent="-292100" algn="l" rtl="0" eaLnBrk="1" latinLnBrk="0" hangingPunct="1">
        <a:spcBef>
          <a:spcPts val="0"/>
        </a:spcBef>
        <a:buClrTx/>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rgbClr val="002060"/>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1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github.com/ageron/handson-ml"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www.cs.cmu.edu/~dst/WordEmbeddingDemo/"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l"/>
            <a:r>
              <a:rPr lang="en-US" sz="3200"/>
              <a:t>LING-4400</a:t>
            </a:r>
            <a:br>
              <a:rPr lang="en-US" dirty="0"/>
            </a:br>
            <a:r>
              <a:rPr lang="en-US" dirty="0"/>
              <a:t>Introduction to </a:t>
            </a:r>
            <a:br>
              <a:rPr lang="en-US" dirty="0"/>
            </a:br>
            <a:r>
              <a:rPr lang="en-US" b="1" dirty="0">
                <a:solidFill>
                  <a:srgbClr val="002060"/>
                </a:solidFill>
              </a:rPr>
              <a:t>N</a:t>
            </a:r>
            <a:r>
              <a:rPr lang="en-US" dirty="0"/>
              <a:t>atural </a:t>
            </a:r>
            <a:r>
              <a:rPr lang="en-US" b="1" dirty="0">
                <a:solidFill>
                  <a:srgbClr val="002060"/>
                </a:solidFill>
              </a:rPr>
              <a:t>L</a:t>
            </a:r>
            <a:r>
              <a:rPr lang="en-US" dirty="0"/>
              <a:t>anguage </a:t>
            </a:r>
            <a:r>
              <a:rPr lang="en-US" b="1" dirty="0">
                <a:solidFill>
                  <a:srgbClr val="002060"/>
                </a:solidFill>
              </a:rPr>
              <a:t>P</a:t>
            </a:r>
            <a:r>
              <a:rPr lang="en-US" dirty="0"/>
              <a:t>rocessing</a:t>
            </a:r>
          </a:p>
        </p:txBody>
      </p:sp>
      <p:sp>
        <p:nvSpPr>
          <p:cNvPr id="3" name="Subtitle 2"/>
          <p:cNvSpPr>
            <a:spLocks noGrp="1"/>
          </p:cNvSpPr>
          <p:nvPr>
            <p:ph type="subTitle" idx="1"/>
          </p:nvPr>
        </p:nvSpPr>
        <p:spPr>
          <a:xfrm>
            <a:off x="1524000" y="2819400"/>
            <a:ext cx="7169834" cy="1752600"/>
          </a:xfrm>
        </p:spPr>
        <p:txBody>
          <a:bodyPr/>
          <a:lstStyle/>
          <a:p>
            <a:r>
              <a:rPr lang="en-US" dirty="0"/>
              <a:t>From n-grams to perplexity</a:t>
            </a:r>
          </a:p>
        </p:txBody>
      </p:sp>
      <p:pic>
        <p:nvPicPr>
          <p:cNvPr id="1026" name="Picture 2" descr="C:\Uni\Teaching\LING362\nl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1" y="5329249"/>
            <a:ext cx="3429000" cy="110806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Swiftkey">
            <a:extLst>
              <a:ext uri="{FF2B5EF4-FFF2-40B4-BE49-F238E27FC236}">
                <a16:creationId xmlns:a16="http://schemas.microsoft.com/office/drawing/2014/main" id="{ED69B83D-3773-44EF-95EA-2E84EF96E7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314" y="3580348"/>
            <a:ext cx="8011886" cy="3161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9672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p:txBody>
          <a:bodyPr>
            <a:normAutofit lnSpcReduction="10000"/>
          </a:bodyPr>
          <a:lstStyle/>
          <a:p>
            <a:pPr marL="925830" lvl="1" indent="-514350">
              <a:buFont typeface="+mj-lt"/>
              <a:buAutoNum type="arabicPeriod" startAt="3"/>
            </a:pPr>
            <a:r>
              <a:rPr lang="en-US" dirty="0"/>
              <a:t>Handle n-grams not in the language model [4 pts]</a:t>
            </a:r>
          </a:p>
          <a:p>
            <a:pPr marL="1108710" lvl="2" indent="-514350"/>
            <a:r>
              <a:rPr lang="en-US" dirty="0"/>
              <a:t>It’s possible the user wants to start with "</a:t>
            </a:r>
            <a:r>
              <a:rPr lang="en-US" dirty="0" err="1"/>
              <a:t>Twas</a:t>
            </a:r>
            <a:r>
              <a:rPr lang="en-US" dirty="0"/>
              <a:t> </a:t>
            </a:r>
            <a:r>
              <a:rPr lang="en-US" dirty="0" err="1"/>
              <a:t>brillig</a:t>
            </a:r>
            <a:r>
              <a:rPr lang="en-US" dirty="0"/>
              <a:t>", but that’s not in the training data</a:t>
            </a:r>
          </a:p>
          <a:p>
            <a:pPr marL="1108710" lvl="2" indent="-514350"/>
            <a:r>
              <a:rPr lang="en-US" dirty="0"/>
              <a:t>Check to make sure the input as a tuple, e.g. (</a:t>
            </a:r>
            <a:r>
              <a:rPr lang="en-US" b="1" dirty="0">
                <a:solidFill>
                  <a:srgbClr val="008000"/>
                </a:solidFill>
              </a:rPr>
              <a:t>"</a:t>
            </a:r>
            <a:r>
              <a:rPr lang="en-US" b="1" dirty="0" err="1">
                <a:solidFill>
                  <a:srgbClr val="008000"/>
                </a:solidFill>
              </a:rPr>
              <a:t>Twas</a:t>
            </a:r>
            <a:r>
              <a:rPr lang="en-US" b="1" dirty="0">
                <a:solidFill>
                  <a:srgbClr val="008000"/>
                </a:solidFill>
              </a:rPr>
              <a:t>"</a:t>
            </a:r>
            <a:r>
              <a:rPr lang="en-US" dirty="0"/>
              <a:t>, </a:t>
            </a:r>
            <a:r>
              <a:rPr lang="en-US" b="1" dirty="0">
                <a:solidFill>
                  <a:srgbClr val="008000"/>
                </a:solidFill>
              </a:rPr>
              <a:t>"brillig"</a:t>
            </a:r>
            <a:r>
              <a:rPr lang="en-US" dirty="0"/>
              <a:t>), is a known key in the </a:t>
            </a:r>
            <a:r>
              <a:rPr lang="en-US" b="1" i="1" dirty="0"/>
              <a:t>counts </a:t>
            </a:r>
            <a:r>
              <a:rPr lang="en-US" dirty="0"/>
              <a:t>dictionary</a:t>
            </a:r>
          </a:p>
          <a:p>
            <a:pPr marL="1108710" lvl="2" indent="-514350"/>
            <a:r>
              <a:rPr lang="en-US" dirty="0"/>
              <a:t>If not, print the user’s starter n-gram followed by a </a:t>
            </a:r>
            <a:r>
              <a:rPr lang="en-US" b="1" dirty="0"/>
              <a:t>period</a:t>
            </a:r>
            <a:r>
              <a:rPr lang="en-US" dirty="0"/>
              <a:t>; then continue generating from a random starter via choice()</a:t>
            </a:r>
          </a:p>
          <a:p>
            <a:pPr marL="594360" lvl="2" indent="0">
              <a:buNone/>
            </a:pPr>
            <a:br>
              <a:rPr lang="en-US" dirty="0"/>
            </a:br>
            <a:r>
              <a:rPr lang="en-US" dirty="0"/>
              <a:t>&gt; </a:t>
            </a:r>
            <a:r>
              <a:rPr lang="en-US" i="1" dirty="0"/>
              <a:t>python ngrams.py -s "</a:t>
            </a:r>
            <a:r>
              <a:rPr lang="en-US" i="1" dirty="0" err="1"/>
              <a:t>Twas</a:t>
            </a:r>
            <a:r>
              <a:rPr lang="en-US" i="1" dirty="0"/>
              <a:t> </a:t>
            </a:r>
            <a:r>
              <a:rPr lang="en-US" i="1" dirty="0" err="1"/>
              <a:t>brillig</a:t>
            </a:r>
            <a:r>
              <a:rPr lang="en-US" i="1" dirty="0"/>
              <a:t>" dickens.txt</a:t>
            </a:r>
          </a:p>
          <a:p>
            <a:pPr marL="594360" lvl="2" indent="0">
              <a:buNone/>
            </a:pPr>
            <a:r>
              <a:rPr lang="en-US" dirty="0"/>
              <a:t>Output: </a:t>
            </a:r>
            <a:br>
              <a:rPr lang="en-US" dirty="0"/>
            </a:br>
            <a:r>
              <a:rPr lang="en-US" i="1" dirty="0" err="1"/>
              <a:t>Twas</a:t>
            </a:r>
            <a:r>
              <a:rPr lang="en-US" i="1" dirty="0"/>
              <a:t> </a:t>
            </a:r>
            <a:r>
              <a:rPr lang="en-US" i="1" dirty="0" err="1"/>
              <a:t>brillig</a:t>
            </a:r>
            <a:r>
              <a:rPr lang="en-US" i="1" dirty="0"/>
              <a:t> . It would be much more easy to be born a Jackson</a:t>
            </a:r>
          </a:p>
        </p:txBody>
      </p:sp>
    </p:spTree>
    <p:extLst>
      <p:ext uri="{BB962C8B-B14F-4D97-AF65-F5344CB8AC3E}">
        <p14:creationId xmlns:p14="http://schemas.microsoft.com/office/powerpoint/2010/main" val="3203842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p:txBody>
          <a:bodyPr>
            <a:normAutofit lnSpcReduction="10000"/>
          </a:bodyPr>
          <a:lstStyle/>
          <a:p>
            <a:pPr marL="411480" lvl="1" indent="0">
              <a:buNone/>
            </a:pPr>
            <a:r>
              <a:rPr lang="en-US" dirty="0"/>
              <a:t>Extra credit challenges – </a:t>
            </a:r>
            <a:r>
              <a:rPr lang="en-US" b="1" dirty="0"/>
              <a:t>totally optional!</a:t>
            </a:r>
            <a:r>
              <a:rPr lang="en-US" dirty="0"/>
              <a:t> [2 </a:t>
            </a:r>
            <a:r>
              <a:rPr lang="en-US" dirty="0" err="1"/>
              <a:t>pt</a:t>
            </a:r>
            <a:r>
              <a:rPr lang="en-US" dirty="0"/>
              <a:t> each]</a:t>
            </a:r>
          </a:p>
          <a:p>
            <a:pPr lvl="1"/>
            <a:r>
              <a:rPr lang="en-US" dirty="0"/>
              <a:t>If starter n-gram is longer than context length (e.g. the user specifies context = 2, but to start with “The young man”), print the first words until only the right amount of tokens remains (in this example print the initial ‘The’, then start generating with the bigram ‘young man’, if it’s in </a:t>
            </a:r>
            <a:r>
              <a:rPr lang="en-US" i="1" dirty="0"/>
              <a:t>counts</a:t>
            </a:r>
            <a:r>
              <a:rPr lang="en-US" dirty="0"/>
              <a:t>)</a:t>
            </a:r>
          </a:p>
          <a:p>
            <a:pPr lvl="1"/>
            <a:r>
              <a:rPr lang="en-US" dirty="0"/>
              <a:t>Check whether a user-specified initial n-gram that is not in counts ends in a punctuation token; if so, proceed as before but </a:t>
            </a:r>
            <a:r>
              <a:rPr lang="en-US" b="1" dirty="0"/>
              <a:t>without</a:t>
            </a:r>
            <a:r>
              <a:rPr lang="en-US" dirty="0"/>
              <a:t> adding the period </a:t>
            </a:r>
            <a:br>
              <a:rPr lang="en-US" dirty="0"/>
            </a:br>
            <a:r>
              <a:rPr lang="en-US" dirty="0"/>
              <a:t>from 3.</a:t>
            </a:r>
          </a:p>
          <a:p>
            <a:pPr lvl="1"/>
            <a:endParaRPr lang="en-US" dirty="0"/>
          </a:p>
        </p:txBody>
      </p:sp>
    </p:spTree>
    <p:extLst>
      <p:ext uri="{BB962C8B-B14F-4D97-AF65-F5344CB8AC3E}">
        <p14:creationId xmlns:p14="http://schemas.microsoft.com/office/powerpoint/2010/main" val="8426414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More about language models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a:t>For predictive modeling of language, n-gram models can be very effective</a:t>
                </a:r>
              </a:p>
              <a:p>
                <a:r>
                  <a:rPr lang="en-US" dirty="0"/>
                  <a:t>We can calculate the probability of any sequence of words, given training data:</a:t>
                </a:r>
              </a:p>
              <a:p>
                <a:endParaRPr lang="en-US" dirty="0"/>
              </a:p>
              <a:p>
                <a:pPr marL="411480" lvl="1" indent="0">
                  <a:buNone/>
                </a:pPr>
                <a:r>
                  <a:rPr lang="en-US" i="1" dirty="0"/>
                  <a:t>P(w1,w2 … </a:t>
                </a:r>
                <a:r>
                  <a:rPr lang="en-US" i="1" dirty="0" err="1"/>
                  <a:t>wk</a:t>
                </a:r>
                <a:r>
                  <a:rPr lang="en-US" i="1" dirty="0"/>
                  <a:t>) = P(w1)*P(w2|w1)*P(w3|w1,w2)… </a:t>
                </a:r>
              </a:p>
              <a:p>
                <a:pPr marL="411480" lvl="1" indent="0">
                  <a:buNone/>
                </a:pPr>
                <a14:m>
                  <m:oMathPara xmlns:m="http://schemas.openxmlformats.org/officeDocument/2006/math">
                    <m:oMathParaPr>
                      <m:jc m:val="centerGroup"/>
                    </m:oMathParaPr>
                    <m:oMath xmlns:m="http://schemas.openxmlformats.org/officeDocument/2006/math">
                      <m:r>
                        <a:rPr lang="en-US" i="1" smtClean="0">
                          <a:latin typeface="Cambria Math"/>
                        </a:rPr>
                        <m:t>=</m:t>
                      </m:r>
                      <m:nary>
                        <m:naryPr>
                          <m:chr m:val="∏"/>
                          <m:ctrlPr>
                            <a:rPr lang="en-US" i="1" smtClean="0">
                              <a:latin typeface="Cambria Math" panose="02040503050406030204" pitchFamily="18" charset="0"/>
                            </a:rPr>
                          </m:ctrlPr>
                        </m:naryPr>
                        <m:sub>
                          <m:r>
                            <m:rPr>
                              <m:brk m:alnAt="23"/>
                            </m:rPr>
                            <a:rPr lang="en-US" b="0" i="1" smtClean="0">
                              <a:latin typeface="Cambria Math"/>
                            </a:rPr>
                            <m:t>𝑘</m:t>
                          </m:r>
                          <m:r>
                            <a:rPr lang="en-US" b="0" i="1" smtClean="0">
                              <a:latin typeface="Cambria Math"/>
                            </a:rPr>
                            <m:t>=1</m:t>
                          </m:r>
                        </m:sub>
                        <m:sup>
                          <m:r>
                            <a:rPr lang="en-US" b="0" i="1" smtClean="0">
                              <a:latin typeface="Cambria Math"/>
                            </a:rPr>
                            <m:t>𝑛</m:t>
                          </m:r>
                        </m:sup>
                        <m:e>
                          <m:r>
                            <a:rPr lang="en-US" b="0" i="1" smtClean="0">
                              <a:latin typeface="Cambria Math"/>
                            </a:rPr>
                            <m:t>𝑃</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a:rPr>
                                    <m:t>𝑤</m:t>
                                  </m:r>
                                </m:e>
                                <m:sub>
                                  <m:r>
                                    <a:rPr lang="en-US" b="0" i="1" smtClean="0">
                                      <a:latin typeface="Cambria Math"/>
                                    </a:rPr>
                                    <m:t>𝑘</m:t>
                                  </m:r>
                                </m:sub>
                              </m:sSub>
                              <m:r>
                                <a:rPr lang="en-US" b="0" i="1" smtClean="0">
                                  <a:latin typeface="Cambria Math"/>
                                </a:rPr>
                                <m:t>|</m:t>
                              </m:r>
                              <m:sSub>
                                <m:sSubPr>
                                  <m:ctrlPr>
                                    <a:rPr lang="en-US" i="1">
                                      <a:latin typeface="Cambria Math" panose="02040503050406030204" pitchFamily="18" charset="0"/>
                                    </a:rPr>
                                  </m:ctrlPr>
                                </m:sSubPr>
                                <m:e>
                                  <m:r>
                                    <a:rPr lang="en-US" i="1">
                                      <a:latin typeface="Cambria Math"/>
                                    </a:rPr>
                                    <m:t>𝑤</m:t>
                                  </m:r>
                                </m:e>
                                <m:sub>
                                  <m:r>
                                    <a:rPr lang="en-US" b="0" i="1" smtClean="0">
                                      <a:latin typeface="Cambria Math"/>
                                    </a:rPr>
                                    <m:t>1</m:t>
                                  </m:r>
                                </m:sub>
                              </m:sSub>
                              <m:r>
                                <a:rPr lang="en-US" b="0" i="1" smtClean="0">
                                  <a:latin typeface="Cambria Math"/>
                                </a:rPr>
                                <m:t>…</m:t>
                              </m:r>
                              <m:sSub>
                                <m:sSubPr>
                                  <m:ctrlPr>
                                    <a:rPr lang="en-US" i="1">
                                      <a:latin typeface="Cambria Math" panose="02040503050406030204" pitchFamily="18" charset="0"/>
                                    </a:rPr>
                                  </m:ctrlPr>
                                </m:sSubPr>
                                <m:e>
                                  <m:r>
                                    <a:rPr lang="en-US" i="1">
                                      <a:latin typeface="Cambria Math"/>
                                    </a:rPr>
                                    <m:t>𝑤</m:t>
                                  </m:r>
                                </m:e>
                                <m:sub>
                                  <m:r>
                                    <a:rPr lang="en-US" b="0" i="1" smtClean="0">
                                      <a:latin typeface="Cambria Math"/>
                                    </a:rPr>
                                    <m:t>𝑘</m:t>
                                  </m:r>
                                  <m:r>
                                    <a:rPr lang="en-US" b="0" i="1" smtClean="0">
                                      <a:latin typeface="Cambria Math"/>
                                    </a:rPr>
                                    <m:t>−1</m:t>
                                  </m:r>
                                </m:sub>
                              </m:sSub>
                            </m:e>
                          </m:d>
                        </m:e>
                      </m:nary>
                    </m:oMath>
                  </m:oMathPara>
                </a14:m>
                <a:endParaRPr lang="en-US" i="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741" t="-1750"/>
                </a:stretch>
              </a:blipFill>
            </p:spPr>
            <p:txBody>
              <a:bodyPr/>
              <a:lstStyle/>
              <a:p>
                <a:r>
                  <a:rPr lang="en-US">
                    <a:noFill/>
                  </a:rPr>
                  <a:t> </a:t>
                </a:r>
              </a:p>
            </p:txBody>
          </p:sp>
        </mc:Fallback>
      </mc:AlternateContent>
    </p:spTree>
    <p:extLst>
      <p:ext uri="{BB962C8B-B14F-4D97-AF65-F5344CB8AC3E}">
        <p14:creationId xmlns:p14="http://schemas.microsoft.com/office/powerpoint/2010/main" val="27680049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good will our model be?</a:t>
            </a:r>
          </a:p>
        </p:txBody>
      </p:sp>
      <p:sp>
        <p:nvSpPr>
          <p:cNvPr id="3" name="Content Placeholder 2"/>
          <p:cNvSpPr>
            <a:spLocks noGrp="1"/>
          </p:cNvSpPr>
          <p:nvPr>
            <p:ph idx="1"/>
          </p:nvPr>
        </p:nvSpPr>
        <p:spPr/>
        <p:txBody>
          <a:bodyPr/>
          <a:lstStyle/>
          <a:p>
            <a:r>
              <a:rPr lang="en-US" dirty="0"/>
              <a:t>To measure the quality of a model, we'd like to know how well it </a:t>
            </a:r>
            <a:r>
              <a:rPr lang="en-US" b="1" dirty="0"/>
              <a:t>fits</a:t>
            </a:r>
            <a:r>
              <a:rPr lang="en-US" dirty="0"/>
              <a:t> a certain data set</a:t>
            </a:r>
          </a:p>
          <a:p>
            <a:r>
              <a:rPr lang="en-US" dirty="0"/>
              <a:t>What kind of language is easy to model?</a:t>
            </a:r>
          </a:p>
          <a:p>
            <a:pPr lvl="1"/>
            <a:r>
              <a:rPr lang="en-US" dirty="0"/>
              <a:t>If the language we are modeling has only one word, it's perfectly predictable:</a:t>
            </a:r>
          </a:p>
          <a:p>
            <a:pPr lvl="2"/>
            <a:r>
              <a:rPr lang="en-US" i="1" dirty="0">
                <a:solidFill>
                  <a:srgbClr val="0070C0"/>
                </a:solidFill>
              </a:rPr>
              <a:t>Spam </a:t>
            </a:r>
            <a:r>
              <a:rPr lang="en-US" i="1" dirty="0" err="1">
                <a:solidFill>
                  <a:srgbClr val="0070C0"/>
                </a:solidFill>
              </a:rPr>
              <a:t>spam</a:t>
            </a:r>
            <a:r>
              <a:rPr lang="en-US" i="1" dirty="0">
                <a:solidFill>
                  <a:srgbClr val="0070C0"/>
                </a:solidFill>
              </a:rPr>
              <a:t> </a:t>
            </a:r>
            <a:r>
              <a:rPr lang="en-US" i="1" dirty="0" err="1">
                <a:solidFill>
                  <a:srgbClr val="0070C0"/>
                </a:solidFill>
              </a:rPr>
              <a:t>spam</a:t>
            </a:r>
            <a:r>
              <a:rPr lang="en-US" i="1" dirty="0">
                <a:solidFill>
                  <a:srgbClr val="0070C0"/>
                </a:solidFill>
              </a:rPr>
              <a:t> </a:t>
            </a:r>
            <a:r>
              <a:rPr lang="en-US" i="1" dirty="0" err="1">
                <a:solidFill>
                  <a:srgbClr val="0070C0"/>
                </a:solidFill>
              </a:rPr>
              <a:t>spam</a:t>
            </a:r>
            <a:r>
              <a:rPr lang="en-US" i="1" dirty="0">
                <a:solidFill>
                  <a:srgbClr val="0070C0"/>
                </a:solidFill>
              </a:rPr>
              <a:t> </a:t>
            </a:r>
            <a:r>
              <a:rPr lang="en-US" i="1" dirty="0" err="1">
                <a:solidFill>
                  <a:srgbClr val="0070C0"/>
                </a:solidFill>
              </a:rPr>
              <a:t>spam</a:t>
            </a:r>
            <a:r>
              <a:rPr lang="en-US" i="1" dirty="0">
                <a:solidFill>
                  <a:srgbClr val="0070C0"/>
                </a:solidFill>
              </a:rPr>
              <a:t> ….</a:t>
            </a:r>
          </a:p>
          <a:p>
            <a:pPr lvl="1"/>
            <a:r>
              <a:rPr lang="en-US" dirty="0"/>
              <a:t>If it has 1,000,000 different </a:t>
            </a:r>
            <a:r>
              <a:rPr lang="en-US" dirty="0" err="1"/>
              <a:t>equiprobable</a:t>
            </a:r>
            <a:r>
              <a:rPr lang="en-US" dirty="0"/>
              <a:t> words, it's very hard to model</a:t>
            </a:r>
          </a:p>
          <a:p>
            <a:pPr lvl="1"/>
            <a:r>
              <a:rPr lang="en-US" dirty="0"/>
              <a:t>If it has 1,000,000 different words but…</a:t>
            </a:r>
          </a:p>
          <a:p>
            <a:pPr lvl="2"/>
            <a:r>
              <a:rPr lang="en-US" i="1" dirty="0">
                <a:solidFill>
                  <a:srgbClr val="0070C0"/>
                </a:solidFill>
              </a:rPr>
              <a:t>Spam </a:t>
            </a:r>
            <a:r>
              <a:rPr lang="en-US" i="1" dirty="0" err="1">
                <a:solidFill>
                  <a:srgbClr val="0070C0"/>
                </a:solidFill>
              </a:rPr>
              <a:t>spam</a:t>
            </a:r>
            <a:r>
              <a:rPr lang="en-US" i="1" dirty="0">
                <a:solidFill>
                  <a:srgbClr val="0070C0"/>
                </a:solidFill>
              </a:rPr>
              <a:t> </a:t>
            </a:r>
            <a:r>
              <a:rPr lang="en-US" i="1" dirty="0" err="1">
                <a:solidFill>
                  <a:srgbClr val="0070C0"/>
                </a:solidFill>
              </a:rPr>
              <a:t>spam</a:t>
            </a:r>
            <a:r>
              <a:rPr lang="en-US" i="1" dirty="0">
                <a:solidFill>
                  <a:srgbClr val="0070C0"/>
                </a:solidFill>
              </a:rPr>
              <a:t> </a:t>
            </a:r>
            <a:r>
              <a:rPr lang="en-US" i="1" dirty="0" err="1">
                <a:solidFill>
                  <a:srgbClr val="0070C0"/>
                </a:solidFill>
              </a:rPr>
              <a:t>spam</a:t>
            </a:r>
            <a:r>
              <a:rPr lang="en-US" i="1" dirty="0">
                <a:solidFill>
                  <a:srgbClr val="0070C0"/>
                </a:solidFill>
              </a:rPr>
              <a:t> </a:t>
            </a:r>
            <a:r>
              <a:rPr lang="en-US" i="1" dirty="0" err="1">
                <a:solidFill>
                  <a:srgbClr val="0070C0"/>
                </a:solidFill>
              </a:rPr>
              <a:t>spam</a:t>
            </a:r>
            <a:r>
              <a:rPr lang="en-US" i="1" dirty="0">
                <a:solidFill>
                  <a:srgbClr val="0070C0"/>
                </a:solidFill>
              </a:rPr>
              <a:t> furry spam </a:t>
            </a:r>
          </a:p>
          <a:p>
            <a:endParaRPr lang="en-US" dirty="0"/>
          </a:p>
        </p:txBody>
      </p:sp>
    </p:spTree>
    <p:extLst>
      <p:ext uri="{BB962C8B-B14F-4D97-AF65-F5344CB8AC3E}">
        <p14:creationId xmlns:p14="http://schemas.microsoft.com/office/powerpoint/2010/main" val="3330961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good will our model be?</a:t>
            </a:r>
          </a:p>
        </p:txBody>
      </p:sp>
      <p:sp>
        <p:nvSpPr>
          <p:cNvPr id="3" name="Content Placeholder 2"/>
          <p:cNvSpPr>
            <a:spLocks noGrp="1"/>
          </p:cNvSpPr>
          <p:nvPr>
            <p:ph idx="1"/>
          </p:nvPr>
        </p:nvSpPr>
        <p:spPr/>
        <p:txBody>
          <a:bodyPr/>
          <a:lstStyle/>
          <a:p>
            <a:r>
              <a:rPr lang="en-US" dirty="0"/>
              <a:t>How can we measure this predictability?</a:t>
            </a:r>
          </a:p>
          <a:p>
            <a:r>
              <a:rPr lang="en-US" dirty="0"/>
              <a:t>We can use a given model to </a:t>
            </a:r>
            <a:r>
              <a:rPr lang="en-US" b="1" dirty="0"/>
              <a:t>assign</a:t>
            </a:r>
            <a:r>
              <a:rPr lang="en-US" dirty="0"/>
              <a:t> a probability to some data</a:t>
            </a:r>
          </a:p>
          <a:p>
            <a:pPr lvl="1"/>
            <a:r>
              <a:rPr lang="en-US" dirty="0"/>
              <a:t>We know how to get </a:t>
            </a:r>
            <a:r>
              <a:rPr lang="en-US" i="1" dirty="0"/>
              <a:t>P(w</a:t>
            </a:r>
            <a:r>
              <a:rPr lang="en-US" i="1" baseline="-25000" dirty="0"/>
              <a:t>1</a:t>
            </a:r>
            <a:r>
              <a:rPr lang="en-US" i="1" dirty="0"/>
              <a:t>,w</a:t>
            </a:r>
            <a:r>
              <a:rPr lang="en-US" i="1" baseline="-25000" dirty="0"/>
              <a:t>2</a:t>
            </a:r>
            <a:r>
              <a:rPr lang="en-US" i="1" dirty="0"/>
              <a:t>, … </a:t>
            </a:r>
            <a:r>
              <a:rPr lang="en-US" i="1" dirty="0" err="1"/>
              <a:t>w</a:t>
            </a:r>
            <a:r>
              <a:rPr lang="en-US" i="1" baseline="-25000" dirty="0" err="1"/>
              <a:t>n</a:t>
            </a:r>
            <a:r>
              <a:rPr lang="en-US" i="1" dirty="0"/>
              <a:t>)</a:t>
            </a:r>
          </a:p>
          <a:p>
            <a:pPr lvl="1"/>
            <a:r>
              <a:rPr lang="en-US" dirty="0"/>
              <a:t>As we use the chain rule, the probability will get very small (each multiplication creates a tiny fraction)</a:t>
            </a:r>
          </a:p>
          <a:p>
            <a:pPr lvl="1"/>
            <a:r>
              <a:rPr lang="en-US" dirty="0"/>
              <a:t>To avoid tiny numbers we take the -</a:t>
            </a:r>
            <a:r>
              <a:rPr lang="en-US" i="1" dirty="0"/>
              <a:t>N</a:t>
            </a:r>
            <a:r>
              <a:rPr lang="en-US" baseline="30000" dirty="0"/>
              <a:t>th</a:t>
            </a:r>
            <a:r>
              <a:rPr lang="en-US" dirty="0"/>
              <a:t> root for </a:t>
            </a:r>
            <a:r>
              <a:rPr lang="en-US" i="1" dirty="0"/>
              <a:t>N </a:t>
            </a:r>
            <a:r>
              <a:rPr lang="en-US" dirty="0"/>
              <a:t>such multiplications – this is a measure called…</a:t>
            </a:r>
          </a:p>
        </p:txBody>
      </p:sp>
    </p:spTree>
    <p:extLst>
      <p:ext uri="{BB962C8B-B14F-4D97-AF65-F5344CB8AC3E}">
        <p14:creationId xmlns:p14="http://schemas.microsoft.com/office/powerpoint/2010/main" val="36271517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Perplexity</a:t>
            </a:r>
          </a:p>
        </p:txBody>
      </p:sp>
      <p:sp>
        <p:nvSpPr>
          <p:cNvPr id="3" name="Content Placeholder 2"/>
          <p:cNvSpPr>
            <a:spLocks noGrp="1"/>
          </p:cNvSpPr>
          <p:nvPr>
            <p:ph idx="1"/>
          </p:nvPr>
        </p:nvSpPr>
        <p:spPr/>
        <p:txBody>
          <a:bodyPr>
            <a:normAutofit lnSpcReduction="10000"/>
          </a:bodyPr>
          <a:lstStyle/>
          <a:p>
            <a:r>
              <a:rPr lang="en-US" dirty="0"/>
              <a:t>For many purposes, we will want to know what the likelihood of a sequence of tokens is:</a:t>
            </a:r>
          </a:p>
          <a:p>
            <a:pPr lvl="1"/>
            <a:r>
              <a:rPr lang="en-US" dirty="0"/>
              <a:t>Evaluate likelihood of suggested machine translation</a:t>
            </a:r>
          </a:p>
          <a:p>
            <a:pPr lvl="1"/>
            <a:r>
              <a:rPr lang="en-US" dirty="0"/>
              <a:t>Recognize text type (does this look like a newspaper article?)</a:t>
            </a:r>
          </a:p>
          <a:p>
            <a:pPr lvl="1"/>
            <a:r>
              <a:rPr lang="en-US" dirty="0"/>
              <a:t>Recognize dialect/variety/non-native language</a:t>
            </a:r>
          </a:p>
          <a:p>
            <a:pPr lvl="1"/>
            <a:r>
              <a:rPr lang="en-US" dirty="0"/>
              <a:t>Predict performance in domain adaptation</a:t>
            </a:r>
          </a:p>
          <a:p>
            <a:pPr lvl="1"/>
            <a:r>
              <a:rPr lang="en-US" dirty="0"/>
              <a:t>… and much more</a:t>
            </a:r>
          </a:p>
          <a:p>
            <a:r>
              <a:rPr lang="en-US" dirty="0"/>
              <a:t>We need to measure how ‘surprising’ a text is given some training data for comparison</a:t>
            </a:r>
          </a:p>
        </p:txBody>
      </p:sp>
    </p:spTree>
    <p:extLst>
      <p:ext uri="{BB962C8B-B14F-4D97-AF65-F5344CB8AC3E}">
        <p14:creationId xmlns:p14="http://schemas.microsoft.com/office/powerpoint/2010/main" val="39521015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Perplexity (PP)</a:t>
            </a:r>
          </a:p>
        </p:txBody>
      </p:sp>
      <p:sp>
        <p:nvSpPr>
          <p:cNvPr id="3" name="Content Placeholder 2"/>
          <p:cNvSpPr>
            <a:spLocks noGrp="1"/>
          </p:cNvSpPr>
          <p:nvPr>
            <p:ph idx="1"/>
          </p:nvPr>
        </p:nvSpPr>
        <p:spPr/>
        <p:txBody>
          <a:bodyPr/>
          <a:lstStyle/>
          <a:p>
            <a:r>
              <a:rPr lang="en-US" dirty="0"/>
              <a:t>Measured in general:</a:t>
            </a:r>
          </a:p>
          <a:p>
            <a:endParaRPr lang="en-US" dirty="0"/>
          </a:p>
          <a:p>
            <a:endParaRPr lang="en-US" dirty="0"/>
          </a:p>
          <a:p>
            <a:r>
              <a:rPr lang="en-US" dirty="0"/>
              <a:t>For a bigram model:</a:t>
            </a:r>
          </a:p>
          <a:p>
            <a:endParaRPr lang="en-US" dirty="0"/>
          </a:p>
          <a:p>
            <a:endParaRPr lang="en-US" dirty="0"/>
          </a:p>
          <a:p>
            <a:r>
              <a:rPr lang="en-US" dirty="0"/>
              <a:t>For a trigram model:</a:t>
            </a:r>
          </a:p>
          <a:p>
            <a:endParaRPr lang="en-US" dirty="0"/>
          </a:p>
        </p:txBody>
      </p:sp>
      <mc:AlternateContent xmlns:mc="http://schemas.openxmlformats.org/markup-compatibility/2006" xmlns:a14="http://schemas.microsoft.com/office/drawing/2010/main">
        <mc:Choice Requires="a14">
          <p:sp>
            <p:nvSpPr>
              <p:cNvPr id="4" name="TextBox 3"/>
              <p:cNvSpPr txBox="1"/>
              <p:nvPr/>
            </p:nvSpPr>
            <p:spPr>
              <a:xfrm>
                <a:off x="4572000" y="1676400"/>
                <a:ext cx="2840841" cy="9106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𝑃𝑃</m:t>
                      </m:r>
                      <m:d>
                        <m:dPr>
                          <m:ctrlPr>
                            <a:rPr lang="en-US" b="0" i="1" smtClean="0">
                              <a:latin typeface="Cambria Math" panose="02040503050406030204" pitchFamily="18" charset="0"/>
                            </a:rPr>
                          </m:ctrlPr>
                        </m:dPr>
                        <m:e>
                          <m:r>
                            <a:rPr lang="en-US" b="0" i="1" smtClean="0">
                              <a:latin typeface="Cambria Math"/>
                            </a:rPr>
                            <m:t>𝑡𝑒𝑥𝑡</m:t>
                          </m:r>
                        </m:e>
                      </m:d>
                      <m:r>
                        <a:rPr lang="en-US" b="0" i="1" smtClean="0">
                          <a:latin typeface="Cambria Math"/>
                        </a:rPr>
                        <m:t>=</m:t>
                      </m:r>
                      <m:rad>
                        <m:radPr>
                          <m:ctrlPr>
                            <a:rPr lang="en-US" b="0" i="1" smtClean="0">
                              <a:latin typeface="Cambria Math" panose="02040503050406030204" pitchFamily="18" charset="0"/>
                            </a:rPr>
                          </m:ctrlPr>
                        </m:radPr>
                        <m:deg>
                          <m:r>
                            <a:rPr lang="en-US" b="0" i="1" smtClean="0">
                              <a:latin typeface="Cambria Math"/>
                            </a:rPr>
                            <m:t>𝑁</m:t>
                          </m:r>
                        </m:deg>
                        <m:e>
                          <m:f>
                            <m:fPr>
                              <m:ctrlPr>
                                <a:rPr lang="en-US" i="1">
                                  <a:latin typeface="Cambria Math" panose="02040503050406030204" pitchFamily="18" charset="0"/>
                                </a:rPr>
                              </m:ctrlPr>
                            </m:fPr>
                            <m:num>
                              <m:r>
                                <a:rPr lang="en-US" b="0" i="1" smtClean="0">
                                  <a:latin typeface="Cambria Math"/>
                                </a:rPr>
                                <m:t>1</m:t>
                              </m:r>
                            </m:num>
                            <m:den>
                              <m:r>
                                <a:rPr lang="en-US" b="0" i="1" smtClean="0">
                                  <a:latin typeface="Cambria Math"/>
                                </a:rPr>
                                <m:t>𝑃</m:t>
                              </m:r>
                              <m:r>
                                <a:rPr lang="en-US" b="0" i="1" smtClean="0">
                                  <a:latin typeface="Cambria Math"/>
                                </a:rPr>
                                <m:t>(</m:t>
                              </m:r>
                              <m:sSub>
                                <m:sSubPr>
                                  <m:ctrlPr>
                                    <a:rPr lang="en-US" b="0" i="1" smtClean="0">
                                      <a:latin typeface="Cambria Math" panose="02040503050406030204" pitchFamily="18" charset="0"/>
                                    </a:rPr>
                                  </m:ctrlPr>
                                </m:sSubPr>
                                <m:e>
                                  <m:r>
                                    <a:rPr lang="en-US" b="0" i="1" smtClean="0">
                                      <a:latin typeface="Cambria Math"/>
                                    </a:rPr>
                                    <m:t>𝑤</m:t>
                                  </m:r>
                                </m:e>
                                <m:sub>
                                  <m:r>
                                    <a:rPr lang="en-US" b="0" i="1" smtClean="0">
                                      <a:latin typeface="Cambria Math"/>
                                    </a:rPr>
                                    <m:t>1</m:t>
                                  </m:r>
                                </m:sub>
                              </m:sSub>
                              <m:r>
                                <a:rPr lang="en-US" b="0" i="1" smtClean="0">
                                  <a:latin typeface="Cambria Math"/>
                                </a:rPr>
                                <m:t>…</m:t>
                              </m:r>
                              <m:sSub>
                                <m:sSubPr>
                                  <m:ctrlPr>
                                    <a:rPr lang="en-US" i="1">
                                      <a:latin typeface="Cambria Math" panose="02040503050406030204" pitchFamily="18" charset="0"/>
                                    </a:rPr>
                                  </m:ctrlPr>
                                </m:sSubPr>
                                <m:e>
                                  <m:r>
                                    <a:rPr lang="en-US" i="1">
                                      <a:latin typeface="Cambria Math"/>
                                    </a:rPr>
                                    <m:t>𝑤</m:t>
                                  </m:r>
                                </m:e>
                                <m:sub>
                                  <m:r>
                                    <a:rPr lang="en-US" b="0" i="1" smtClean="0">
                                      <a:latin typeface="Cambria Math"/>
                                    </a:rPr>
                                    <m:t>𝑁</m:t>
                                  </m:r>
                                </m:sub>
                              </m:sSub>
                              <m:r>
                                <a:rPr lang="en-US" b="0" i="1" smtClean="0">
                                  <a:latin typeface="Cambria Math"/>
                                </a:rPr>
                                <m:t>)</m:t>
                              </m:r>
                            </m:den>
                          </m:f>
                        </m:e>
                      </m:rad>
                    </m:oMath>
                  </m:oMathPara>
                </a14:m>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4572000" y="1676400"/>
                <a:ext cx="2840841" cy="910699"/>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4572000" y="3124200"/>
                <a:ext cx="3178691" cy="1169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𝑃𝑃</m:t>
                      </m:r>
                      <m:d>
                        <m:dPr>
                          <m:ctrlPr>
                            <a:rPr lang="en-US" b="0" i="1" smtClean="0">
                              <a:latin typeface="Cambria Math" panose="02040503050406030204" pitchFamily="18" charset="0"/>
                            </a:rPr>
                          </m:ctrlPr>
                        </m:dPr>
                        <m:e>
                          <m:r>
                            <a:rPr lang="en-US" b="0" i="1" smtClean="0">
                              <a:latin typeface="Cambria Math"/>
                            </a:rPr>
                            <m:t>𝑡𝑒𝑥𝑡</m:t>
                          </m:r>
                        </m:e>
                      </m:d>
                      <m:r>
                        <a:rPr lang="en-US" b="0" i="1" smtClean="0">
                          <a:latin typeface="Cambria Math"/>
                        </a:rPr>
                        <m:t>=</m:t>
                      </m:r>
                      <m:rad>
                        <m:radPr>
                          <m:ctrlPr>
                            <a:rPr lang="en-US" b="0" i="1" smtClean="0">
                              <a:latin typeface="Cambria Math" panose="02040503050406030204" pitchFamily="18" charset="0"/>
                            </a:rPr>
                          </m:ctrlPr>
                        </m:radPr>
                        <m:deg>
                          <m:r>
                            <a:rPr lang="en-US" b="0" i="1" smtClean="0">
                              <a:latin typeface="Cambria Math"/>
                            </a:rPr>
                            <m:t>𝑁</m:t>
                          </m:r>
                        </m:deg>
                        <m:e>
                          <m:nary>
                            <m:naryPr>
                              <m:chr m:val="∏"/>
                              <m:ctrlPr>
                                <a:rPr lang="en-US" b="0" i="1" smtClean="0">
                                  <a:latin typeface="Cambria Math" panose="02040503050406030204" pitchFamily="18" charset="0"/>
                                </a:rPr>
                              </m:ctrlPr>
                            </m:naryPr>
                            <m:sub>
                              <m:r>
                                <m:rPr>
                                  <m:brk m:alnAt="23"/>
                                </m:rPr>
                                <a:rPr lang="en-US" b="0" i="1" smtClean="0">
                                  <a:latin typeface="Cambria Math"/>
                                </a:rPr>
                                <m:t>𝑖</m:t>
                              </m:r>
                              <m:r>
                                <a:rPr lang="en-US" b="0" i="1" smtClean="0">
                                  <a:latin typeface="Cambria Math"/>
                                </a:rPr>
                                <m:t>=1</m:t>
                              </m:r>
                            </m:sub>
                            <m:sup>
                              <m:r>
                                <a:rPr lang="en-US" b="0" i="1" smtClean="0">
                                  <a:latin typeface="Cambria Math"/>
                                </a:rPr>
                                <m:t>𝑁</m:t>
                              </m:r>
                            </m:sup>
                            <m:e>
                              <m:f>
                                <m:fPr>
                                  <m:ctrlPr>
                                    <a:rPr lang="en-US" i="1">
                                      <a:latin typeface="Cambria Math" panose="02040503050406030204" pitchFamily="18" charset="0"/>
                                    </a:rPr>
                                  </m:ctrlPr>
                                </m:fPr>
                                <m:num>
                                  <m:r>
                                    <a:rPr lang="en-US" i="1">
                                      <a:latin typeface="Cambria Math"/>
                                    </a:rPr>
                                    <m:t>1</m:t>
                                  </m:r>
                                </m:num>
                                <m:den>
                                  <m:r>
                                    <a:rPr lang="en-US" i="1">
                                      <a:latin typeface="Cambria Math"/>
                                    </a:rPr>
                                    <m:t>𝑃</m:t>
                                  </m:r>
                                  <m:r>
                                    <a:rPr lang="en-US" i="1">
                                      <a:latin typeface="Cambria Math"/>
                                    </a:rPr>
                                    <m:t>(</m:t>
                                  </m:r>
                                  <m:sSub>
                                    <m:sSubPr>
                                      <m:ctrlPr>
                                        <a:rPr lang="en-US" i="1">
                                          <a:latin typeface="Cambria Math" panose="02040503050406030204" pitchFamily="18" charset="0"/>
                                        </a:rPr>
                                      </m:ctrlPr>
                                    </m:sSubPr>
                                    <m:e>
                                      <m:r>
                                        <a:rPr lang="en-US" i="1">
                                          <a:latin typeface="Cambria Math"/>
                                        </a:rPr>
                                        <m:t>𝑤</m:t>
                                      </m:r>
                                    </m:e>
                                    <m:sub>
                                      <m:r>
                                        <a:rPr lang="en-US" i="1">
                                          <a:latin typeface="Cambria Math"/>
                                        </a:rPr>
                                        <m:t>𝑖</m:t>
                                      </m:r>
                                    </m:sub>
                                  </m:sSub>
                                  <m:r>
                                    <a:rPr lang="en-US" i="1">
                                      <a:latin typeface="Cambria Math"/>
                                    </a:rPr>
                                    <m:t>|</m:t>
                                  </m:r>
                                  <m:sSub>
                                    <m:sSubPr>
                                      <m:ctrlPr>
                                        <a:rPr lang="en-US" i="1">
                                          <a:latin typeface="Cambria Math" panose="02040503050406030204" pitchFamily="18" charset="0"/>
                                        </a:rPr>
                                      </m:ctrlPr>
                                    </m:sSubPr>
                                    <m:e>
                                      <m:r>
                                        <a:rPr lang="en-US" i="1">
                                          <a:latin typeface="Cambria Math"/>
                                        </a:rPr>
                                        <m:t>𝑤</m:t>
                                      </m:r>
                                    </m:e>
                                    <m:sub>
                                      <m:r>
                                        <a:rPr lang="en-US" i="1">
                                          <a:latin typeface="Cambria Math"/>
                                        </a:rPr>
                                        <m:t>𝑖</m:t>
                                      </m:r>
                                      <m:r>
                                        <a:rPr lang="en-US" i="1">
                                          <a:latin typeface="Cambria Math"/>
                                        </a:rPr>
                                        <m:t>−1</m:t>
                                      </m:r>
                                    </m:sub>
                                  </m:sSub>
                                  <m:r>
                                    <a:rPr lang="en-US" i="1">
                                      <a:latin typeface="Cambria Math"/>
                                    </a:rPr>
                                    <m:t>)</m:t>
                                  </m:r>
                                </m:den>
                              </m:f>
                            </m:e>
                          </m:nary>
                        </m:e>
                      </m:rad>
                    </m:oMath>
                  </m:oMathPara>
                </a14:m>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4572000" y="3124200"/>
                <a:ext cx="3178691" cy="1169936"/>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4419600" y="4648200"/>
                <a:ext cx="4504566" cy="1169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𝑃𝑃</m:t>
                      </m:r>
                      <m:d>
                        <m:dPr>
                          <m:ctrlPr>
                            <a:rPr lang="en-US" b="0" i="1" smtClean="0">
                              <a:latin typeface="Cambria Math" panose="02040503050406030204" pitchFamily="18" charset="0"/>
                            </a:rPr>
                          </m:ctrlPr>
                        </m:dPr>
                        <m:e>
                          <m:r>
                            <a:rPr lang="en-US" b="0" i="1" smtClean="0">
                              <a:latin typeface="Cambria Math"/>
                            </a:rPr>
                            <m:t>𝑡𝑒𝑥𝑡</m:t>
                          </m:r>
                        </m:e>
                      </m:d>
                      <m:r>
                        <a:rPr lang="en-US" b="0" i="1" smtClean="0">
                          <a:latin typeface="Cambria Math"/>
                        </a:rPr>
                        <m:t>=</m:t>
                      </m:r>
                      <m:rad>
                        <m:radPr>
                          <m:ctrlPr>
                            <a:rPr lang="en-US" b="0" i="1" smtClean="0">
                              <a:latin typeface="Cambria Math" panose="02040503050406030204" pitchFamily="18" charset="0"/>
                            </a:rPr>
                          </m:ctrlPr>
                        </m:radPr>
                        <m:deg>
                          <m:r>
                            <a:rPr lang="en-US" b="0" i="1" smtClean="0">
                              <a:latin typeface="Cambria Math"/>
                            </a:rPr>
                            <m:t>𝑁</m:t>
                          </m:r>
                        </m:deg>
                        <m:e>
                          <m:nary>
                            <m:naryPr>
                              <m:chr m:val="∏"/>
                              <m:ctrlPr>
                                <a:rPr lang="en-US" b="0" i="1" smtClean="0">
                                  <a:latin typeface="Cambria Math" panose="02040503050406030204" pitchFamily="18" charset="0"/>
                                </a:rPr>
                              </m:ctrlPr>
                            </m:naryPr>
                            <m:sub>
                              <m:r>
                                <m:rPr>
                                  <m:brk m:alnAt="23"/>
                                </m:rPr>
                                <a:rPr lang="en-US" b="0" i="1" smtClean="0">
                                  <a:latin typeface="Cambria Math"/>
                                </a:rPr>
                                <m:t>𝑖</m:t>
                              </m:r>
                              <m:r>
                                <a:rPr lang="en-US" b="0" i="1" smtClean="0">
                                  <a:latin typeface="Cambria Math"/>
                                </a:rPr>
                                <m:t>=1</m:t>
                              </m:r>
                            </m:sub>
                            <m:sup>
                              <m:r>
                                <a:rPr lang="en-US" b="0" i="1" smtClean="0">
                                  <a:latin typeface="Cambria Math"/>
                                </a:rPr>
                                <m:t>𝑁</m:t>
                              </m:r>
                            </m:sup>
                            <m:e>
                              <m:f>
                                <m:fPr>
                                  <m:ctrlPr>
                                    <a:rPr lang="en-US" i="1">
                                      <a:latin typeface="Cambria Math" panose="02040503050406030204" pitchFamily="18" charset="0"/>
                                    </a:rPr>
                                  </m:ctrlPr>
                                </m:fPr>
                                <m:num>
                                  <m:r>
                                    <a:rPr lang="en-US" i="1">
                                      <a:latin typeface="Cambria Math"/>
                                    </a:rPr>
                                    <m:t>1</m:t>
                                  </m:r>
                                </m:num>
                                <m:den>
                                  <m:r>
                                    <a:rPr lang="en-US" i="1">
                                      <a:latin typeface="Cambria Math"/>
                                    </a:rPr>
                                    <m:t>𝑃</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𝑤</m:t>
                                          </m:r>
                                        </m:e>
                                        <m:sub>
                                          <m:r>
                                            <a:rPr lang="en-US" i="1">
                                              <a:latin typeface="Cambria Math"/>
                                            </a:rPr>
                                            <m:t>𝑖</m:t>
                                          </m:r>
                                        </m:sub>
                                      </m:sSub>
                                    </m:e>
                                    <m:e>
                                      <m:sSub>
                                        <m:sSubPr>
                                          <m:ctrlPr>
                                            <a:rPr lang="en-US" i="1">
                                              <a:latin typeface="Cambria Math" panose="02040503050406030204" pitchFamily="18" charset="0"/>
                                            </a:rPr>
                                          </m:ctrlPr>
                                        </m:sSubPr>
                                        <m:e>
                                          <m:r>
                                            <a:rPr lang="en-US" i="1">
                                              <a:latin typeface="Cambria Math"/>
                                            </a:rPr>
                                            <m:t>𝑤</m:t>
                                          </m:r>
                                        </m:e>
                                        <m:sub>
                                          <m:r>
                                            <a:rPr lang="en-US" i="1">
                                              <a:latin typeface="Cambria Math"/>
                                            </a:rPr>
                                            <m:t>𝑖</m:t>
                                          </m:r>
                                          <m:r>
                                            <a:rPr lang="en-US" i="1">
                                              <a:latin typeface="Cambria Math"/>
                                            </a:rPr>
                                            <m:t>−1</m:t>
                                          </m:r>
                                        </m:sub>
                                      </m:sSub>
                                    </m:e>
                                  </m:d>
                                  <m:r>
                                    <a:rPr lang="en-US" b="0" i="1" smtClean="0">
                                      <a:latin typeface="Cambria Math"/>
                                    </a:rPr>
                                    <m:t>𝑃</m:t>
                                  </m:r>
                                  <m:r>
                                    <a:rPr lang="en-US" i="1">
                                      <a:latin typeface="Cambria Math"/>
                                    </a:rPr>
                                    <m:t>(</m:t>
                                  </m:r>
                                  <m:sSub>
                                    <m:sSubPr>
                                      <m:ctrlPr>
                                        <a:rPr lang="en-US" i="1">
                                          <a:latin typeface="Cambria Math" panose="02040503050406030204" pitchFamily="18" charset="0"/>
                                        </a:rPr>
                                      </m:ctrlPr>
                                    </m:sSubPr>
                                    <m:e>
                                      <m:r>
                                        <a:rPr lang="en-US" i="1">
                                          <a:latin typeface="Cambria Math"/>
                                        </a:rPr>
                                        <m:t>𝑤</m:t>
                                      </m:r>
                                    </m:e>
                                    <m:sub>
                                      <m:r>
                                        <a:rPr lang="en-US" i="1">
                                          <a:latin typeface="Cambria Math"/>
                                        </a:rPr>
                                        <m:t>𝑖</m:t>
                                      </m:r>
                                      <m:r>
                                        <a:rPr lang="en-US" b="0" i="1" smtClean="0">
                                          <a:latin typeface="Cambria Math"/>
                                        </a:rPr>
                                        <m:t>−1</m:t>
                                      </m:r>
                                    </m:sub>
                                  </m:sSub>
                                  <m:r>
                                    <a:rPr lang="en-US" i="1">
                                      <a:latin typeface="Cambria Math"/>
                                    </a:rPr>
                                    <m:t>|</m:t>
                                  </m:r>
                                  <m:sSub>
                                    <m:sSubPr>
                                      <m:ctrlPr>
                                        <a:rPr lang="en-US" i="1">
                                          <a:latin typeface="Cambria Math" panose="02040503050406030204" pitchFamily="18" charset="0"/>
                                        </a:rPr>
                                      </m:ctrlPr>
                                    </m:sSubPr>
                                    <m:e>
                                      <m:r>
                                        <a:rPr lang="en-US" i="1">
                                          <a:latin typeface="Cambria Math"/>
                                        </a:rPr>
                                        <m:t>𝑤</m:t>
                                      </m:r>
                                    </m:e>
                                    <m:sub>
                                      <m:r>
                                        <a:rPr lang="en-US" i="1">
                                          <a:latin typeface="Cambria Math"/>
                                        </a:rPr>
                                        <m:t>𝑖</m:t>
                                      </m:r>
                                      <m:r>
                                        <a:rPr lang="en-US" i="1">
                                          <a:latin typeface="Cambria Math"/>
                                        </a:rPr>
                                        <m:t>−2</m:t>
                                      </m:r>
                                    </m:sub>
                                  </m:sSub>
                                  <m:r>
                                    <a:rPr lang="en-US" i="1">
                                      <a:latin typeface="Cambria Math"/>
                                    </a:rPr>
                                    <m:t>)</m:t>
                                  </m:r>
                                </m:den>
                              </m:f>
                            </m:e>
                          </m:nary>
                        </m:e>
                      </m:rad>
                    </m:oMath>
                  </m:oMathPara>
                </a14:m>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4419600" y="4648200"/>
                <a:ext cx="4504566" cy="1169936"/>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214539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Perplexity (PP)</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46237"/>
                <a:ext cx="8382000" cy="4526280"/>
              </a:xfrm>
            </p:spPr>
            <p:txBody>
              <a:bodyPr>
                <a:normAutofit/>
              </a:bodyPr>
              <a:lstStyle/>
              <a:p>
                <a:r>
                  <a:rPr lang="en-US" dirty="0"/>
                  <a:t>Example: </a:t>
                </a:r>
                <a:r>
                  <a:rPr lang="en-US" i="1" dirty="0"/>
                  <a:t>spam language</a:t>
                </a:r>
              </a:p>
              <a:p>
                <a:pPr lvl="1"/>
                <a:r>
                  <a:rPr lang="en-US" dirty="0"/>
                  <a:t>PP(spam*10) =</a:t>
                </a:r>
                <a14:m>
                  <m:oMath xmlns:m="http://schemas.openxmlformats.org/officeDocument/2006/math">
                    <m:rad>
                      <m:radPr>
                        <m:ctrlPr>
                          <a:rPr lang="en-US" i="1">
                            <a:latin typeface="Cambria Math" panose="02040503050406030204" pitchFamily="18" charset="0"/>
                          </a:rPr>
                        </m:ctrlPr>
                      </m:radPr>
                      <m:deg>
                        <m:r>
                          <a:rPr lang="en-US" b="0" i="1" smtClean="0">
                            <a:latin typeface="Cambria Math"/>
                          </a:rPr>
                          <m:t>10</m:t>
                        </m:r>
                      </m:deg>
                      <m:e>
                        <m:f>
                          <m:fPr>
                            <m:ctrlPr>
                              <a:rPr lang="en-US" i="1">
                                <a:latin typeface="Cambria Math" panose="02040503050406030204" pitchFamily="18" charset="0"/>
                              </a:rPr>
                            </m:ctrlPr>
                          </m:fPr>
                          <m:num>
                            <m:r>
                              <a:rPr lang="en-US" i="1">
                                <a:latin typeface="Cambria Math"/>
                              </a:rPr>
                              <m:t>1</m:t>
                            </m:r>
                          </m:num>
                          <m:den>
                            <m:d>
                              <m:dPr>
                                <m:ctrlPr>
                                  <a:rPr lang="en-US" i="1">
                                    <a:latin typeface="Cambria Math" panose="02040503050406030204" pitchFamily="18" charset="0"/>
                                  </a:rPr>
                                </m:ctrlPr>
                              </m:dPr>
                              <m:e>
                                <m:r>
                                  <a:rPr lang="en-US" i="1">
                                    <a:latin typeface="Cambria Math"/>
                                  </a:rPr>
                                  <m:t>1∗1∗..∗1</m:t>
                                </m:r>
                              </m:e>
                            </m:d>
                          </m:den>
                        </m:f>
                      </m:e>
                    </m:rad>
                    <m:r>
                      <a:rPr lang="en-US" b="0" i="1" smtClean="0">
                        <a:latin typeface="Cambria Math"/>
                      </a:rPr>
                      <m:t>=1</m:t>
                    </m:r>
                  </m:oMath>
                </a14:m>
                <a:endParaRPr lang="en-US" dirty="0"/>
              </a:p>
              <a:p>
                <a:r>
                  <a:rPr lang="en-US" dirty="0"/>
                  <a:t>Example: </a:t>
                </a:r>
                <a:r>
                  <a:rPr lang="en-US" i="1" dirty="0"/>
                  <a:t>million word language</a:t>
                </a:r>
              </a:p>
              <a:p>
                <a:pPr lvl="1"/>
                <a:r>
                  <a:rPr lang="en-US" dirty="0"/>
                  <a:t>PP(</a:t>
                </a:r>
                <a:r>
                  <a:rPr lang="en-US" dirty="0" err="1"/>
                  <a:t>a,b,c..j</a:t>
                </a:r>
                <a:r>
                  <a:rPr lang="en-US" dirty="0"/>
                  <a:t>)=</a:t>
                </a:r>
                <a14:m>
                  <m:oMath xmlns:m="http://schemas.openxmlformats.org/officeDocument/2006/math">
                    <m:rad>
                      <m:radPr>
                        <m:ctrlPr>
                          <a:rPr lang="en-US" i="1">
                            <a:latin typeface="Cambria Math" panose="02040503050406030204" pitchFamily="18" charset="0"/>
                          </a:rPr>
                        </m:ctrlPr>
                      </m:radPr>
                      <m:deg>
                        <m:r>
                          <a:rPr lang="en-US" b="0" i="1" smtClean="0">
                            <a:latin typeface="Cambria Math"/>
                          </a:rPr>
                          <m:t>10</m:t>
                        </m:r>
                      </m:deg>
                      <m:e>
                        <m:f>
                          <m:fPr>
                            <m:ctrlPr>
                              <a:rPr lang="en-US" i="1">
                                <a:latin typeface="Cambria Math" panose="02040503050406030204" pitchFamily="18" charset="0"/>
                              </a:rPr>
                            </m:ctrlPr>
                          </m:fPr>
                          <m:num>
                            <m:r>
                              <a:rPr lang="en-US" i="1">
                                <a:latin typeface="Cambria Math"/>
                              </a:rPr>
                              <m:t>1</m:t>
                            </m:r>
                          </m:num>
                          <m:den>
                            <m:d>
                              <m:dPr>
                                <m:ctrlPr>
                                  <a:rPr lang="en-US" i="1">
                                    <a:latin typeface="Cambria Math" panose="02040503050406030204" pitchFamily="18" charset="0"/>
                                  </a:rPr>
                                </m:ctrlPr>
                              </m:dPr>
                              <m:e>
                                <m:r>
                                  <a:rPr lang="en-US" b="0" i="1" smtClean="0">
                                    <a:latin typeface="Cambria Math"/>
                                  </a:rPr>
                                  <m:t>0.0000001</m:t>
                                </m:r>
                                <m:r>
                                  <a:rPr lang="en-US" i="1">
                                    <a:latin typeface="Cambria Math"/>
                                  </a:rPr>
                                  <m:t>∗</m:t>
                                </m:r>
                                <m:r>
                                  <a:rPr lang="en-US" b="0" i="1" smtClean="0">
                                    <a:latin typeface="Cambria Math"/>
                                  </a:rPr>
                                  <m:t>..</m:t>
                                </m:r>
                                <m:r>
                                  <a:rPr lang="en-US" i="1" smtClean="0">
                                    <a:latin typeface="Cambria Math"/>
                                  </a:rPr>
                                  <m:t> </m:t>
                                </m:r>
                                <m:r>
                                  <a:rPr lang="en-US" b="0" i="1" smtClean="0">
                                    <a:latin typeface="Cambria Math"/>
                                  </a:rPr>
                                  <m:t>0.000000</m:t>
                                </m:r>
                                <m:r>
                                  <a:rPr lang="en-US" i="1">
                                    <a:latin typeface="Cambria Math"/>
                                  </a:rPr>
                                  <m:t>1</m:t>
                                </m:r>
                              </m:e>
                            </m:d>
                          </m:den>
                        </m:f>
                      </m:e>
                    </m:rad>
                    <m:r>
                      <a:rPr lang="en-US" b="0" i="1" smtClean="0">
                        <a:latin typeface="Cambria Math"/>
                      </a:rPr>
                      <m:t>=1000000</m:t>
                    </m:r>
                  </m:oMath>
                </a14:m>
                <a:endParaRPr lang="en-US" dirty="0"/>
              </a:p>
              <a:p>
                <a:r>
                  <a:rPr lang="en-US" dirty="0"/>
                  <a:t>Example: </a:t>
                </a:r>
                <a:r>
                  <a:rPr lang="en-US" i="1" dirty="0"/>
                  <a:t>furry spam language</a:t>
                </a:r>
              </a:p>
              <a:p>
                <a:pPr lvl="1"/>
                <a:r>
                  <a:rPr lang="en-US" dirty="0"/>
                  <a:t>PP(spam..</a:t>
                </a:r>
                <a:r>
                  <a:rPr lang="en-US" dirty="0" err="1"/>
                  <a:t>furry,spam</a:t>
                </a:r>
                <a:r>
                  <a:rPr lang="en-US" dirty="0"/>
                  <a:t>)=</a:t>
                </a:r>
                <a14:m>
                  <m:oMath xmlns:m="http://schemas.openxmlformats.org/officeDocument/2006/math">
                    <m:rad>
                      <m:radPr>
                        <m:ctrlPr>
                          <a:rPr lang="en-US" i="1">
                            <a:latin typeface="Cambria Math" panose="02040503050406030204" pitchFamily="18" charset="0"/>
                          </a:rPr>
                        </m:ctrlPr>
                      </m:radPr>
                      <m:deg>
                        <m:r>
                          <a:rPr lang="en-US" b="0" i="1" smtClean="0">
                            <a:latin typeface="Cambria Math"/>
                          </a:rPr>
                          <m:t>10</m:t>
                        </m:r>
                      </m:deg>
                      <m:e>
                        <m:f>
                          <m:fPr>
                            <m:ctrlPr>
                              <a:rPr lang="en-US" i="1">
                                <a:latin typeface="Cambria Math" panose="02040503050406030204" pitchFamily="18" charset="0"/>
                              </a:rPr>
                            </m:ctrlPr>
                          </m:fPr>
                          <m:num>
                            <m:r>
                              <a:rPr lang="en-US" i="1">
                                <a:latin typeface="Cambria Math"/>
                              </a:rPr>
                              <m:t>1</m:t>
                            </m:r>
                          </m:num>
                          <m:den>
                            <m:d>
                              <m:dPr>
                                <m:ctrlPr>
                                  <a:rPr lang="en-US" i="1">
                                    <a:latin typeface="Cambria Math" panose="02040503050406030204" pitchFamily="18" charset="0"/>
                                  </a:rPr>
                                </m:ctrlPr>
                              </m:dPr>
                              <m:e>
                                <m:r>
                                  <a:rPr lang="en-US" i="1">
                                    <a:latin typeface="Cambria Math"/>
                                  </a:rPr>
                                  <m:t>0.</m:t>
                                </m:r>
                                <m:r>
                                  <a:rPr lang="en-US" b="0" i="1" smtClean="0">
                                    <a:latin typeface="Cambria Math"/>
                                  </a:rPr>
                                  <m:t>999</m:t>
                                </m:r>
                                <m:r>
                                  <a:rPr lang="en-US" i="1">
                                    <a:latin typeface="Cambria Math"/>
                                  </a:rPr>
                                  <m:t>∗.. 0.0000001</m:t>
                                </m:r>
                                <m:r>
                                  <a:rPr lang="en-US" b="0" i="1" smtClean="0">
                                    <a:latin typeface="Cambria Math"/>
                                  </a:rPr>
                                  <m:t>∗</m:t>
                                </m:r>
                                <m:r>
                                  <a:rPr lang="en-US" i="1">
                                    <a:latin typeface="Cambria Math"/>
                                  </a:rPr>
                                  <m:t>0.999</m:t>
                                </m:r>
                              </m:e>
                            </m:d>
                          </m:den>
                        </m:f>
                      </m:e>
                    </m:rad>
                    <m:r>
                      <a:rPr lang="en-US" i="1">
                        <a:latin typeface="Cambria Math"/>
                      </a:rPr>
                      <m:t>=</m:t>
                    </m:r>
                  </m:oMath>
                </a14:m>
                <a:r>
                  <a:rPr lang="en-US" dirty="0"/>
                  <a:t>3.98</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46237"/>
                <a:ext cx="8382000" cy="4526280"/>
              </a:xfrm>
              <a:blipFill rotWithShape="1">
                <a:blip r:embed="rId2"/>
                <a:stretch>
                  <a:fillRect l="-727" t="-1750"/>
                </a:stretch>
              </a:blipFill>
            </p:spPr>
            <p:txBody>
              <a:bodyPr/>
              <a:lstStyle/>
              <a:p>
                <a:r>
                  <a:rPr lang="en-US">
                    <a:noFill/>
                  </a:rPr>
                  <a:t> </a:t>
                </a:r>
              </a:p>
            </p:txBody>
          </p:sp>
        </mc:Fallback>
      </mc:AlternateContent>
    </p:spTree>
    <p:extLst>
      <p:ext uri="{BB962C8B-B14F-4D97-AF65-F5344CB8AC3E}">
        <p14:creationId xmlns:p14="http://schemas.microsoft.com/office/powerpoint/2010/main" val="2160385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Quick exercise – make up a text</a:t>
            </a:r>
          </a:p>
        </p:txBody>
      </p:sp>
      <p:sp>
        <p:nvSpPr>
          <p:cNvPr id="3" name="Content Placeholder 2"/>
          <p:cNvSpPr>
            <a:spLocks noGrp="1"/>
          </p:cNvSpPr>
          <p:nvPr>
            <p:ph idx="1"/>
          </p:nvPr>
        </p:nvSpPr>
        <p:spPr/>
        <p:txBody>
          <a:bodyPr>
            <a:normAutofit fontScale="92500" lnSpcReduction="20000"/>
          </a:bodyPr>
          <a:lstStyle/>
          <a:p>
            <a:r>
              <a:rPr lang="en-US" dirty="0"/>
              <a:t>Can you make up a sentence that is:</a:t>
            </a:r>
          </a:p>
          <a:p>
            <a:pPr lvl="1"/>
            <a:r>
              <a:rPr lang="en-US" dirty="0">
                <a:solidFill>
                  <a:srgbClr val="FF0000"/>
                </a:solidFill>
              </a:rPr>
              <a:t>Bad English </a:t>
            </a:r>
            <a:r>
              <a:rPr lang="en-US" dirty="0"/>
              <a:t>but rates </a:t>
            </a:r>
            <a:r>
              <a:rPr lang="en-US" dirty="0">
                <a:solidFill>
                  <a:srgbClr val="00B050"/>
                </a:solidFill>
              </a:rPr>
              <a:t>low</a:t>
            </a:r>
            <a:r>
              <a:rPr lang="en-US" dirty="0"/>
              <a:t> on perplexity</a:t>
            </a:r>
          </a:p>
          <a:p>
            <a:pPr lvl="1"/>
            <a:r>
              <a:rPr lang="en-US" dirty="0">
                <a:solidFill>
                  <a:srgbClr val="00B050"/>
                </a:solidFill>
              </a:rPr>
              <a:t>Good English </a:t>
            </a:r>
            <a:r>
              <a:rPr lang="en-US" dirty="0"/>
              <a:t>but rates </a:t>
            </a:r>
            <a:r>
              <a:rPr lang="en-US" dirty="0">
                <a:solidFill>
                  <a:srgbClr val="FF0000"/>
                </a:solidFill>
              </a:rPr>
              <a:t>high</a:t>
            </a:r>
            <a:r>
              <a:rPr lang="en-US" dirty="0"/>
              <a:t> on perplexity</a:t>
            </a:r>
          </a:p>
          <a:p>
            <a:endParaRPr lang="en-US" dirty="0"/>
          </a:p>
          <a:p>
            <a:r>
              <a:rPr lang="en-US" dirty="0"/>
              <a:t>For this text, using A. </a:t>
            </a:r>
            <a:r>
              <a:rPr lang="en-US" b="1" dirty="0"/>
              <a:t>unigrams</a:t>
            </a:r>
            <a:r>
              <a:rPr lang="en-US" dirty="0"/>
              <a:t> B. </a:t>
            </a:r>
            <a:r>
              <a:rPr lang="en-US" b="1" dirty="0"/>
              <a:t>bigrams</a:t>
            </a:r>
            <a:r>
              <a:rPr lang="en-US" dirty="0"/>
              <a:t>:</a:t>
            </a:r>
          </a:p>
          <a:p>
            <a:pPr marL="411480" lvl="1" indent="0">
              <a:buNone/>
            </a:pPr>
            <a:r>
              <a:rPr lang="en-US" dirty="0"/>
              <a:t>If you go out in the woods today</a:t>
            </a:r>
            <a:br>
              <a:rPr lang="en-US" dirty="0"/>
            </a:br>
            <a:r>
              <a:rPr lang="en-US" dirty="0"/>
              <a:t>You're sure of a big surprise.</a:t>
            </a:r>
            <a:br>
              <a:rPr lang="en-US" dirty="0"/>
            </a:br>
            <a:r>
              <a:rPr lang="en-US" dirty="0"/>
              <a:t>If you go out in the woods today</a:t>
            </a:r>
            <a:br>
              <a:rPr lang="en-US" dirty="0"/>
            </a:br>
            <a:r>
              <a:rPr lang="en-US" dirty="0"/>
              <a:t>You'd better go in disguise.</a:t>
            </a:r>
          </a:p>
          <a:p>
            <a:pPr marL="411480" lvl="1" indent="0">
              <a:buNone/>
            </a:pPr>
            <a:br>
              <a:rPr lang="en-US" dirty="0"/>
            </a:br>
            <a:r>
              <a:rPr lang="en-US" dirty="0"/>
              <a:t>For every bear that ever there was</a:t>
            </a:r>
            <a:br>
              <a:rPr lang="en-US" dirty="0"/>
            </a:br>
            <a:r>
              <a:rPr lang="en-US" dirty="0"/>
              <a:t>Will gather there for certain, because</a:t>
            </a:r>
            <a:br>
              <a:rPr lang="en-US" dirty="0"/>
            </a:br>
            <a:r>
              <a:rPr lang="en-US" dirty="0"/>
              <a:t>Today's the day the teddy bears have their picnic.</a:t>
            </a:r>
          </a:p>
        </p:txBody>
      </p:sp>
    </p:spTree>
    <p:extLst>
      <p:ext uri="{BB962C8B-B14F-4D97-AF65-F5344CB8AC3E}">
        <p14:creationId xmlns:p14="http://schemas.microsoft.com/office/powerpoint/2010/main" val="19013284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Unigram example</a:t>
            </a:r>
          </a:p>
        </p:txBody>
      </p:sp>
      <p:sp>
        <p:nvSpPr>
          <p:cNvPr id="3" name="Content Placeholder 2"/>
          <p:cNvSpPr>
            <a:spLocks noGrp="1"/>
          </p:cNvSpPr>
          <p:nvPr>
            <p:ph idx="1"/>
          </p:nvPr>
        </p:nvSpPr>
        <p:spPr/>
        <p:txBody>
          <a:bodyPr/>
          <a:lstStyle/>
          <a:p>
            <a:r>
              <a:rPr lang="en-US" dirty="0"/>
              <a:t>Good English, high model perplexity:</a:t>
            </a:r>
          </a:p>
          <a:p>
            <a:pPr lvl="1"/>
            <a:r>
              <a:rPr lang="en-US" dirty="0"/>
              <a:t>When I venture into the forest tonight</a:t>
            </a:r>
            <a:br>
              <a:rPr lang="en-US" dirty="0"/>
            </a:br>
            <a:r>
              <a:rPr lang="en-US" dirty="0"/>
              <a:t>I’ll be very surprised…</a:t>
            </a:r>
          </a:p>
          <a:p>
            <a:r>
              <a:rPr lang="en-US" dirty="0"/>
              <a:t>Bad English, low perplexity:</a:t>
            </a:r>
          </a:p>
          <a:p>
            <a:pPr lvl="1"/>
            <a:r>
              <a:rPr lang="en-US" dirty="0"/>
              <a:t>If bears woods picnic you </a:t>
            </a:r>
            <a:r>
              <a:rPr lang="en-US" dirty="0" err="1"/>
              <a:t>you</a:t>
            </a:r>
            <a:r>
              <a:rPr lang="en-US" dirty="0"/>
              <a:t> </a:t>
            </a:r>
            <a:r>
              <a:rPr lang="en-US" dirty="0" err="1"/>
              <a:t>you</a:t>
            </a:r>
            <a:r>
              <a:rPr lang="en-US" dirty="0"/>
              <a:t> today woods…</a:t>
            </a:r>
          </a:p>
          <a:p>
            <a:pPr lvl="1"/>
            <a:endParaRPr lang="en-US" dirty="0"/>
          </a:p>
        </p:txBody>
      </p:sp>
    </p:spTree>
    <p:extLst>
      <p:ext uri="{BB962C8B-B14F-4D97-AF65-F5344CB8AC3E}">
        <p14:creationId xmlns:p14="http://schemas.microsoft.com/office/powerpoint/2010/main" val="45194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Reminders</a:t>
            </a:r>
          </a:p>
        </p:txBody>
      </p:sp>
      <p:sp>
        <p:nvSpPr>
          <p:cNvPr id="3" name="Content Placeholder 2"/>
          <p:cNvSpPr>
            <a:spLocks noGrp="1"/>
          </p:cNvSpPr>
          <p:nvPr>
            <p:ph idx="1"/>
          </p:nvPr>
        </p:nvSpPr>
        <p:spPr/>
        <p:txBody>
          <a:bodyPr>
            <a:normAutofit/>
          </a:bodyPr>
          <a:lstStyle/>
          <a:p>
            <a:r>
              <a:rPr lang="en-US" dirty="0"/>
              <a:t>tuples:		(</a:t>
            </a:r>
            <a:r>
              <a:rPr lang="en-US" dirty="0">
                <a:solidFill>
                  <a:srgbClr val="0000FF"/>
                </a:solidFill>
              </a:rPr>
              <a:t>165</a:t>
            </a:r>
            <a:r>
              <a:rPr lang="en-US" dirty="0"/>
              <a:t>,</a:t>
            </a:r>
            <a:r>
              <a:rPr lang="en-US" dirty="0">
                <a:solidFill>
                  <a:srgbClr val="0000FF"/>
                </a:solidFill>
              </a:rPr>
              <a:t>56,102</a:t>
            </a:r>
            <a:r>
              <a:rPr lang="en-US" dirty="0"/>
              <a:t>)	</a:t>
            </a:r>
            <a:r>
              <a:rPr lang="en-US" dirty="0">
                <a:solidFill>
                  <a:srgbClr val="000099"/>
                </a:solidFill>
              </a:rPr>
              <a:t>tuple</a:t>
            </a:r>
            <a:r>
              <a:rPr lang="en-US" dirty="0"/>
              <a:t>([</a:t>
            </a:r>
            <a:r>
              <a:rPr lang="en-US" dirty="0">
                <a:solidFill>
                  <a:srgbClr val="0000FF"/>
                </a:solidFill>
              </a:rPr>
              <a:t>4</a:t>
            </a:r>
            <a:r>
              <a:rPr lang="en-US" dirty="0"/>
              <a:t>,</a:t>
            </a:r>
            <a:r>
              <a:rPr lang="en-US" dirty="0">
                <a:solidFill>
                  <a:srgbClr val="0000FF"/>
                </a:solidFill>
              </a:rPr>
              <a:t>5</a:t>
            </a:r>
            <a:r>
              <a:rPr lang="en-US" dirty="0"/>
              <a:t>])</a:t>
            </a:r>
          </a:p>
          <a:p>
            <a:r>
              <a:rPr lang="en-US" dirty="0"/>
              <a:t>lists:		[</a:t>
            </a:r>
            <a:r>
              <a:rPr lang="en-US" dirty="0">
                <a:solidFill>
                  <a:srgbClr val="0000FF"/>
                </a:solidFill>
              </a:rPr>
              <a:t>165</a:t>
            </a:r>
            <a:r>
              <a:rPr lang="en-US" dirty="0"/>
              <a:t>,</a:t>
            </a:r>
            <a:r>
              <a:rPr lang="en-US" dirty="0">
                <a:solidFill>
                  <a:srgbClr val="0000FF"/>
                </a:solidFill>
              </a:rPr>
              <a:t>56,102</a:t>
            </a:r>
            <a:r>
              <a:rPr lang="en-US" dirty="0"/>
              <a:t>]	</a:t>
            </a:r>
            <a:r>
              <a:rPr lang="en-US" dirty="0">
                <a:solidFill>
                  <a:srgbClr val="000099"/>
                </a:solidFill>
              </a:rPr>
              <a:t> list</a:t>
            </a:r>
            <a:r>
              <a:rPr lang="en-US" dirty="0"/>
              <a:t>((</a:t>
            </a:r>
            <a:r>
              <a:rPr lang="en-US" dirty="0">
                <a:solidFill>
                  <a:srgbClr val="0000FF"/>
                </a:solidFill>
              </a:rPr>
              <a:t>4</a:t>
            </a:r>
            <a:r>
              <a:rPr lang="en-US" dirty="0"/>
              <a:t>,</a:t>
            </a:r>
            <a:r>
              <a:rPr lang="en-US" dirty="0">
                <a:solidFill>
                  <a:srgbClr val="0000FF"/>
                </a:solidFill>
              </a:rPr>
              <a:t>5)</a:t>
            </a:r>
            <a:r>
              <a:rPr lang="en-US" dirty="0"/>
              <a:t>)</a:t>
            </a:r>
          </a:p>
          <a:p>
            <a:r>
              <a:rPr lang="en-US" dirty="0"/>
              <a:t>dictionaries:	{</a:t>
            </a:r>
            <a:r>
              <a:rPr lang="en-US" dirty="0">
                <a:solidFill>
                  <a:srgbClr val="336600"/>
                </a:solidFill>
              </a:rPr>
              <a:t>"height"</a:t>
            </a:r>
            <a:r>
              <a:rPr lang="en-US" dirty="0"/>
              <a:t>:</a:t>
            </a:r>
            <a:r>
              <a:rPr lang="en-US" dirty="0">
                <a:solidFill>
                  <a:srgbClr val="0000FF"/>
                </a:solidFill>
              </a:rPr>
              <a:t>165</a:t>
            </a:r>
            <a:r>
              <a:rPr lang="en-US" dirty="0"/>
              <a:t>, </a:t>
            </a:r>
            <a:r>
              <a:rPr lang="en-US" dirty="0">
                <a:solidFill>
                  <a:srgbClr val="336600"/>
                </a:solidFill>
              </a:rPr>
              <a:t>"weight"</a:t>
            </a:r>
            <a:r>
              <a:rPr lang="en-US" dirty="0"/>
              <a:t>:</a:t>
            </a:r>
            <a:r>
              <a:rPr lang="en-US" dirty="0">
                <a:solidFill>
                  <a:srgbClr val="0000FF"/>
                </a:solidFill>
              </a:rPr>
              <a:t>56</a:t>
            </a:r>
            <a:r>
              <a:rPr lang="en-US" dirty="0"/>
              <a:t>}</a:t>
            </a:r>
          </a:p>
          <a:p>
            <a:r>
              <a:rPr lang="en-US" dirty="0"/>
              <a:t>range():</a:t>
            </a:r>
          </a:p>
          <a:p>
            <a:pPr marL="411480" lvl="1" indent="0">
              <a:buNone/>
            </a:pPr>
            <a:r>
              <a:rPr lang="en-US" b="1" dirty="0">
                <a:solidFill>
                  <a:srgbClr val="000080"/>
                </a:solidFill>
              </a:rPr>
              <a:t>for</a:t>
            </a:r>
            <a:r>
              <a:rPr lang="en-US" dirty="0">
                <a:solidFill>
                  <a:srgbClr val="000080"/>
                </a:solidFill>
              </a:rPr>
              <a:t> </a:t>
            </a:r>
            <a:r>
              <a:rPr lang="en-US" dirty="0" err="1"/>
              <a:t>i</a:t>
            </a:r>
            <a:r>
              <a:rPr lang="en-US" dirty="0"/>
              <a:t> </a:t>
            </a:r>
            <a:r>
              <a:rPr lang="en-US" dirty="0">
                <a:solidFill>
                  <a:srgbClr val="000080"/>
                </a:solidFill>
              </a:rPr>
              <a:t>in range</a:t>
            </a:r>
            <a:r>
              <a:rPr lang="en-US" dirty="0"/>
              <a:t>(</a:t>
            </a:r>
            <a:r>
              <a:rPr lang="en-US" dirty="0">
                <a:solidFill>
                  <a:srgbClr val="0000FF"/>
                </a:solidFill>
              </a:rPr>
              <a:t>10</a:t>
            </a:r>
            <a:r>
              <a:rPr lang="en-US" dirty="0"/>
              <a:t>):  </a:t>
            </a:r>
            <a:r>
              <a:rPr lang="en-US" dirty="0">
                <a:solidFill>
                  <a:schemeClr val="bg1">
                    <a:lumMod val="50000"/>
                  </a:schemeClr>
                </a:solidFill>
              </a:rPr>
              <a:t># Loop </a:t>
            </a:r>
            <a:r>
              <a:rPr lang="en-US" dirty="0" err="1">
                <a:solidFill>
                  <a:schemeClr val="bg1">
                    <a:lumMod val="50000"/>
                  </a:schemeClr>
                </a:solidFill>
              </a:rPr>
              <a:t>i</a:t>
            </a:r>
            <a:r>
              <a:rPr lang="en-US" dirty="0">
                <a:solidFill>
                  <a:schemeClr val="bg1">
                    <a:lumMod val="50000"/>
                  </a:schemeClr>
                </a:solidFill>
              </a:rPr>
              <a:t> from 0 to 9</a:t>
            </a:r>
          </a:p>
          <a:p>
            <a:pPr marL="411480" lvl="1" indent="0">
              <a:buNone/>
            </a:pPr>
            <a:r>
              <a:rPr lang="en-US" dirty="0"/>
              <a:t>	…</a:t>
            </a:r>
          </a:p>
          <a:p>
            <a:pPr marL="411480" lvl="1" indent="0">
              <a:buNone/>
            </a:pPr>
            <a:r>
              <a:rPr lang="en-US" dirty="0">
                <a:solidFill>
                  <a:srgbClr val="000080"/>
                </a:solidFill>
              </a:rPr>
              <a:t>list(range</a:t>
            </a:r>
            <a:r>
              <a:rPr lang="en-US" dirty="0"/>
              <a:t>(</a:t>
            </a:r>
            <a:r>
              <a:rPr lang="en-US" dirty="0">
                <a:solidFill>
                  <a:srgbClr val="0000FF"/>
                </a:solidFill>
              </a:rPr>
              <a:t>10</a:t>
            </a:r>
            <a:r>
              <a:rPr lang="en-US" dirty="0"/>
              <a:t>))</a:t>
            </a:r>
          </a:p>
          <a:p>
            <a:pPr marL="411480" lvl="1" indent="0">
              <a:buNone/>
            </a:pPr>
            <a:endParaRPr lang="en-US" dirty="0"/>
          </a:p>
          <a:p>
            <a:pPr marL="411480" lvl="1" indent="0">
              <a:buNone/>
            </a:pPr>
            <a:r>
              <a:rPr lang="en-US" dirty="0"/>
              <a:t>[</a:t>
            </a:r>
            <a:r>
              <a:rPr lang="en-US" dirty="0">
                <a:solidFill>
                  <a:srgbClr val="0000FF"/>
                </a:solidFill>
              </a:rPr>
              <a:t>0</a:t>
            </a:r>
            <a:r>
              <a:rPr lang="en-US" dirty="0"/>
              <a:t>, </a:t>
            </a:r>
            <a:r>
              <a:rPr lang="en-US" dirty="0">
                <a:solidFill>
                  <a:srgbClr val="0000FF"/>
                </a:solidFill>
              </a:rPr>
              <a:t>1</a:t>
            </a:r>
            <a:r>
              <a:rPr lang="en-US" dirty="0"/>
              <a:t>, </a:t>
            </a:r>
            <a:r>
              <a:rPr lang="en-US" dirty="0">
                <a:solidFill>
                  <a:srgbClr val="0000FF"/>
                </a:solidFill>
              </a:rPr>
              <a:t>2</a:t>
            </a:r>
            <a:r>
              <a:rPr lang="en-US" dirty="0"/>
              <a:t>, </a:t>
            </a:r>
            <a:r>
              <a:rPr lang="en-US" dirty="0">
                <a:solidFill>
                  <a:srgbClr val="0000FF"/>
                </a:solidFill>
              </a:rPr>
              <a:t>3</a:t>
            </a:r>
            <a:r>
              <a:rPr lang="en-US" dirty="0"/>
              <a:t>, </a:t>
            </a:r>
            <a:r>
              <a:rPr lang="en-US" dirty="0">
                <a:solidFill>
                  <a:srgbClr val="0000FF"/>
                </a:solidFill>
              </a:rPr>
              <a:t>4</a:t>
            </a:r>
            <a:r>
              <a:rPr lang="en-US" dirty="0"/>
              <a:t>, </a:t>
            </a:r>
            <a:r>
              <a:rPr lang="en-US" dirty="0">
                <a:solidFill>
                  <a:srgbClr val="0000FF"/>
                </a:solidFill>
              </a:rPr>
              <a:t>5</a:t>
            </a:r>
            <a:r>
              <a:rPr lang="en-US" dirty="0"/>
              <a:t>, </a:t>
            </a:r>
            <a:r>
              <a:rPr lang="en-US" dirty="0">
                <a:solidFill>
                  <a:srgbClr val="0000FF"/>
                </a:solidFill>
              </a:rPr>
              <a:t>6</a:t>
            </a:r>
            <a:r>
              <a:rPr lang="en-US" dirty="0"/>
              <a:t>, </a:t>
            </a:r>
            <a:r>
              <a:rPr lang="en-US" dirty="0">
                <a:solidFill>
                  <a:srgbClr val="0000FF"/>
                </a:solidFill>
              </a:rPr>
              <a:t>7</a:t>
            </a:r>
            <a:r>
              <a:rPr lang="en-US" dirty="0"/>
              <a:t>, </a:t>
            </a:r>
            <a:r>
              <a:rPr lang="en-US" dirty="0">
                <a:solidFill>
                  <a:srgbClr val="0000FF"/>
                </a:solidFill>
              </a:rPr>
              <a:t>8</a:t>
            </a:r>
            <a:r>
              <a:rPr lang="en-US" dirty="0"/>
              <a:t>, </a:t>
            </a:r>
            <a:r>
              <a:rPr lang="en-US" dirty="0">
                <a:solidFill>
                  <a:srgbClr val="0000FF"/>
                </a:solidFill>
              </a:rPr>
              <a:t>9</a:t>
            </a:r>
            <a:r>
              <a:rPr lang="en-US" dirty="0"/>
              <a:t>]</a:t>
            </a:r>
          </a:p>
        </p:txBody>
      </p:sp>
    </p:spTree>
    <p:extLst>
      <p:ext uri="{BB962C8B-B14F-4D97-AF65-F5344CB8AC3E}">
        <p14:creationId xmlns:p14="http://schemas.microsoft.com/office/powerpoint/2010/main" val="11688576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Bigram example</a:t>
            </a:r>
          </a:p>
        </p:txBody>
      </p:sp>
      <p:sp>
        <p:nvSpPr>
          <p:cNvPr id="3" name="Content Placeholder 2"/>
          <p:cNvSpPr>
            <a:spLocks noGrp="1"/>
          </p:cNvSpPr>
          <p:nvPr>
            <p:ph idx="1"/>
          </p:nvPr>
        </p:nvSpPr>
        <p:spPr/>
        <p:txBody>
          <a:bodyPr/>
          <a:lstStyle/>
          <a:p>
            <a:r>
              <a:rPr lang="en-US" dirty="0"/>
              <a:t>Good English, high model perplexity:</a:t>
            </a:r>
          </a:p>
          <a:p>
            <a:pPr lvl="1"/>
            <a:r>
              <a:rPr lang="en-US" dirty="0"/>
              <a:t>Had I gone strolling through the forest I should have worn a disguise</a:t>
            </a:r>
          </a:p>
          <a:p>
            <a:r>
              <a:rPr lang="en-US" dirty="0"/>
              <a:t>Bad English, low perplexity:</a:t>
            </a:r>
          </a:p>
          <a:p>
            <a:pPr lvl="1"/>
            <a:r>
              <a:rPr lang="en-US" dirty="0"/>
              <a:t>You’d better a big surprise if you sure of a disguise. the woods today’s the day the woods today</a:t>
            </a:r>
          </a:p>
          <a:p>
            <a:pPr lvl="1"/>
            <a:endParaRPr lang="en-US" dirty="0"/>
          </a:p>
        </p:txBody>
      </p:sp>
    </p:spTree>
    <p:extLst>
      <p:ext uri="{BB962C8B-B14F-4D97-AF65-F5344CB8AC3E}">
        <p14:creationId xmlns:p14="http://schemas.microsoft.com/office/powerpoint/2010/main" val="8936606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Can we always know P(</a:t>
            </a:r>
            <a:r>
              <a:rPr lang="en-US" dirty="0" err="1"/>
              <a:t>w</a:t>
            </a:r>
            <a:r>
              <a:rPr lang="en-US" baseline="-25000" dirty="0" err="1"/>
              <a:t>i</a:t>
            </a:r>
            <a:r>
              <a:rPr lang="en-US" dirty="0"/>
              <a:t>)?</a:t>
            </a:r>
          </a:p>
        </p:txBody>
      </p:sp>
      <p:sp>
        <p:nvSpPr>
          <p:cNvPr id="3" name="Content Placeholder 2"/>
          <p:cNvSpPr>
            <a:spLocks noGrp="1"/>
          </p:cNvSpPr>
          <p:nvPr>
            <p:ph idx="1"/>
          </p:nvPr>
        </p:nvSpPr>
        <p:spPr/>
        <p:txBody>
          <a:bodyPr>
            <a:normAutofit/>
          </a:bodyPr>
          <a:lstStyle/>
          <a:p>
            <a:r>
              <a:rPr lang="en-US" dirty="0"/>
              <a:t>A problem with perplexity (and language models in general) is knowing </a:t>
            </a:r>
            <a:r>
              <a:rPr lang="en-US" i="1" dirty="0"/>
              <a:t>P(</a:t>
            </a:r>
            <a:r>
              <a:rPr lang="en-US" i="1" dirty="0" err="1"/>
              <a:t>w</a:t>
            </a:r>
            <a:r>
              <a:rPr lang="en-US" i="1" baseline="-25000" dirty="0" err="1"/>
              <a:t>i</a:t>
            </a:r>
            <a:r>
              <a:rPr lang="en-US" i="1" dirty="0"/>
              <a:t>)</a:t>
            </a:r>
          </a:p>
          <a:p>
            <a:r>
              <a:rPr lang="en-US" dirty="0"/>
              <a:t>Words can be formed productively:</a:t>
            </a:r>
          </a:p>
          <a:p>
            <a:pPr lvl="1"/>
            <a:r>
              <a:rPr lang="en-US" b="1" i="1" dirty="0" err="1">
                <a:solidFill>
                  <a:srgbClr val="0070C0"/>
                </a:solidFill>
              </a:rPr>
              <a:t>dancerliness</a:t>
            </a:r>
            <a:endParaRPr lang="en-US" b="1" i="1" dirty="0">
              <a:solidFill>
                <a:srgbClr val="0070C0"/>
              </a:solidFill>
            </a:endParaRPr>
          </a:p>
          <a:p>
            <a:pPr lvl="1"/>
            <a:r>
              <a:rPr lang="en-US" b="1" i="1" dirty="0">
                <a:solidFill>
                  <a:srgbClr val="0070C0"/>
                </a:solidFill>
              </a:rPr>
              <a:t>slacktivism</a:t>
            </a:r>
          </a:p>
          <a:p>
            <a:pPr lvl="1"/>
            <a:r>
              <a:rPr lang="en-US" dirty="0"/>
              <a:t>…</a:t>
            </a:r>
          </a:p>
          <a:p>
            <a:r>
              <a:rPr lang="en-US" dirty="0"/>
              <a:t>These words are </a:t>
            </a:r>
            <a:r>
              <a:rPr lang="en-US" b="1" dirty="0"/>
              <a:t>out-of-data</a:t>
            </a:r>
            <a:r>
              <a:rPr lang="en-US" dirty="0"/>
              <a:t> or </a:t>
            </a:r>
            <a:r>
              <a:rPr lang="en-US" b="1" dirty="0"/>
              <a:t>out-of-vocabulary </a:t>
            </a:r>
            <a:r>
              <a:rPr lang="en-US" dirty="0"/>
              <a:t>("OOV" words)</a:t>
            </a:r>
          </a:p>
          <a:p>
            <a:pPr marL="0" indent="0">
              <a:buNone/>
            </a:pPr>
            <a:r>
              <a:rPr lang="en-US" dirty="0"/>
              <a:t>    </a:t>
            </a:r>
            <a:r>
              <a:rPr lang="en-US" b="1" dirty="0">
                <a:solidFill>
                  <a:srgbClr val="FF0000"/>
                </a:solidFill>
              </a:rPr>
              <a:t>??</a:t>
            </a:r>
            <a:r>
              <a:rPr lang="en-US" dirty="0">
                <a:solidFill>
                  <a:srgbClr val="FF0000"/>
                </a:solidFill>
              </a:rPr>
              <a:t> </a:t>
            </a:r>
            <a:r>
              <a:rPr lang="en-US" dirty="0"/>
              <a:t>How can we assign them a probability </a:t>
            </a:r>
            <a:r>
              <a:rPr lang="en-US" b="1" dirty="0">
                <a:solidFill>
                  <a:srgbClr val="FF0000"/>
                </a:solidFill>
              </a:rPr>
              <a:t>??</a:t>
            </a:r>
          </a:p>
        </p:txBody>
      </p:sp>
      <p:pic>
        <p:nvPicPr>
          <p:cNvPr id="1026" name="Picture 2" descr="C:\Users\az364\AppData\Local\Microsoft\Windows\Temporary Internet Files\Content.IE5\3Q077PL6\99px-Ballet_dancer_symbol[1].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24200" y="3233057"/>
            <a:ext cx="880110" cy="106680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5" name="TextBox 4"/>
              <p:cNvSpPr txBox="1"/>
              <p:nvPr/>
            </p:nvSpPr>
            <p:spPr>
              <a:xfrm>
                <a:off x="4495800" y="3181489"/>
                <a:ext cx="3178691" cy="1169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𝑃𝑃</m:t>
                      </m:r>
                      <m:d>
                        <m:dPr>
                          <m:ctrlPr>
                            <a:rPr lang="en-US" b="0" i="1" smtClean="0">
                              <a:latin typeface="Cambria Math" panose="02040503050406030204" pitchFamily="18" charset="0"/>
                            </a:rPr>
                          </m:ctrlPr>
                        </m:dPr>
                        <m:e>
                          <m:r>
                            <a:rPr lang="en-US" b="0" i="1" smtClean="0">
                              <a:latin typeface="Cambria Math"/>
                            </a:rPr>
                            <m:t>𝑡𝑒𝑥𝑡</m:t>
                          </m:r>
                        </m:e>
                      </m:d>
                      <m:r>
                        <a:rPr lang="en-US" b="0" i="1" smtClean="0">
                          <a:latin typeface="Cambria Math"/>
                        </a:rPr>
                        <m:t>=</m:t>
                      </m:r>
                      <m:rad>
                        <m:radPr>
                          <m:ctrlPr>
                            <a:rPr lang="en-US" b="0" i="1" smtClean="0">
                              <a:latin typeface="Cambria Math" panose="02040503050406030204" pitchFamily="18" charset="0"/>
                            </a:rPr>
                          </m:ctrlPr>
                        </m:radPr>
                        <m:deg>
                          <m:r>
                            <a:rPr lang="en-US" b="0" i="1" smtClean="0">
                              <a:latin typeface="Cambria Math"/>
                            </a:rPr>
                            <m:t>𝑁</m:t>
                          </m:r>
                        </m:deg>
                        <m:e>
                          <m:nary>
                            <m:naryPr>
                              <m:chr m:val="∏"/>
                              <m:ctrlPr>
                                <a:rPr lang="en-US" b="0" i="1" smtClean="0">
                                  <a:latin typeface="Cambria Math" panose="02040503050406030204" pitchFamily="18" charset="0"/>
                                </a:rPr>
                              </m:ctrlPr>
                            </m:naryPr>
                            <m:sub>
                              <m:r>
                                <m:rPr>
                                  <m:brk m:alnAt="23"/>
                                </m:rPr>
                                <a:rPr lang="en-US" b="0" i="1" smtClean="0">
                                  <a:latin typeface="Cambria Math"/>
                                </a:rPr>
                                <m:t>𝑖</m:t>
                              </m:r>
                              <m:r>
                                <a:rPr lang="en-US" b="0" i="1" smtClean="0">
                                  <a:latin typeface="Cambria Math"/>
                                </a:rPr>
                                <m:t>=1</m:t>
                              </m:r>
                            </m:sub>
                            <m:sup>
                              <m:r>
                                <a:rPr lang="en-US" b="0" i="1" smtClean="0">
                                  <a:latin typeface="Cambria Math"/>
                                </a:rPr>
                                <m:t>𝑁</m:t>
                              </m:r>
                            </m:sup>
                            <m:e>
                              <m:f>
                                <m:fPr>
                                  <m:ctrlPr>
                                    <a:rPr lang="en-US" i="1">
                                      <a:latin typeface="Cambria Math" panose="02040503050406030204" pitchFamily="18" charset="0"/>
                                    </a:rPr>
                                  </m:ctrlPr>
                                </m:fPr>
                                <m:num>
                                  <m:r>
                                    <a:rPr lang="en-US" i="1">
                                      <a:latin typeface="Cambria Math"/>
                                    </a:rPr>
                                    <m:t>1</m:t>
                                  </m:r>
                                </m:num>
                                <m:den>
                                  <m:r>
                                    <a:rPr lang="en-US" i="1">
                                      <a:latin typeface="Cambria Math"/>
                                    </a:rPr>
                                    <m:t>𝑃</m:t>
                                  </m:r>
                                  <m:r>
                                    <a:rPr lang="en-US" i="1">
                                      <a:latin typeface="Cambria Math"/>
                                    </a:rPr>
                                    <m:t>(</m:t>
                                  </m:r>
                                  <m:sSub>
                                    <m:sSubPr>
                                      <m:ctrlPr>
                                        <a:rPr lang="en-US" i="1">
                                          <a:latin typeface="Cambria Math" panose="02040503050406030204" pitchFamily="18" charset="0"/>
                                        </a:rPr>
                                      </m:ctrlPr>
                                    </m:sSubPr>
                                    <m:e>
                                      <m:r>
                                        <a:rPr lang="en-US" i="1">
                                          <a:latin typeface="Cambria Math"/>
                                        </a:rPr>
                                        <m:t>𝑤</m:t>
                                      </m:r>
                                    </m:e>
                                    <m:sub>
                                      <m:r>
                                        <a:rPr lang="en-US" i="1">
                                          <a:latin typeface="Cambria Math"/>
                                        </a:rPr>
                                        <m:t>𝑖</m:t>
                                      </m:r>
                                    </m:sub>
                                  </m:sSub>
                                  <m:r>
                                    <a:rPr lang="en-US" i="1">
                                      <a:latin typeface="Cambria Math"/>
                                    </a:rPr>
                                    <m:t>|</m:t>
                                  </m:r>
                                  <m:sSub>
                                    <m:sSubPr>
                                      <m:ctrlPr>
                                        <a:rPr lang="en-US" i="1">
                                          <a:latin typeface="Cambria Math" panose="02040503050406030204" pitchFamily="18" charset="0"/>
                                        </a:rPr>
                                      </m:ctrlPr>
                                    </m:sSubPr>
                                    <m:e>
                                      <m:r>
                                        <a:rPr lang="en-US" i="1">
                                          <a:latin typeface="Cambria Math"/>
                                        </a:rPr>
                                        <m:t>𝑤</m:t>
                                      </m:r>
                                    </m:e>
                                    <m:sub>
                                      <m:r>
                                        <a:rPr lang="en-US" i="1">
                                          <a:latin typeface="Cambria Math"/>
                                        </a:rPr>
                                        <m:t>𝑖</m:t>
                                      </m:r>
                                      <m:r>
                                        <a:rPr lang="en-US" i="1">
                                          <a:latin typeface="Cambria Math"/>
                                        </a:rPr>
                                        <m:t>−1</m:t>
                                      </m:r>
                                    </m:sub>
                                  </m:sSub>
                                  <m:r>
                                    <a:rPr lang="en-US" i="1">
                                      <a:latin typeface="Cambria Math"/>
                                    </a:rPr>
                                    <m:t>)</m:t>
                                  </m:r>
                                </m:den>
                              </m:f>
                            </m:e>
                          </m:nary>
                        </m:e>
                      </m:rad>
                    </m:oMath>
                  </m:oMathPara>
                </a14:m>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4495800" y="3181489"/>
                <a:ext cx="3178691" cy="1169936"/>
              </a:xfrm>
              <a:prstGeom prst="rect">
                <a:avLst/>
              </a:prstGeom>
              <a:blipFill rotWithShape="1">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077612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Smoothing</a:t>
            </a:r>
          </a:p>
        </p:txBody>
      </p:sp>
      <p:sp>
        <p:nvSpPr>
          <p:cNvPr id="3" name="Content Placeholder 2"/>
          <p:cNvSpPr>
            <a:spLocks noGrp="1"/>
          </p:cNvSpPr>
          <p:nvPr>
            <p:ph idx="1"/>
          </p:nvPr>
        </p:nvSpPr>
        <p:spPr/>
        <p:txBody>
          <a:bodyPr>
            <a:normAutofit fontScale="92500" lnSpcReduction="20000"/>
          </a:bodyPr>
          <a:lstStyle/>
          <a:p>
            <a:r>
              <a:rPr lang="en-US" dirty="0"/>
              <a:t>We can assign some small frequency to each word in the text we're evaluating</a:t>
            </a:r>
          </a:p>
          <a:p>
            <a:r>
              <a:rPr lang="en-US" dirty="0"/>
              <a:t>Simplest option: add 1</a:t>
            </a:r>
          </a:p>
          <a:p>
            <a:r>
              <a:rPr lang="en-US" dirty="0"/>
              <a:t>This is called: </a:t>
            </a:r>
            <a:r>
              <a:rPr lang="en-US" b="1" dirty="0"/>
              <a:t>Laplace Smoothing</a:t>
            </a:r>
          </a:p>
          <a:p>
            <a:pPr lvl="1"/>
            <a:r>
              <a:rPr lang="en-US" b="1" dirty="0"/>
              <a:t>Pro: </a:t>
            </a:r>
            <a:r>
              <a:rPr lang="en-US" dirty="0"/>
              <a:t>very simple to do</a:t>
            </a:r>
          </a:p>
          <a:p>
            <a:pPr lvl="1"/>
            <a:r>
              <a:rPr lang="en-US" b="1" dirty="0"/>
              <a:t>Con: </a:t>
            </a:r>
            <a:r>
              <a:rPr lang="en-US" dirty="0"/>
              <a:t>overestimates OOV items – </a:t>
            </a:r>
          </a:p>
          <a:p>
            <a:pPr lvl="2"/>
            <a:r>
              <a:rPr lang="en-US" dirty="0"/>
              <a:t>in reality the likelihood of any particular OOV item is </a:t>
            </a:r>
            <a:r>
              <a:rPr lang="en-US" b="1" dirty="0"/>
              <a:t>not</a:t>
            </a:r>
            <a:r>
              <a:rPr lang="en-US" dirty="0"/>
              <a:t> half that of an item that occurs once (1+1 = 2*1)</a:t>
            </a:r>
          </a:p>
          <a:p>
            <a:pPr lvl="2"/>
            <a:r>
              <a:rPr lang="en-US" dirty="0"/>
              <a:t>error is compounded in n-gram models (each OOV item has likelihood of combining with other items…)</a:t>
            </a:r>
          </a:p>
          <a:p>
            <a:endParaRPr lang="en-US" dirty="0"/>
          </a:p>
          <a:p>
            <a:r>
              <a:rPr lang="en-US" dirty="0"/>
              <a:t>we can take another small number (</a:t>
            </a:r>
            <a:r>
              <a:rPr lang="el-GR" b="1" dirty="0"/>
              <a:t>δ</a:t>
            </a:r>
            <a:r>
              <a:rPr lang="en-US" b="1" dirty="0"/>
              <a:t> smoothing</a:t>
            </a:r>
            <a:r>
              <a:rPr lang="en-US" dirty="0"/>
              <a:t>), but which?</a:t>
            </a:r>
          </a:p>
        </p:txBody>
      </p:sp>
    </p:spTree>
    <p:extLst>
      <p:ext uri="{BB962C8B-B14F-4D97-AF65-F5344CB8AC3E}">
        <p14:creationId xmlns:p14="http://schemas.microsoft.com/office/powerpoint/2010/main" val="1186840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Smoothing</a:t>
            </a:r>
          </a:p>
        </p:txBody>
      </p:sp>
      <p:sp>
        <p:nvSpPr>
          <p:cNvPr id="3" name="Content Placeholder 2"/>
          <p:cNvSpPr>
            <a:spLocks noGrp="1"/>
          </p:cNvSpPr>
          <p:nvPr>
            <p:ph idx="1"/>
          </p:nvPr>
        </p:nvSpPr>
        <p:spPr/>
        <p:txBody>
          <a:bodyPr/>
          <a:lstStyle/>
          <a:p>
            <a:r>
              <a:rPr lang="en-US" dirty="0"/>
              <a:t>A better entry-level smoothing algorithm is to estimate the likelihood of rare items</a:t>
            </a:r>
          </a:p>
          <a:p>
            <a:pPr lvl="1"/>
            <a:r>
              <a:rPr lang="en-US" dirty="0"/>
              <a:t>How often does a new item occur?</a:t>
            </a:r>
          </a:p>
          <a:p>
            <a:pPr lvl="1">
              <a:buFont typeface="Wingdings"/>
              <a:buChar char="Ø"/>
            </a:pPr>
            <a:endParaRPr lang="en-US" dirty="0"/>
          </a:p>
          <a:p>
            <a:pPr lvl="1">
              <a:buFont typeface="Wingdings"/>
              <a:buChar char="Ø"/>
            </a:pPr>
            <a:r>
              <a:rPr lang="en-US" dirty="0"/>
              <a:t>Every time a new item comes along, it's unique – a </a:t>
            </a:r>
            <a:r>
              <a:rPr lang="en-US" b="1" i="1" dirty="0"/>
              <a:t>hapax </a:t>
            </a:r>
            <a:r>
              <a:rPr lang="en-US" b="1" i="1" dirty="0" err="1"/>
              <a:t>legomenon</a:t>
            </a:r>
            <a:r>
              <a:rPr lang="en-US" dirty="0"/>
              <a:t> (Greek: said once)</a:t>
            </a:r>
          </a:p>
          <a:p>
            <a:pPr lvl="1">
              <a:buFont typeface="Wingdings"/>
              <a:buChar char="Ø"/>
            </a:pPr>
            <a:r>
              <a:rPr lang="en-US" dirty="0"/>
              <a:t>To estimate the likelihood of a 'surprise' we can check how often we were surprised in the past</a:t>
            </a:r>
          </a:p>
        </p:txBody>
      </p:sp>
    </p:spTree>
    <p:extLst>
      <p:ext uri="{BB962C8B-B14F-4D97-AF65-F5344CB8AC3E}">
        <p14:creationId xmlns:p14="http://schemas.microsoft.com/office/powerpoint/2010/main" val="10352231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Smoothing</a:t>
            </a:r>
          </a:p>
        </p:txBody>
      </p:sp>
      <p:sp>
        <p:nvSpPr>
          <p:cNvPr id="3" name="Content Placeholder 2"/>
          <p:cNvSpPr>
            <a:spLocks noGrp="1"/>
          </p:cNvSpPr>
          <p:nvPr>
            <p:ph idx="1"/>
          </p:nvPr>
        </p:nvSpPr>
        <p:spPr/>
        <p:txBody>
          <a:bodyPr/>
          <a:lstStyle/>
          <a:p>
            <a:r>
              <a:rPr lang="en-US" b="1" dirty="0"/>
              <a:t>Good-Turing Discounting</a:t>
            </a:r>
            <a:r>
              <a:rPr lang="en-US" dirty="0"/>
              <a:t>:</a:t>
            </a:r>
          </a:p>
          <a:p>
            <a:pPr lvl="1"/>
            <a:r>
              <a:rPr lang="en-US" dirty="0"/>
              <a:t>Likelihood of each OOV item = hapax / N</a:t>
            </a:r>
          </a:p>
          <a:p>
            <a:pPr lvl="1"/>
            <a:r>
              <a:rPr lang="en-US" dirty="0"/>
              <a:t>Similar insights in productivity studies (</a:t>
            </a:r>
            <a:r>
              <a:rPr lang="en-US" dirty="0" err="1"/>
              <a:t>Baayen</a:t>
            </a:r>
            <a:r>
              <a:rPr lang="en-US" dirty="0"/>
              <a:t> 2009) – likelihood of novel word formation</a:t>
            </a:r>
          </a:p>
          <a:p>
            <a:r>
              <a:rPr lang="en-US" dirty="0"/>
              <a:t>To smooth, we first check how many unique items are in the </a:t>
            </a:r>
            <a:r>
              <a:rPr lang="en-US" b="1" dirty="0"/>
              <a:t>training data </a:t>
            </a:r>
            <a:r>
              <a:rPr lang="en-US" dirty="0"/>
              <a:t>/ data size</a:t>
            </a:r>
          </a:p>
          <a:p>
            <a:pPr lvl="1"/>
            <a:r>
              <a:rPr lang="en-US" dirty="0"/>
              <a:t>Assign this small fraction to each OOV item we meet in the </a:t>
            </a:r>
            <a:r>
              <a:rPr lang="en-US" b="1" dirty="0"/>
              <a:t>test data</a:t>
            </a:r>
          </a:p>
          <a:p>
            <a:pPr lvl="1"/>
            <a:r>
              <a:rPr lang="en-US" b="1" dirty="0"/>
              <a:t>Discount </a:t>
            </a:r>
            <a:r>
              <a:rPr lang="en-US" dirty="0"/>
              <a:t>the probability of other data so that sum is </a:t>
            </a:r>
            <a:r>
              <a:rPr lang="en-US" b="1" dirty="0"/>
              <a:t>1</a:t>
            </a:r>
          </a:p>
        </p:txBody>
      </p:sp>
    </p:spTree>
    <p:extLst>
      <p:ext uri="{BB962C8B-B14F-4D97-AF65-F5344CB8AC3E}">
        <p14:creationId xmlns:p14="http://schemas.microsoft.com/office/powerpoint/2010/main" val="29224142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to get perplexity in practice?</a:t>
            </a:r>
          </a:p>
        </p:txBody>
      </p:sp>
      <p:sp>
        <p:nvSpPr>
          <p:cNvPr id="3" name="Content Placeholder 2"/>
          <p:cNvSpPr>
            <a:spLocks noGrp="1"/>
          </p:cNvSpPr>
          <p:nvPr>
            <p:ph idx="1"/>
          </p:nvPr>
        </p:nvSpPr>
        <p:spPr/>
        <p:txBody>
          <a:bodyPr/>
          <a:lstStyle/>
          <a:p>
            <a:r>
              <a:rPr lang="en-US" dirty="0"/>
              <a:t>We will need:</a:t>
            </a:r>
          </a:p>
          <a:p>
            <a:pPr lvl="1"/>
            <a:r>
              <a:rPr lang="en-US" dirty="0"/>
              <a:t>Some </a:t>
            </a:r>
            <a:r>
              <a:rPr lang="en-US" b="1" dirty="0"/>
              <a:t>training data </a:t>
            </a:r>
            <a:r>
              <a:rPr lang="en-US" dirty="0"/>
              <a:t>again, to base our model on</a:t>
            </a:r>
          </a:p>
          <a:p>
            <a:pPr lvl="1"/>
            <a:r>
              <a:rPr lang="en-US" dirty="0"/>
              <a:t>Some </a:t>
            </a:r>
            <a:r>
              <a:rPr lang="en-US" b="1" dirty="0"/>
              <a:t>test data</a:t>
            </a:r>
            <a:r>
              <a:rPr lang="en-US" dirty="0"/>
              <a:t> to calculate perplexity for</a:t>
            </a:r>
          </a:p>
          <a:p>
            <a:pPr lvl="1"/>
            <a:r>
              <a:rPr lang="en-US" dirty="0"/>
              <a:t>Calculate probabilities for all possible training sequences</a:t>
            </a:r>
          </a:p>
          <a:p>
            <a:pPr lvl="1"/>
            <a:r>
              <a:rPr lang="en-US" dirty="0"/>
              <a:t>Assign probabilities for product of text occurrences</a:t>
            </a:r>
          </a:p>
          <a:p>
            <a:pPr lvl="1"/>
            <a:r>
              <a:rPr lang="en-US" dirty="0"/>
              <a:t>Add </a:t>
            </a:r>
            <a:r>
              <a:rPr lang="en-US" b="1" dirty="0"/>
              <a:t>smoothing </a:t>
            </a:r>
            <a:r>
              <a:rPr lang="en-US" dirty="0"/>
              <a:t>in unknown cases</a:t>
            </a:r>
          </a:p>
        </p:txBody>
      </p:sp>
    </p:spTree>
    <p:extLst>
      <p:ext uri="{BB962C8B-B14F-4D97-AF65-F5344CB8AC3E}">
        <p14:creationId xmlns:p14="http://schemas.microsoft.com/office/powerpoint/2010/main" val="19390907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Perplexity – training data</a:t>
            </a:r>
          </a:p>
        </p:txBody>
      </p:sp>
      <p:sp>
        <p:nvSpPr>
          <p:cNvPr id="3" name="Content Placeholder 2"/>
          <p:cNvSpPr>
            <a:spLocks noGrp="1"/>
          </p:cNvSpPr>
          <p:nvPr>
            <p:ph idx="1"/>
          </p:nvPr>
        </p:nvSpPr>
        <p:spPr/>
        <p:txBody>
          <a:bodyPr>
            <a:normAutofit lnSpcReduction="10000"/>
          </a:bodyPr>
          <a:lstStyle/>
          <a:p>
            <a:pPr marL="411480" lvl="1" indent="0">
              <a:buNone/>
            </a:pPr>
            <a:r>
              <a:rPr lang="en-US" b="1" dirty="0">
                <a:solidFill>
                  <a:srgbClr val="000080"/>
                </a:solidFill>
              </a:rPr>
              <a:t>import </a:t>
            </a:r>
            <a:r>
              <a:rPr lang="en-US" dirty="0" err="1"/>
              <a:t>nltk</a:t>
            </a:r>
            <a:br>
              <a:rPr lang="en-US" dirty="0"/>
            </a:br>
            <a:br>
              <a:rPr lang="en-US" dirty="0"/>
            </a:br>
            <a:r>
              <a:rPr lang="en-US" i="1" dirty="0">
                <a:solidFill>
                  <a:srgbClr val="808080"/>
                </a:solidFill>
              </a:rPr>
              <a:t># Some data to make a model out of</a:t>
            </a:r>
          </a:p>
          <a:p>
            <a:pPr marL="411480" lvl="1" indent="0">
              <a:buNone/>
            </a:pPr>
            <a:r>
              <a:rPr lang="en-US" i="1" dirty="0">
                <a:solidFill>
                  <a:srgbClr val="808080"/>
                </a:solidFill>
              </a:rPr>
              <a:t># We can read this from a file too!</a:t>
            </a:r>
            <a:br>
              <a:rPr lang="en-US" i="1" dirty="0">
                <a:solidFill>
                  <a:srgbClr val="808080"/>
                </a:solidFill>
              </a:rPr>
            </a:br>
            <a:r>
              <a:rPr lang="en-US" dirty="0"/>
              <a:t>text  = </a:t>
            </a:r>
            <a:r>
              <a:rPr lang="en-US" b="1" dirty="0">
                <a:solidFill>
                  <a:srgbClr val="008000"/>
                </a:solidFill>
              </a:rPr>
              <a:t>"""Mary had a little lamb,</a:t>
            </a:r>
            <a:br>
              <a:rPr lang="en-US" b="1" dirty="0">
                <a:solidFill>
                  <a:srgbClr val="008000"/>
                </a:solidFill>
              </a:rPr>
            </a:br>
            <a:r>
              <a:rPr lang="en-US" b="1" dirty="0">
                <a:solidFill>
                  <a:srgbClr val="008000"/>
                </a:solidFill>
              </a:rPr>
              <a:t>His fleece was white as snow,</a:t>
            </a:r>
            <a:br>
              <a:rPr lang="en-US" b="1" dirty="0">
                <a:solidFill>
                  <a:srgbClr val="008000"/>
                </a:solidFill>
              </a:rPr>
            </a:br>
            <a:r>
              <a:rPr lang="en-US" b="1" dirty="0">
                <a:solidFill>
                  <a:srgbClr val="008000"/>
                </a:solidFill>
              </a:rPr>
              <a:t>And everywhere that Mary went,</a:t>
            </a:r>
            <a:br>
              <a:rPr lang="en-US" b="1" dirty="0">
                <a:solidFill>
                  <a:srgbClr val="008000"/>
                </a:solidFill>
              </a:rPr>
            </a:br>
            <a:r>
              <a:rPr lang="en-US" b="1" dirty="0">
                <a:solidFill>
                  <a:srgbClr val="008000"/>
                </a:solidFill>
              </a:rPr>
              <a:t>The lamb was sure to go.</a:t>
            </a:r>
            <a:br>
              <a:rPr lang="en-US" b="1" dirty="0">
                <a:solidFill>
                  <a:srgbClr val="008000"/>
                </a:solidFill>
              </a:rPr>
            </a:br>
            <a:r>
              <a:rPr lang="en-US" b="1" dirty="0">
                <a:solidFill>
                  <a:srgbClr val="008000"/>
                </a:solidFill>
              </a:rPr>
              <a:t>… ."""</a:t>
            </a:r>
            <a:br>
              <a:rPr lang="en-US" b="1" dirty="0">
                <a:solidFill>
                  <a:srgbClr val="008000"/>
                </a:solidFill>
              </a:rPr>
            </a:br>
            <a:br>
              <a:rPr lang="en-US" b="1" dirty="0">
                <a:solidFill>
                  <a:srgbClr val="008000"/>
                </a:solidFill>
              </a:rPr>
            </a:br>
            <a:r>
              <a:rPr lang="en-US" dirty="0"/>
              <a:t>tokens = </a:t>
            </a:r>
            <a:r>
              <a:rPr lang="en-US" dirty="0" err="1"/>
              <a:t>nltk.word_tokenize</a:t>
            </a:r>
            <a:r>
              <a:rPr lang="en-US" dirty="0"/>
              <a:t>(text)</a:t>
            </a:r>
            <a:br>
              <a:rPr lang="en-US" dirty="0"/>
            </a:br>
            <a:endParaRPr lang="en-US" dirty="0"/>
          </a:p>
        </p:txBody>
      </p:sp>
    </p:spTree>
    <p:extLst>
      <p:ext uri="{BB962C8B-B14F-4D97-AF65-F5344CB8AC3E}">
        <p14:creationId xmlns:p14="http://schemas.microsoft.com/office/powerpoint/2010/main" val="1215372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Perplexity – a unigram model</a:t>
            </a:r>
          </a:p>
        </p:txBody>
      </p:sp>
      <p:sp>
        <p:nvSpPr>
          <p:cNvPr id="3" name="Content Placeholder 2"/>
          <p:cNvSpPr>
            <a:spLocks noGrp="1"/>
          </p:cNvSpPr>
          <p:nvPr>
            <p:ph idx="1"/>
          </p:nvPr>
        </p:nvSpPr>
        <p:spPr/>
        <p:txBody>
          <a:bodyPr>
            <a:normAutofit/>
          </a:bodyPr>
          <a:lstStyle/>
          <a:p>
            <a:pPr marL="411480" lvl="1" indent="0">
              <a:buNone/>
            </a:pPr>
            <a:r>
              <a:rPr lang="en-US" sz="2000" b="1" dirty="0" err="1">
                <a:solidFill>
                  <a:srgbClr val="000080"/>
                </a:solidFill>
              </a:rPr>
              <a:t>def</a:t>
            </a:r>
            <a:r>
              <a:rPr lang="en-US" sz="2000" b="1" dirty="0">
                <a:solidFill>
                  <a:srgbClr val="000080"/>
                </a:solidFill>
              </a:rPr>
              <a:t> </a:t>
            </a:r>
            <a:r>
              <a:rPr lang="en-US" sz="2000" dirty="0"/>
              <a:t>unigram(tokens):    </a:t>
            </a:r>
            <a:br>
              <a:rPr lang="en-US" sz="2000" dirty="0"/>
            </a:br>
            <a:r>
              <a:rPr lang="en-US" sz="2000" dirty="0">
                <a:solidFill>
                  <a:schemeClr val="bg1">
                    <a:lumMod val="50000"/>
                  </a:schemeClr>
                </a:solidFill>
              </a:rPr>
              <a:t>    # Token list in, model out…</a:t>
            </a:r>
          </a:p>
          <a:p>
            <a:pPr marL="411480" lvl="1" indent="0">
              <a:buNone/>
            </a:pPr>
            <a:r>
              <a:rPr lang="en-US" sz="2000" i="1" dirty="0">
                <a:solidFill>
                  <a:srgbClr val="808080"/>
                </a:solidFill>
              </a:rPr>
              <a:t>    </a:t>
            </a:r>
            <a:r>
              <a:rPr lang="en-US" sz="2000" dirty="0"/>
              <a:t>model = {}</a:t>
            </a:r>
            <a:br>
              <a:rPr lang="en-US" sz="2000" dirty="0"/>
            </a:br>
            <a:r>
              <a:rPr lang="en-US" sz="2000" dirty="0"/>
              <a:t>    </a:t>
            </a:r>
            <a:r>
              <a:rPr lang="en-US" sz="2000" b="1" dirty="0">
                <a:solidFill>
                  <a:srgbClr val="000080"/>
                </a:solidFill>
              </a:rPr>
              <a:t>for </a:t>
            </a:r>
            <a:r>
              <a:rPr lang="en-US" sz="2000" dirty="0" err="1"/>
              <a:t>tok</a:t>
            </a:r>
            <a:r>
              <a:rPr lang="en-US" sz="2000" dirty="0"/>
              <a:t> </a:t>
            </a:r>
            <a:r>
              <a:rPr lang="en-US" sz="2000" b="1" dirty="0">
                <a:solidFill>
                  <a:srgbClr val="000080"/>
                </a:solidFill>
              </a:rPr>
              <a:t>in </a:t>
            </a:r>
            <a:r>
              <a:rPr lang="en-US" sz="2000" dirty="0"/>
              <a:t>tokens:</a:t>
            </a:r>
            <a:br>
              <a:rPr lang="en-US" sz="2000" dirty="0"/>
            </a:br>
            <a:r>
              <a:rPr lang="en-US" sz="2000" dirty="0"/>
              <a:t>        </a:t>
            </a:r>
            <a:r>
              <a:rPr lang="en-US" sz="2000" i="1" dirty="0">
                <a:solidFill>
                  <a:srgbClr val="808080"/>
                </a:solidFill>
              </a:rPr>
              <a:t># Check if we've seen this token before</a:t>
            </a:r>
            <a:br>
              <a:rPr lang="en-US" sz="2000" i="1" dirty="0">
                <a:solidFill>
                  <a:srgbClr val="808080"/>
                </a:solidFill>
              </a:rPr>
            </a:br>
            <a:r>
              <a:rPr lang="en-US" sz="2000" i="1" dirty="0">
                <a:solidFill>
                  <a:srgbClr val="808080"/>
                </a:solidFill>
              </a:rPr>
              <a:t>        </a:t>
            </a:r>
            <a:r>
              <a:rPr lang="en-US" sz="2000" b="1" dirty="0">
                <a:solidFill>
                  <a:srgbClr val="000080"/>
                </a:solidFill>
              </a:rPr>
              <a:t>if </a:t>
            </a:r>
            <a:r>
              <a:rPr lang="en-US" sz="2000" dirty="0" err="1"/>
              <a:t>tok</a:t>
            </a:r>
            <a:r>
              <a:rPr lang="en-US" sz="2000" dirty="0"/>
              <a:t> </a:t>
            </a:r>
            <a:r>
              <a:rPr lang="en-US" sz="2000" b="1" dirty="0">
                <a:solidFill>
                  <a:srgbClr val="000080"/>
                </a:solidFill>
              </a:rPr>
              <a:t>in  </a:t>
            </a:r>
            <a:r>
              <a:rPr lang="en-US" sz="2000" dirty="0"/>
              <a:t>model:  </a:t>
            </a:r>
            <a:r>
              <a:rPr lang="en-US" sz="2000" i="1" dirty="0">
                <a:solidFill>
                  <a:srgbClr val="808080"/>
                </a:solidFill>
              </a:rPr>
              <a:t># If we have, increase it's frequency by 1</a:t>
            </a:r>
            <a:br>
              <a:rPr lang="en-US" sz="2000" i="1" dirty="0">
                <a:solidFill>
                  <a:srgbClr val="808080"/>
                </a:solidFill>
              </a:rPr>
            </a:br>
            <a:r>
              <a:rPr lang="en-US" sz="2000" i="1" dirty="0">
                <a:solidFill>
                  <a:srgbClr val="808080"/>
                </a:solidFill>
              </a:rPr>
              <a:t>            </a:t>
            </a:r>
            <a:r>
              <a:rPr lang="en-US" sz="2000" dirty="0"/>
              <a:t>model[</a:t>
            </a:r>
            <a:r>
              <a:rPr lang="en-US" sz="2000" dirty="0" err="1"/>
              <a:t>tok</a:t>
            </a:r>
            <a:r>
              <a:rPr lang="en-US" sz="2000" dirty="0"/>
              <a:t>] += </a:t>
            </a:r>
            <a:r>
              <a:rPr lang="en-US" sz="2000" dirty="0">
                <a:solidFill>
                  <a:srgbClr val="0000FF"/>
                </a:solidFill>
              </a:rPr>
              <a:t>1</a:t>
            </a:r>
            <a:br>
              <a:rPr lang="en-US" sz="2000" dirty="0">
                <a:solidFill>
                  <a:srgbClr val="0000FF"/>
                </a:solidFill>
              </a:rPr>
            </a:br>
            <a:r>
              <a:rPr lang="en-US" sz="2000" dirty="0">
                <a:solidFill>
                  <a:srgbClr val="0000FF"/>
                </a:solidFill>
              </a:rPr>
              <a:t>        </a:t>
            </a:r>
            <a:r>
              <a:rPr lang="en-US" sz="2000" b="1" dirty="0">
                <a:solidFill>
                  <a:srgbClr val="000080"/>
                </a:solidFill>
              </a:rPr>
              <a:t>else</a:t>
            </a:r>
            <a:r>
              <a:rPr lang="en-US" sz="2000" dirty="0"/>
              <a:t>:  </a:t>
            </a:r>
            <a:r>
              <a:rPr lang="en-US" sz="2000" i="1" dirty="0">
                <a:solidFill>
                  <a:srgbClr val="808080"/>
                </a:solidFill>
              </a:rPr>
              <a:t># If we haven't, assign a frequency of 1</a:t>
            </a:r>
            <a:br>
              <a:rPr lang="en-US" sz="2000" i="1" dirty="0">
                <a:solidFill>
                  <a:srgbClr val="808080"/>
                </a:solidFill>
              </a:rPr>
            </a:br>
            <a:r>
              <a:rPr lang="en-US" sz="2000" i="1" dirty="0">
                <a:solidFill>
                  <a:srgbClr val="808080"/>
                </a:solidFill>
              </a:rPr>
              <a:t>            </a:t>
            </a:r>
            <a:r>
              <a:rPr lang="en-US" sz="2000" dirty="0"/>
              <a:t>model[</a:t>
            </a:r>
            <a:r>
              <a:rPr lang="en-US" sz="2000" dirty="0" err="1"/>
              <a:t>tok</a:t>
            </a:r>
            <a:r>
              <a:rPr lang="en-US" sz="2000" dirty="0"/>
              <a:t>] = </a:t>
            </a:r>
            <a:r>
              <a:rPr lang="en-US" sz="2000" dirty="0">
                <a:solidFill>
                  <a:srgbClr val="0000FF"/>
                </a:solidFill>
              </a:rPr>
              <a:t>1</a:t>
            </a:r>
            <a:br>
              <a:rPr lang="en-US" sz="2000" dirty="0">
                <a:solidFill>
                  <a:srgbClr val="0000FF"/>
                </a:solidFill>
              </a:rPr>
            </a:br>
            <a:endParaRPr lang="en-US" sz="2000" dirty="0">
              <a:solidFill>
                <a:srgbClr val="0000FF"/>
              </a:solidFill>
            </a:endParaRPr>
          </a:p>
          <a:p>
            <a:pPr marL="411480" lvl="1" indent="0">
              <a:buNone/>
            </a:pPr>
            <a:r>
              <a:rPr lang="en-US" sz="2000" dirty="0">
                <a:solidFill>
                  <a:srgbClr val="0000FF"/>
                </a:solidFill>
              </a:rPr>
              <a:t>    </a:t>
            </a:r>
            <a:r>
              <a:rPr lang="en-US" sz="2000" b="1" dirty="0">
                <a:solidFill>
                  <a:srgbClr val="000080"/>
                </a:solidFill>
              </a:rPr>
              <a:t>for </a:t>
            </a:r>
            <a:r>
              <a:rPr lang="en-US" sz="2000" dirty="0"/>
              <a:t>word </a:t>
            </a:r>
            <a:r>
              <a:rPr lang="en-US" sz="2000" b="1" dirty="0">
                <a:solidFill>
                  <a:srgbClr val="000080"/>
                </a:solidFill>
              </a:rPr>
              <a:t>in </a:t>
            </a:r>
            <a:r>
              <a:rPr lang="en-US" sz="2000" dirty="0"/>
              <a:t>model:</a:t>
            </a:r>
          </a:p>
          <a:p>
            <a:pPr marL="411480" lvl="1" indent="0">
              <a:buNone/>
            </a:pPr>
            <a:r>
              <a:rPr lang="en-US" sz="2000" i="1" dirty="0">
                <a:solidFill>
                  <a:srgbClr val="808080"/>
                </a:solidFill>
              </a:rPr>
              <a:t>	# Normalize probabilities so they sum up to 1</a:t>
            </a:r>
            <a:br>
              <a:rPr lang="en-US" sz="2000" dirty="0"/>
            </a:br>
            <a:r>
              <a:rPr lang="en-US" sz="2000" dirty="0"/>
              <a:t>        model[word] = model[word]/</a:t>
            </a:r>
            <a:r>
              <a:rPr lang="en-US" sz="2000" dirty="0">
                <a:solidFill>
                  <a:srgbClr val="000080"/>
                </a:solidFill>
              </a:rPr>
              <a:t>float</a:t>
            </a:r>
            <a:r>
              <a:rPr lang="en-US" sz="2000" dirty="0"/>
              <a:t>(</a:t>
            </a:r>
            <a:r>
              <a:rPr lang="en-US" sz="2000" dirty="0" err="1">
                <a:solidFill>
                  <a:srgbClr val="000080"/>
                </a:solidFill>
              </a:rPr>
              <a:t>len</a:t>
            </a:r>
            <a:r>
              <a:rPr lang="en-US" sz="2000" dirty="0"/>
              <a:t>(model))  </a:t>
            </a:r>
            <a:r>
              <a:rPr lang="en-US" sz="2000" dirty="0">
                <a:solidFill>
                  <a:schemeClr val="bg1">
                    <a:lumMod val="50000"/>
                  </a:schemeClr>
                </a:solidFill>
              </a:rPr>
              <a:t># Python 2 </a:t>
            </a:r>
            <a:r>
              <a:rPr lang="en-US" sz="2000" dirty="0" err="1">
                <a:solidFill>
                  <a:schemeClr val="bg1">
                    <a:lumMod val="50000"/>
                  </a:schemeClr>
                </a:solidFill>
              </a:rPr>
              <a:t>compat</a:t>
            </a:r>
            <a:r>
              <a:rPr lang="en-US" sz="2000" dirty="0">
                <a:solidFill>
                  <a:schemeClr val="bg1">
                    <a:lumMod val="50000"/>
                  </a:schemeClr>
                </a:solidFill>
              </a:rPr>
              <a:t>.</a:t>
            </a:r>
            <a:br>
              <a:rPr lang="en-US" sz="2000" i="1" dirty="0">
                <a:solidFill>
                  <a:srgbClr val="808080"/>
                </a:solidFill>
              </a:rPr>
            </a:br>
            <a:r>
              <a:rPr lang="en-US" sz="2000" i="1" dirty="0">
                <a:solidFill>
                  <a:srgbClr val="808080"/>
                </a:solidFill>
              </a:rPr>
              <a:t>    </a:t>
            </a:r>
            <a:r>
              <a:rPr lang="en-US" sz="2000" b="1" dirty="0">
                <a:solidFill>
                  <a:srgbClr val="000080"/>
                </a:solidFill>
              </a:rPr>
              <a:t>return </a:t>
            </a:r>
            <a:r>
              <a:rPr lang="en-US" sz="2000" dirty="0"/>
              <a:t>model</a:t>
            </a:r>
          </a:p>
        </p:txBody>
      </p:sp>
    </p:spTree>
    <p:extLst>
      <p:ext uri="{BB962C8B-B14F-4D97-AF65-F5344CB8AC3E}">
        <p14:creationId xmlns:p14="http://schemas.microsoft.com/office/powerpoint/2010/main" val="6282942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Perplexity – computing</a:t>
            </a:r>
          </a:p>
        </p:txBody>
      </p:sp>
      <p:sp>
        <p:nvSpPr>
          <p:cNvPr id="3" name="Content Placeholder 2"/>
          <p:cNvSpPr>
            <a:spLocks noGrp="1"/>
          </p:cNvSpPr>
          <p:nvPr>
            <p:ph idx="1"/>
          </p:nvPr>
        </p:nvSpPr>
        <p:spPr/>
        <p:txBody>
          <a:bodyPr>
            <a:normAutofit/>
          </a:bodyPr>
          <a:lstStyle/>
          <a:p>
            <a:pPr marL="411480" lvl="1" indent="0">
              <a:buNone/>
            </a:pPr>
            <a:r>
              <a:rPr lang="en-US" sz="2000" b="1" dirty="0" err="1">
                <a:solidFill>
                  <a:srgbClr val="000080"/>
                </a:solidFill>
              </a:rPr>
              <a:t>def</a:t>
            </a:r>
            <a:r>
              <a:rPr lang="en-US" sz="2000" b="1" dirty="0">
                <a:solidFill>
                  <a:srgbClr val="000080"/>
                </a:solidFill>
              </a:rPr>
              <a:t> </a:t>
            </a:r>
            <a:r>
              <a:rPr lang="en-US" sz="2000" dirty="0" err="1"/>
              <a:t>compute_perplexity</a:t>
            </a:r>
            <a:r>
              <a:rPr lang="en-US" sz="2000" dirty="0"/>
              <a:t>(data, model):</a:t>
            </a:r>
          </a:p>
          <a:p>
            <a:pPr marL="411480" lvl="1" indent="0">
              <a:buNone/>
            </a:pPr>
            <a:br>
              <a:rPr lang="en-US" sz="2000" dirty="0"/>
            </a:br>
            <a:r>
              <a:rPr lang="en-US" sz="2000" dirty="0"/>
              <a:t>    data = </a:t>
            </a:r>
            <a:r>
              <a:rPr lang="en-US" sz="2000" dirty="0" err="1"/>
              <a:t>data.split</a:t>
            </a:r>
            <a:r>
              <a:rPr lang="en-US" sz="2000" dirty="0"/>
              <a:t>()  </a:t>
            </a:r>
            <a:r>
              <a:rPr lang="en-US" sz="2000" dirty="0">
                <a:solidFill>
                  <a:schemeClr val="bg1">
                    <a:lumMod val="50000"/>
                  </a:schemeClr>
                </a:solidFill>
              </a:rPr>
              <a:t># or: </a:t>
            </a:r>
            <a:r>
              <a:rPr lang="en-US" sz="2000" dirty="0" err="1">
                <a:solidFill>
                  <a:schemeClr val="bg1">
                    <a:lumMod val="50000"/>
                  </a:schemeClr>
                </a:solidFill>
              </a:rPr>
              <a:t>nltk.word_tokenize</a:t>
            </a:r>
            <a:r>
              <a:rPr lang="en-US" sz="2000" dirty="0">
                <a:solidFill>
                  <a:schemeClr val="bg1">
                    <a:lumMod val="50000"/>
                  </a:schemeClr>
                </a:solidFill>
              </a:rPr>
              <a:t>(data)</a:t>
            </a:r>
            <a:br>
              <a:rPr lang="en-US" sz="2000" dirty="0">
                <a:solidFill>
                  <a:schemeClr val="bg1">
                    <a:lumMod val="50000"/>
                  </a:schemeClr>
                </a:solidFill>
              </a:rPr>
            </a:br>
            <a:r>
              <a:rPr lang="en-US" sz="2000" dirty="0"/>
              <a:t>    perplexity = </a:t>
            </a:r>
            <a:r>
              <a:rPr lang="en-US" sz="2000" dirty="0">
                <a:solidFill>
                  <a:srgbClr val="0000FF"/>
                </a:solidFill>
              </a:rPr>
              <a:t>1  </a:t>
            </a:r>
            <a:r>
              <a:rPr lang="en-US" sz="2000" dirty="0">
                <a:solidFill>
                  <a:schemeClr val="bg1">
                    <a:lumMod val="50000"/>
                  </a:schemeClr>
                </a:solidFill>
              </a:rPr>
              <a:t># Initialize value: starting is P = 1</a:t>
            </a:r>
            <a:br>
              <a:rPr lang="en-US" sz="2000" dirty="0">
                <a:solidFill>
                  <a:srgbClr val="0000FF"/>
                </a:solidFill>
              </a:rPr>
            </a:br>
            <a:r>
              <a:rPr lang="en-US" sz="2000" dirty="0">
                <a:solidFill>
                  <a:srgbClr val="0000FF"/>
                </a:solidFill>
              </a:rPr>
              <a:t>    </a:t>
            </a:r>
            <a:r>
              <a:rPr lang="en-US" sz="2000" dirty="0"/>
              <a:t>N = </a:t>
            </a:r>
            <a:r>
              <a:rPr lang="en-US" sz="2000" dirty="0">
                <a:solidFill>
                  <a:srgbClr val="0000FF"/>
                </a:solidFill>
              </a:rPr>
              <a:t>0</a:t>
            </a:r>
            <a:br>
              <a:rPr lang="en-US" sz="2000" dirty="0">
                <a:solidFill>
                  <a:srgbClr val="0000FF"/>
                </a:solidFill>
              </a:rPr>
            </a:br>
            <a:r>
              <a:rPr lang="en-US" sz="2000" dirty="0">
                <a:solidFill>
                  <a:srgbClr val="0000FF"/>
                </a:solidFill>
              </a:rPr>
              <a:t>    </a:t>
            </a:r>
            <a:r>
              <a:rPr lang="en-US" sz="2000" b="1" dirty="0">
                <a:solidFill>
                  <a:srgbClr val="000080"/>
                </a:solidFill>
              </a:rPr>
              <a:t>for </a:t>
            </a:r>
            <a:r>
              <a:rPr lang="en-US" sz="2000" dirty="0"/>
              <a:t>word </a:t>
            </a:r>
            <a:r>
              <a:rPr lang="en-US" sz="2000" b="1" dirty="0">
                <a:solidFill>
                  <a:srgbClr val="000080"/>
                </a:solidFill>
              </a:rPr>
              <a:t>in </a:t>
            </a:r>
            <a:r>
              <a:rPr lang="en-US" sz="2000" dirty="0"/>
              <a:t>data:</a:t>
            </a:r>
            <a:br>
              <a:rPr lang="en-US" sz="2000" dirty="0"/>
            </a:br>
            <a:r>
              <a:rPr lang="en-US" sz="2000" dirty="0"/>
              <a:t>        N += </a:t>
            </a:r>
            <a:r>
              <a:rPr lang="en-US" sz="2000" dirty="0">
                <a:solidFill>
                  <a:srgbClr val="0000FF"/>
                </a:solidFill>
              </a:rPr>
              <a:t>1</a:t>
            </a:r>
            <a:br>
              <a:rPr lang="en-US" sz="2000" dirty="0">
                <a:solidFill>
                  <a:srgbClr val="0000FF"/>
                </a:solidFill>
              </a:rPr>
            </a:br>
            <a:r>
              <a:rPr lang="en-US" sz="2000" dirty="0">
                <a:solidFill>
                  <a:srgbClr val="0000FF"/>
                </a:solidFill>
              </a:rPr>
              <a:t>        </a:t>
            </a:r>
            <a:r>
              <a:rPr lang="en-US" sz="2000" b="1" dirty="0">
                <a:solidFill>
                  <a:srgbClr val="000080"/>
                </a:solidFill>
              </a:rPr>
              <a:t>if </a:t>
            </a:r>
            <a:r>
              <a:rPr lang="en-US" sz="2000" dirty="0"/>
              <a:t>word </a:t>
            </a:r>
            <a:r>
              <a:rPr lang="en-US" sz="2000" b="1" dirty="0">
                <a:solidFill>
                  <a:srgbClr val="000080"/>
                </a:solidFill>
              </a:rPr>
              <a:t>not in </a:t>
            </a:r>
            <a:r>
              <a:rPr lang="en-US" sz="2000" dirty="0"/>
              <a:t>model:</a:t>
            </a:r>
            <a:br>
              <a:rPr lang="en-US" sz="2000" dirty="0"/>
            </a:br>
            <a:r>
              <a:rPr lang="en-US" sz="2000" dirty="0"/>
              <a:t>            model[word] = </a:t>
            </a:r>
            <a:r>
              <a:rPr lang="en-US" sz="2000" dirty="0">
                <a:solidFill>
                  <a:srgbClr val="0000FF"/>
                </a:solidFill>
              </a:rPr>
              <a:t>0.00001  </a:t>
            </a:r>
            <a:r>
              <a:rPr lang="en-US" sz="2000" i="1" dirty="0">
                <a:solidFill>
                  <a:srgbClr val="808080"/>
                </a:solidFill>
              </a:rPr>
              <a:t># Rudimentary delta smoothing</a:t>
            </a:r>
            <a:br>
              <a:rPr lang="en-US" sz="2000" i="1" dirty="0">
                <a:solidFill>
                  <a:srgbClr val="808080"/>
                </a:solidFill>
              </a:rPr>
            </a:br>
            <a:r>
              <a:rPr lang="en-US" sz="2000" i="1" dirty="0">
                <a:solidFill>
                  <a:srgbClr val="808080"/>
                </a:solidFill>
              </a:rPr>
              <a:t>        </a:t>
            </a:r>
            <a:r>
              <a:rPr lang="en-US" sz="2000" dirty="0"/>
              <a:t>perplexity = perplexity * (</a:t>
            </a:r>
            <a:r>
              <a:rPr lang="en-US" sz="2000" dirty="0">
                <a:solidFill>
                  <a:srgbClr val="0000FF"/>
                </a:solidFill>
              </a:rPr>
              <a:t>1</a:t>
            </a:r>
            <a:r>
              <a:rPr lang="en-US" sz="2000" dirty="0"/>
              <a:t>/model[word])</a:t>
            </a:r>
            <a:br>
              <a:rPr lang="en-US" sz="2000" dirty="0"/>
            </a:br>
            <a:r>
              <a:rPr lang="en-US" sz="2000" dirty="0"/>
              <a:t>    perplexity = perplexity ** (</a:t>
            </a:r>
            <a:r>
              <a:rPr lang="en-US" sz="2000" dirty="0">
                <a:solidFill>
                  <a:srgbClr val="0000FF"/>
                </a:solidFill>
              </a:rPr>
              <a:t>1</a:t>
            </a:r>
            <a:r>
              <a:rPr lang="en-US" sz="2000" dirty="0"/>
              <a:t>/</a:t>
            </a:r>
            <a:r>
              <a:rPr lang="en-US" sz="2000" dirty="0">
                <a:solidFill>
                  <a:srgbClr val="000080"/>
                </a:solidFill>
              </a:rPr>
              <a:t>float</a:t>
            </a:r>
            <a:r>
              <a:rPr lang="en-US" sz="2000" dirty="0"/>
              <a:t>(N))  </a:t>
            </a:r>
            <a:r>
              <a:rPr lang="en-US" sz="2000" dirty="0">
                <a:solidFill>
                  <a:schemeClr val="bg1">
                    <a:lumMod val="50000"/>
                  </a:schemeClr>
                </a:solidFill>
              </a:rPr>
              <a:t># ** means power</a:t>
            </a:r>
            <a:br>
              <a:rPr lang="en-US" sz="2000" dirty="0"/>
            </a:br>
            <a:r>
              <a:rPr lang="en-US" sz="2000" dirty="0"/>
              <a:t>    </a:t>
            </a:r>
            <a:r>
              <a:rPr lang="en-US" sz="2000" b="1" dirty="0">
                <a:solidFill>
                  <a:srgbClr val="000080"/>
                </a:solidFill>
              </a:rPr>
              <a:t>return </a:t>
            </a:r>
            <a:r>
              <a:rPr lang="en-US" sz="2000" dirty="0"/>
              <a:t>perplexity</a:t>
            </a:r>
            <a:br>
              <a:rPr lang="en-US" sz="2000" dirty="0"/>
            </a:br>
            <a:endParaRPr lang="en-US" sz="2000" dirty="0"/>
          </a:p>
        </p:txBody>
      </p:sp>
    </p:spTree>
    <p:extLst>
      <p:ext uri="{BB962C8B-B14F-4D97-AF65-F5344CB8AC3E}">
        <p14:creationId xmlns:p14="http://schemas.microsoft.com/office/powerpoint/2010/main" val="10747155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Perplexity – real examples</a:t>
            </a:r>
          </a:p>
        </p:txBody>
      </p:sp>
      <p:sp>
        <p:nvSpPr>
          <p:cNvPr id="3" name="Content Placeholder 2"/>
          <p:cNvSpPr>
            <a:spLocks noGrp="1"/>
          </p:cNvSpPr>
          <p:nvPr>
            <p:ph idx="1"/>
          </p:nvPr>
        </p:nvSpPr>
        <p:spPr/>
        <p:txBody>
          <a:bodyPr>
            <a:normAutofit/>
          </a:bodyPr>
          <a:lstStyle/>
          <a:p>
            <a:pPr marL="411480" lvl="1" indent="0">
              <a:buNone/>
            </a:pPr>
            <a:r>
              <a:rPr lang="en-US" sz="2000" dirty="0" err="1"/>
              <a:t>text_lamb</a:t>
            </a:r>
            <a:r>
              <a:rPr lang="en-US" sz="2000" dirty="0"/>
              <a:t> = </a:t>
            </a:r>
            <a:r>
              <a:rPr lang="en-US" sz="2000" b="1" dirty="0">
                <a:solidFill>
                  <a:srgbClr val="008000"/>
                </a:solidFill>
              </a:rPr>
              <a:t>"a little lamb had Mary"</a:t>
            </a:r>
            <a:br>
              <a:rPr lang="en-US" sz="2000" b="1" dirty="0">
                <a:solidFill>
                  <a:srgbClr val="008000"/>
                </a:solidFill>
              </a:rPr>
            </a:br>
            <a:r>
              <a:rPr lang="en-US" sz="2000" dirty="0"/>
              <a:t>text1 = </a:t>
            </a:r>
            <a:r>
              <a:rPr lang="en-US" sz="2000" b="1" dirty="0">
                <a:solidFill>
                  <a:srgbClr val="008000"/>
                </a:solidFill>
              </a:rPr>
              <a:t>"This is a story about a lamb with white fleece who went to school."</a:t>
            </a:r>
            <a:br>
              <a:rPr lang="en-US" sz="2000" b="1" dirty="0">
                <a:solidFill>
                  <a:srgbClr val="008000"/>
                </a:solidFill>
              </a:rPr>
            </a:br>
            <a:r>
              <a:rPr lang="en-US" sz="2000" dirty="0"/>
              <a:t>text2 = </a:t>
            </a:r>
            <a:r>
              <a:rPr lang="en-US" sz="2000" b="1" dirty="0">
                <a:solidFill>
                  <a:srgbClr val="008000"/>
                </a:solidFill>
              </a:rPr>
              <a:t>"On the other hand if we just talk about cheeseburgers etc. the model will be more perplexed!"</a:t>
            </a:r>
            <a:br>
              <a:rPr lang="en-US" sz="2000" b="1" dirty="0">
                <a:solidFill>
                  <a:srgbClr val="008000"/>
                </a:solidFill>
              </a:rPr>
            </a:br>
            <a:r>
              <a:rPr lang="en-US" sz="2000" dirty="0"/>
              <a:t>text3 = </a:t>
            </a:r>
            <a:r>
              <a:rPr lang="en-US" sz="2000" b="1" dirty="0">
                <a:solidFill>
                  <a:srgbClr val="008000"/>
                </a:solidFill>
              </a:rPr>
              <a:t>"</a:t>
            </a:r>
            <a:r>
              <a:rPr lang="en-US" sz="2000" b="1" dirty="0" err="1">
                <a:solidFill>
                  <a:srgbClr val="008000"/>
                </a:solidFill>
              </a:rPr>
              <a:t>Mais</a:t>
            </a:r>
            <a:r>
              <a:rPr lang="en-US" sz="2000" b="1" dirty="0">
                <a:solidFill>
                  <a:srgbClr val="008000"/>
                </a:solidFill>
              </a:rPr>
              <a:t> </a:t>
            </a:r>
            <a:r>
              <a:rPr lang="en-US" sz="2000" b="1" dirty="0" err="1">
                <a:solidFill>
                  <a:srgbClr val="008000"/>
                </a:solidFill>
              </a:rPr>
              <a:t>si</a:t>
            </a:r>
            <a:r>
              <a:rPr lang="en-US" sz="2000" b="1" dirty="0">
                <a:solidFill>
                  <a:srgbClr val="008000"/>
                </a:solidFill>
              </a:rPr>
              <a:t> on </a:t>
            </a:r>
            <a:r>
              <a:rPr lang="en-US" sz="2000" b="1" dirty="0" err="1">
                <a:solidFill>
                  <a:srgbClr val="008000"/>
                </a:solidFill>
              </a:rPr>
              <a:t>n'a</a:t>
            </a:r>
            <a:r>
              <a:rPr lang="en-US" sz="2000" b="1" dirty="0">
                <a:solidFill>
                  <a:srgbClr val="008000"/>
                </a:solidFill>
              </a:rPr>
              <a:t> pas des mots </a:t>
            </a:r>
            <a:r>
              <a:rPr lang="en-US" sz="2000" b="1" dirty="0" err="1">
                <a:solidFill>
                  <a:srgbClr val="008000"/>
                </a:solidFill>
              </a:rPr>
              <a:t>anglais</a:t>
            </a:r>
            <a:r>
              <a:rPr lang="en-US" sz="2000" b="1" dirty="0">
                <a:solidFill>
                  <a:srgbClr val="008000"/>
                </a:solidFill>
              </a:rPr>
              <a:t> </a:t>
            </a:r>
            <a:r>
              <a:rPr lang="en-US" sz="2000" b="1" dirty="0" err="1">
                <a:solidFill>
                  <a:srgbClr val="008000"/>
                </a:solidFill>
              </a:rPr>
              <a:t>c'est</a:t>
            </a:r>
            <a:r>
              <a:rPr lang="en-US" sz="2000" b="1" dirty="0">
                <a:solidFill>
                  <a:srgbClr val="008000"/>
                </a:solidFill>
              </a:rPr>
              <a:t> plus </a:t>
            </a:r>
            <a:r>
              <a:rPr lang="en-US" sz="2000" b="1" dirty="0" err="1">
                <a:solidFill>
                  <a:srgbClr val="008000"/>
                </a:solidFill>
              </a:rPr>
              <a:t>mauvais</a:t>
            </a:r>
            <a:r>
              <a:rPr lang="en-US" sz="2000" b="1" dirty="0">
                <a:solidFill>
                  <a:srgbClr val="008000"/>
                </a:solidFill>
              </a:rPr>
              <a:t>"</a:t>
            </a:r>
            <a:br>
              <a:rPr lang="en-US" sz="2000" b="1" dirty="0">
                <a:solidFill>
                  <a:srgbClr val="008000"/>
                </a:solidFill>
              </a:rPr>
            </a:br>
            <a:br>
              <a:rPr lang="en-US" sz="2000" b="1" dirty="0">
                <a:solidFill>
                  <a:srgbClr val="008000"/>
                </a:solidFill>
              </a:rPr>
            </a:br>
            <a:r>
              <a:rPr lang="en-US" sz="2000" dirty="0"/>
              <a:t>model = unigram(tokens)</a:t>
            </a:r>
            <a:br>
              <a:rPr lang="en-US" sz="2000" dirty="0"/>
            </a:br>
            <a:r>
              <a:rPr lang="en-US" sz="2000" b="1" dirty="0">
                <a:solidFill>
                  <a:srgbClr val="000080"/>
                </a:solidFill>
              </a:rPr>
              <a:t>print(</a:t>
            </a:r>
            <a:r>
              <a:rPr lang="en-US" sz="2000" b="1" dirty="0">
                <a:solidFill>
                  <a:srgbClr val="008000"/>
                </a:solidFill>
              </a:rPr>
              <a:t>"All vocab in: " </a:t>
            </a:r>
            <a:r>
              <a:rPr lang="en-US" sz="2000" dirty="0"/>
              <a:t>+ </a:t>
            </a:r>
            <a:r>
              <a:rPr lang="en-US" sz="2000" dirty="0">
                <a:solidFill>
                  <a:srgbClr val="000080"/>
                </a:solidFill>
              </a:rPr>
              <a:t>str</a:t>
            </a:r>
            <a:r>
              <a:rPr lang="en-US" sz="2000" dirty="0"/>
              <a:t>(</a:t>
            </a:r>
            <a:r>
              <a:rPr lang="en-US" sz="2000" dirty="0" err="1"/>
              <a:t>compute_perplexity</a:t>
            </a:r>
            <a:r>
              <a:rPr lang="en-US" sz="2000" dirty="0"/>
              <a:t>(</a:t>
            </a:r>
            <a:r>
              <a:rPr lang="en-US" sz="2000" dirty="0" err="1"/>
              <a:t>text_lamb</a:t>
            </a:r>
            <a:r>
              <a:rPr lang="en-US" sz="2000" dirty="0"/>
              <a:t>, model))</a:t>
            </a:r>
            <a:r>
              <a:rPr lang="en-US" sz="2000" b="1" dirty="0">
                <a:solidFill>
                  <a:srgbClr val="000099"/>
                </a:solidFill>
              </a:rPr>
              <a:t>)</a:t>
            </a:r>
            <a:br>
              <a:rPr lang="en-US" sz="2000" dirty="0"/>
            </a:br>
            <a:r>
              <a:rPr lang="en-US" sz="2000" b="1" dirty="0">
                <a:solidFill>
                  <a:srgbClr val="000080"/>
                </a:solidFill>
              </a:rPr>
              <a:t>print(</a:t>
            </a:r>
            <a:r>
              <a:rPr lang="en-US" sz="2000" b="1" dirty="0">
                <a:solidFill>
                  <a:srgbClr val="008000"/>
                </a:solidFill>
              </a:rPr>
              <a:t>"Some vocab overlap: " </a:t>
            </a:r>
            <a:r>
              <a:rPr lang="en-US" sz="2000" dirty="0"/>
              <a:t>+ </a:t>
            </a:r>
            <a:r>
              <a:rPr lang="en-US" sz="2000" dirty="0">
                <a:solidFill>
                  <a:srgbClr val="000080"/>
                </a:solidFill>
              </a:rPr>
              <a:t>str</a:t>
            </a:r>
            <a:r>
              <a:rPr lang="en-US" sz="2000" dirty="0"/>
              <a:t>(</a:t>
            </a:r>
            <a:r>
              <a:rPr lang="en-US" sz="2000" dirty="0" err="1"/>
              <a:t>compute_perplexity</a:t>
            </a:r>
            <a:r>
              <a:rPr lang="en-US" sz="2000" dirty="0"/>
              <a:t>(text1, model))</a:t>
            </a:r>
            <a:r>
              <a:rPr lang="en-US" sz="2000" b="1" dirty="0">
                <a:solidFill>
                  <a:srgbClr val="000099"/>
                </a:solidFill>
              </a:rPr>
              <a:t>)</a:t>
            </a:r>
            <a:br>
              <a:rPr lang="en-US" sz="2000" dirty="0"/>
            </a:br>
            <a:r>
              <a:rPr lang="en-US" sz="2000" b="1" dirty="0">
                <a:solidFill>
                  <a:srgbClr val="000080"/>
                </a:solidFill>
              </a:rPr>
              <a:t>print(</a:t>
            </a:r>
            <a:r>
              <a:rPr lang="en-US" sz="2000" b="1" dirty="0">
                <a:solidFill>
                  <a:srgbClr val="008000"/>
                </a:solidFill>
              </a:rPr>
              <a:t>"Same language: " </a:t>
            </a:r>
            <a:r>
              <a:rPr lang="en-US" sz="2000" dirty="0"/>
              <a:t>+ </a:t>
            </a:r>
            <a:r>
              <a:rPr lang="en-US" sz="2000" dirty="0">
                <a:solidFill>
                  <a:srgbClr val="000080"/>
                </a:solidFill>
              </a:rPr>
              <a:t>str</a:t>
            </a:r>
            <a:r>
              <a:rPr lang="en-US" sz="2000" dirty="0"/>
              <a:t>(</a:t>
            </a:r>
            <a:r>
              <a:rPr lang="en-US" sz="2000" dirty="0" err="1"/>
              <a:t>compute_perplexity</a:t>
            </a:r>
            <a:r>
              <a:rPr lang="en-US" sz="2000" dirty="0"/>
              <a:t>(text2, model))</a:t>
            </a:r>
            <a:r>
              <a:rPr lang="en-US" sz="2000" b="1" dirty="0">
                <a:solidFill>
                  <a:srgbClr val="000099"/>
                </a:solidFill>
              </a:rPr>
              <a:t>)</a:t>
            </a:r>
            <a:br>
              <a:rPr lang="en-US" sz="2000" dirty="0"/>
            </a:br>
            <a:r>
              <a:rPr lang="en-US" sz="2000" b="1" dirty="0">
                <a:solidFill>
                  <a:srgbClr val="000080"/>
                </a:solidFill>
              </a:rPr>
              <a:t>print(</a:t>
            </a:r>
            <a:r>
              <a:rPr lang="en-US" sz="2000" b="1" dirty="0">
                <a:solidFill>
                  <a:srgbClr val="008000"/>
                </a:solidFill>
              </a:rPr>
              <a:t>"French: " </a:t>
            </a:r>
            <a:r>
              <a:rPr lang="en-US" sz="2000" dirty="0"/>
              <a:t>+ </a:t>
            </a:r>
            <a:r>
              <a:rPr lang="en-US" sz="2000" dirty="0">
                <a:solidFill>
                  <a:srgbClr val="000080"/>
                </a:solidFill>
              </a:rPr>
              <a:t>str</a:t>
            </a:r>
            <a:r>
              <a:rPr lang="en-US" sz="2000" dirty="0"/>
              <a:t>(</a:t>
            </a:r>
            <a:r>
              <a:rPr lang="en-US" sz="2000" dirty="0" err="1"/>
              <a:t>compute_perplexity</a:t>
            </a:r>
            <a:r>
              <a:rPr lang="en-US" sz="2000" dirty="0"/>
              <a:t>(text3, model))</a:t>
            </a:r>
            <a:r>
              <a:rPr lang="en-US" sz="2000" b="1" dirty="0">
                <a:solidFill>
                  <a:srgbClr val="000099"/>
                </a:solidFill>
              </a:rPr>
              <a:t>)</a:t>
            </a:r>
            <a:endParaRPr lang="en-US" sz="2000" dirty="0"/>
          </a:p>
        </p:txBody>
      </p:sp>
    </p:spTree>
    <p:extLst>
      <p:ext uri="{BB962C8B-B14F-4D97-AF65-F5344CB8AC3E}">
        <p14:creationId xmlns:p14="http://schemas.microsoft.com/office/powerpoint/2010/main" val="2510237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Building LMs</a:t>
            </a:r>
          </a:p>
        </p:txBody>
      </p:sp>
      <p:sp>
        <p:nvSpPr>
          <p:cNvPr id="3" name="Content Placeholder 2"/>
          <p:cNvSpPr>
            <a:spLocks noGrp="1"/>
          </p:cNvSpPr>
          <p:nvPr>
            <p:ph idx="1"/>
          </p:nvPr>
        </p:nvSpPr>
        <p:spPr/>
        <p:txBody>
          <a:bodyPr/>
          <a:lstStyle/>
          <a:p>
            <a:r>
              <a:rPr lang="en-US" dirty="0"/>
              <a:t>Consider the following texts, </a:t>
            </a:r>
            <a:br>
              <a:rPr lang="en-US" dirty="0"/>
            </a:br>
            <a:r>
              <a:rPr lang="en-US" dirty="0"/>
              <a:t>by Charles Dickens*:</a:t>
            </a:r>
          </a:p>
          <a:p>
            <a:endParaRPr lang="en-US" dirty="0"/>
          </a:p>
          <a:p>
            <a:endParaRPr lang="en-US" dirty="0"/>
          </a:p>
          <a:p>
            <a:endParaRPr lang="en-US" dirty="0"/>
          </a:p>
          <a:p>
            <a:endParaRPr lang="en-US" dirty="0"/>
          </a:p>
          <a:p>
            <a:pPr marL="411480" lvl="1" indent="0">
              <a:buNone/>
            </a:pPr>
            <a:r>
              <a:rPr lang="en-US" dirty="0"/>
              <a:t>bigram model	  trigram model	    4-gram model</a:t>
            </a:r>
          </a:p>
          <a:p>
            <a:pPr marL="411480" lvl="1" indent="0">
              <a:buNone/>
            </a:pPr>
            <a:endParaRPr lang="en-US" sz="2000" dirty="0"/>
          </a:p>
          <a:p>
            <a:pPr marL="411480" lvl="1" indent="0">
              <a:buNone/>
            </a:pPr>
            <a:r>
              <a:rPr lang="en-US" sz="2000" dirty="0"/>
              <a:t>*sort of</a:t>
            </a:r>
          </a:p>
        </p:txBody>
      </p:sp>
      <p:sp>
        <p:nvSpPr>
          <p:cNvPr id="4" name="TextBox 3"/>
          <p:cNvSpPr txBox="1"/>
          <p:nvPr/>
        </p:nvSpPr>
        <p:spPr>
          <a:xfrm>
            <a:off x="609600" y="3002340"/>
            <a:ext cx="2514600" cy="1631216"/>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sz="2000" dirty="0"/>
              <a:t>depose to linger yet, pointing upward </a:t>
            </a:r>
            <a:br>
              <a:rPr lang="en-US" sz="2000" dirty="0"/>
            </a:br>
            <a:r>
              <a:rPr lang="en-US" sz="2000" dirty="0"/>
              <a:t>! ' are melting </a:t>
            </a:r>
            <a:br>
              <a:rPr lang="en-US" sz="2000" dirty="0"/>
            </a:br>
            <a:r>
              <a:rPr lang="en-US" sz="2000" dirty="0"/>
              <a:t>from me, pointing upward</a:t>
            </a:r>
          </a:p>
        </p:txBody>
      </p:sp>
      <p:sp>
        <p:nvSpPr>
          <p:cNvPr id="6" name="TextBox 5"/>
          <p:cNvSpPr txBox="1"/>
          <p:nvPr/>
        </p:nvSpPr>
        <p:spPr>
          <a:xfrm>
            <a:off x="3276600" y="3016984"/>
            <a:ext cx="2438400" cy="1631216"/>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sz="2000" dirty="0"/>
              <a:t>signature under such circumstances, Mr. Mell, formerly poor pinched usher to my Middlesex magistrate</a:t>
            </a:r>
          </a:p>
        </p:txBody>
      </p:sp>
      <p:sp>
        <p:nvSpPr>
          <p:cNvPr id="8" name="TextBox 7"/>
          <p:cNvSpPr txBox="1"/>
          <p:nvPr/>
        </p:nvSpPr>
        <p:spPr>
          <a:xfrm>
            <a:off x="6024563" y="3016984"/>
            <a:ext cx="2438400" cy="1631216"/>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sz="2000" dirty="0"/>
              <a:t>that I stole into the next street, and </a:t>
            </a:r>
            <a:br>
              <a:rPr lang="en-US" sz="2000" dirty="0"/>
            </a:br>
            <a:r>
              <a:rPr lang="en-US" sz="2000" dirty="0"/>
              <a:t>open a chemist's shop? Whether he could</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7000" y="694730"/>
            <a:ext cx="1985963" cy="1700645"/>
          </a:xfrm>
          <a:prstGeom prst="ellipse">
            <a:avLst/>
          </a:prstGeom>
          <a:ln w="63500"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sp>
        <p:nvSpPr>
          <p:cNvPr id="5" name="TextBox 4"/>
          <p:cNvSpPr txBox="1"/>
          <p:nvPr/>
        </p:nvSpPr>
        <p:spPr>
          <a:xfrm>
            <a:off x="6862763" y="2374386"/>
            <a:ext cx="1600200" cy="369332"/>
          </a:xfrm>
          <a:prstGeom prst="rect">
            <a:avLst/>
          </a:prstGeom>
          <a:noFill/>
        </p:spPr>
        <p:txBody>
          <a:bodyPr wrap="square" rtlCol="0">
            <a:spAutoFit/>
          </a:bodyPr>
          <a:lstStyle/>
          <a:p>
            <a:r>
              <a:rPr lang="en-US" dirty="0"/>
              <a:t>[Wikimedia]</a:t>
            </a:r>
          </a:p>
        </p:txBody>
      </p:sp>
      <p:sp>
        <p:nvSpPr>
          <p:cNvPr id="7" name="Rectangle 6"/>
          <p:cNvSpPr/>
          <p:nvPr/>
        </p:nvSpPr>
        <p:spPr>
          <a:xfrm>
            <a:off x="7800533" y="685800"/>
            <a:ext cx="505267"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t>
            </a:r>
          </a:p>
        </p:txBody>
      </p:sp>
      <p:sp>
        <p:nvSpPr>
          <p:cNvPr id="9" name="TextBox 8">
            <a:extLst>
              <a:ext uri="{FF2B5EF4-FFF2-40B4-BE49-F238E27FC236}">
                <a16:creationId xmlns:a16="http://schemas.microsoft.com/office/drawing/2014/main" id="{95C2F4CA-F209-470D-8071-56FD35341BDE}"/>
              </a:ext>
            </a:extLst>
          </p:cNvPr>
          <p:cNvSpPr txBox="1"/>
          <p:nvPr/>
        </p:nvSpPr>
        <p:spPr>
          <a:xfrm>
            <a:off x="3962400" y="5486400"/>
            <a:ext cx="274320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dirty="0"/>
              <a:t>Let’s look at </a:t>
            </a:r>
            <a:r>
              <a:rPr lang="en-US" b="1" i="1" dirty="0"/>
              <a:t>ngrams.py</a:t>
            </a:r>
            <a:endParaRPr lang="en-US" dirty="0"/>
          </a:p>
        </p:txBody>
      </p:sp>
    </p:spTree>
    <p:extLst>
      <p:ext uri="{BB962C8B-B14F-4D97-AF65-F5344CB8AC3E}">
        <p14:creationId xmlns:p14="http://schemas.microsoft.com/office/powerpoint/2010/main" val="17311070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Perplexity – real examples</a:t>
            </a:r>
          </a:p>
        </p:txBody>
      </p:sp>
      <p:sp>
        <p:nvSpPr>
          <p:cNvPr id="3" name="Content Placeholder 2"/>
          <p:cNvSpPr>
            <a:spLocks noGrp="1"/>
          </p:cNvSpPr>
          <p:nvPr>
            <p:ph idx="1"/>
          </p:nvPr>
        </p:nvSpPr>
        <p:spPr/>
        <p:txBody>
          <a:bodyPr>
            <a:normAutofit/>
          </a:bodyPr>
          <a:lstStyle/>
          <a:p>
            <a:pPr marL="411480" lvl="1" indent="0">
              <a:buNone/>
            </a:pPr>
            <a:r>
              <a:rPr lang="en-US" sz="2000" b="1" dirty="0"/>
              <a:t>Output:</a:t>
            </a:r>
          </a:p>
          <a:p>
            <a:pPr marL="411480" lvl="1" indent="0">
              <a:buNone/>
            </a:pPr>
            <a:endParaRPr lang="en-US" sz="2000" dirty="0"/>
          </a:p>
          <a:p>
            <a:pPr marL="411480" lvl="1" indent="0">
              <a:buNone/>
            </a:pPr>
            <a:r>
              <a:rPr lang="en-US" sz="2000" dirty="0"/>
              <a:t>All vocab in: 50.30355571200591</a:t>
            </a:r>
          </a:p>
          <a:p>
            <a:pPr marL="411480" lvl="1" indent="0">
              <a:buNone/>
            </a:pPr>
            <a:r>
              <a:rPr lang="en-US" sz="2000" dirty="0"/>
              <a:t>Some vocab overlap: 1566.5144025293434</a:t>
            </a:r>
          </a:p>
          <a:p>
            <a:pPr marL="411480" lvl="1" indent="0">
              <a:buNone/>
            </a:pPr>
            <a:r>
              <a:rPr lang="en-US" sz="2000" dirty="0"/>
              <a:t>Same language: 24869.156857706537</a:t>
            </a:r>
          </a:p>
          <a:p>
            <a:pPr marL="411480" lvl="1" indent="0">
              <a:buNone/>
            </a:pPr>
            <a:r>
              <a:rPr lang="en-US" sz="2000" dirty="0"/>
              <a:t>French: 99999.99999999993</a:t>
            </a:r>
          </a:p>
        </p:txBody>
      </p:sp>
    </p:spTree>
    <p:extLst>
      <p:ext uri="{BB962C8B-B14F-4D97-AF65-F5344CB8AC3E}">
        <p14:creationId xmlns:p14="http://schemas.microsoft.com/office/powerpoint/2010/main" val="7623669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Further reading</a:t>
            </a:r>
          </a:p>
        </p:txBody>
      </p:sp>
      <p:sp>
        <p:nvSpPr>
          <p:cNvPr id="3" name="Content Placeholder 2"/>
          <p:cNvSpPr>
            <a:spLocks noGrp="1"/>
          </p:cNvSpPr>
          <p:nvPr>
            <p:ph idx="1"/>
          </p:nvPr>
        </p:nvSpPr>
        <p:spPr/>
        <p:txBody>
          <a:bodyPr>
            <a:normAutofit lnSpcReduction="10000"/>
          </a:bodyPr>
          <a:lstStyle/>
          <a:p>
            <a:r>
              <a:rPr lang="en-US" dirty="0"/>
              <a:t>This was a brief introduction to </a:t>
            </a:r>
            <a:r>
              <a:rPr lang="en-US" dirty="0" err="1"/>
              <a:t>ngram</a:t>
            </a:r>
            <a:r>
              <a:rPr lang="en-US" dirty="0"/>
              <a:t> models:</a:t>
            </a:r>
          </a:p>
          <a:p>
            <a:pPr lvl="1"/>
            <a:r>
              <a:rPr lang="en-US" dirty="0"/>
              <a:t>We can calculate probabilities for higher order models (bigram, trigram, n-gram model)</a:t>
            </a:r>
          </a:p>
          <a:p>
            <a:pPr lvl="1"/>
            <a:r>
              <a:rPr lang="en-US" dirty="0"/>
              <a:t>Our code could do better smoothing (Good-Turing…)</a:t>
            </a:r>
          </a:p>
          <a:p>
            <a:pPr lvl="1"/>
            <a:r>
              <a:rPr lang="en-US" dirty="0"/>
              <a:t>For n-grams, we can use shorter grams if longer ones are OOV (a.k.a. </a:t>
            </a:r>
            <a:r>
              <a:rPr lang="en-US" b="1" i="1" dirty="0" err="1"/>
              <a:t>backoff</a:t>
            </a:r>
            <a:r>
              <a:rPr lang="en-US" b="1" i="1" dirty="0"/>
              <a:t> </a:t>
            </a:r>
            <a:r>
              <a:rPr lang="en-US" i="1" dirty="0"/>
              <a:t>models</a:t>
            </a:r>
            <a:r>
              <a:rPr lang="en-US" dirty="0"/>
              <a:t>), or incorporate weights from all attested n-gram lengths (</a:t>
            </a:r>
            <a:r>
              <a:rPr lang="en-US" b="1" i="1" dirty="0"/>
              <a:t>interpolation</a:t>
            </a:r>
            <a:r>
              <a:rPr lang="en-US" dirty="0"/>
              <a:t>)</a:t>
            </a:r>
          </a:p>
          <a:p>
            <a:pPr lvl="1"/>
            <a:r>
              <a:rPr lang="en-US" dirty="0"/>
              <a:t>Use </a:t>
            </a:r>
            <a:r>
              <a:rPr lang="en-US" b="1" dirty="0"/>
              <a:t>variable length n-grams</a:t>
            </a:r>
          </a:p>
          <a:p>
            <a:pPr>
              <a:buFont typeface="Wingdings"/>
              <a:buChar char="Ø"/>
            </a:pPr>
            <a:r>
              <a:rPr lang="en-US" dirty="0"/>
              <a:t>Recommended reading: </a:t>
            </a:r>
            <a:r>
              <a:rPr lang="en-US" dirty="0" err="1"/>
              <a:t>Jurafsky</a:t>
            </a:r>
            <a:r>
              <a:rPr lang="en-US" dirty="0"/>
              <a:t> &amp; Martin (2017, C4 – [at least] pages 1-16)</a:t>
            </a:r>
          </a:p>
          <a:p>
            <a:pPr lvl="1">
              <a:buFont typeface="Wingdings"/>
              <a:buChar char="Ø"/>
            </a:pPr>
            <a:endParaRPr lang="en-US" dirty="0"/>
          </a:p>
        </p:txBody>
      </p:sp>
    </p:spTree>
    <p:extLst>
      <p:ext uri="{BB962C8B-B14F-4D97-AF65-F5344CB8AC3E}">
        <p14:creationId xmlns:p14="http://schemas.microsoft.com/office/powerpoint/2010/main" val="5741540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Contemporary language models</a:t>
            </a:r>
          </a:p>
        </p:txBody>
      </p:sp>
      <p:sp>
        <p:nvSpPr>
          <p:cNvPr id="3" name="Content Placeholder 2"/>
          <p:cNvSpPr>
            <a:spLocks noGrp="1"/>
          </p:cNvSpPr>
          <p:nvPr>
            <p:ph idx="1"/>
          </p:nvPr>
        </p:nvSpPr>
        <p:spPr/>
        <p:txBody>
          <a:bodyPr>
            <a:normAutofit fontScale="92500" lnSpcReduction="20000"/>
          </a:bodyPr>
          <a:lstStyle/>
          <a:p>
            <a:r>
              <a:rPr lang="en-US" dirty="0"/>
              <a:t>N-gram models were (and are) used for a long time, give reasonable results with small datasets</a:t>
            </a:r>
          </a:p>
          <a:p>
            <a:r>
              <a:rPr lang="en-US" dirty="0"/>
              <a:t>But it’s 2023 and we need to talk about Neural Networks…</a:t>
            </a:r>
          </a:p>
          <a:p>
            <a:pPr lvl="1"/>
            <a:r>
              <a:rPr lang="en-US" dirty="0"/>
              <a:t>Reliance on machine learning to find best model</a:t>
            </a:r>
          </a:p>
          <a:p>
            <a:pPr lvl="1"/>
            <a:r>
              <a:rPr lang="en-US" dirty="0"/>
              <a:t>Deep Learning architectures allow special conditions to be learned for huge numbers of interacting features – not just last 2 words</a:t>
            </a:r>
          </a:p>
          <a:p>
            <a:pPr lvl="1"/>
            <a:r>
              <a:rPr lang="en-US" dirty="0"/>
              <a:t>Numerical representation of words allows defaulting to ‘similar’ words</a:t>
            </a:r>
          </a:p>
          <a:p>
            <a:pPr lvl="1"/>
            <a:r>
              <a:rPr lang="en-US" dirty="0"/>
              <a:t>Memory based architectures let the computer ‘remember’ having seen something to trigger different behavior</a:t>
            </a:r>
          </a:p>
          <a:p>
            <a:pPr lvl="1"/>
            <a:r>
              <a:rPr lang="en-US" dirty="0"/>
              <a:t>Use of attention weights to prioritize different cues</a:t>
            </a:r>
          </a:p>
          <a:p>
            <a:pPr marL="109537" indent="0">
              <a:buNone/>
            </a:pPr>
            <a:endParaRPr lang="en-US" dirty="0"/>
          </a:p>
        </p:txBody>
      </p:sp>
    </p:spTree>
    <p:extLst>
      <p:ext uri="{BB962C8B-B14F-4D97-AF65-F5344CB8AC3E}">
        <p14:creationId xmlns:p14="http://schemas.microsoft.com/office/powerpoint/2010/main" val="39927935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Contemporary language models</a:t>
            </a:r>
          </a:p>
        </p:txBody>
      </p:sp>
      <p:sp>
        <p:nvSpPr>
          <p:cNvPr id="3" name="Content Placeholder 2"/>
          <p:cNvSpPr>
            <a:spLocks noGrp="1"/>
          </p:cNvSpPr>
          <p:nvPr>
            <p:ph idx="1"/>
          </p:nvPr>
        </p:nvSpPr>
        <p:spPr/>
        <p:txBody>
          <a:bodyPr>
            <a:normAutofit lnSpcReduction="10000"/>
          </a:bodyPr>
          <a:lstStyle/>
          <a:p>
            <a:pPr marL="566737" indent="-457200"/>
            <a:r>
              <a:rPr lang="en-US" dirty="0"/>
              <a:t>Our discussion will be necessarily </a:t>
            </a:r>
            <a:r>
              <a:rPr lang="en-US" b="1" dirty="0"/>
              <a:t>shallow</a:t>
            </a:r>
          </a:p>
          <a:p>
            <a:pPr marL="566737" indent="-457200"/>
            <a:r>
              <a:rPr lang="en-US" dirty="0"/>
              <a:t>Theoretical overview available in </a:t>
            </a:r>
            <a:r>
              <a:rPr lang="en-US" dirty="0" err="1"/>
              <a:t>Jurafsky</a:t>
            </a:r>
            <a:r>
              <a:rPr lang="en-US" dirty="0"/>
              <a:t> &amp; Martin (2017, C7)</a:t>
            </a:r>
          </a:p>
          <a:p>
            <a:pPr marL="566737" indent="-457200"/>
            <a:r>
              <a:rPr lang="en-US" dirty="0"/>
              <a:t>For more with practical examples in Python I recommend working through: </a:t>
            </a:r>
          </a:p>
          <a:p>
            <a:pPr marL="914717" lvl="1" indent="-457200"/>
            <a:r>
              <a:rPr lang="en-US" i="1" dirty="0"/>
              <a:t>Hands-on Machine Learning with </a:t>
            </a:r>
            <a:r>
              <a:rPr lang="en-US" i="1" dirty="0" err="1"/>
              <a:t>Scikit</a:t>
            </a:r>
            <a:r>
              <a:rPr lang="en-US" i="1" dirty="0"/>
              <a:t>-Learn and </a:t>
            </a:r>
            <a:r>
              <a:rPr lang="en-US" i="1" dirty="0" err="1"/>
              <a:t>TensorFlow</a:t>
            </a:r>
            <a:r>
              <a:rPr lang="en-US" i="1" dirty="0"/>
              <a:t> </a:t>
            </a:r>
            <a:r>
              <a:rPr lang="en-US" dirty="0"/>
              <a:t>/ A. </a:t>
            </a:r>
            <a:r>
              <a:rPr lang="en-US" dirty="0" err="1"/>
              <a:t>Geron</a:t>
            </a:r>
            <a:r>
              <a:rPr lang="en-US" dirty="0"/>
              <a:t> </a:t>
            </a:r>
          </a:p>
          <a:p>
            <a:pPr marL="914717" lvl="1" indent="-457200"/>
            <a:r>
              <a:rPr lang="en-US" dirty="0">
                <a:hlinkClick r:id="rId2"/>
              </a:rPr>
              <a:t>https://github.com/ageron/handson-ml</a:t>
            </a:r>
            <a:endParaRPr lang="en-US" dirty="0"/>
          </a:p>
          <a:p>
            <a:pPr marL="566737" indent="-457200"/>
            <a:r>
              <a:rPr lang="en-US" dirty="0"/>
              <a:t>For grad students especially: consider more advanced ML courses (LING-5444 in spring)</a:t>
            </a:r>
          </a:p>
        </p:txBody>
      </p:sp>
    </p:spTree>
    <p:extLst>
      <p:ext uri="{BB962C8B-B14F-4D97-AF65-F5344CB8AC3E}">
        <p14:creationId xmlns:p14="http://schemas.microsoft.com/office/powerpoint/2010/main" val="19622064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Feed forward networks</a:t>
            </a:r>
          </a:p>
        </p:txBody>
      </p:sp>
      <p:sp>
        <p:nvSpPr>
          <p:cNvPr id="3" name="Content Placeholder 2"/>
          <p:cNvSpPr>
            <a:spLocks noGrp="1"/>
          </p:cNvSpPr>
          <p:nvPr>
            <p:ph idx="1"/>
          </p:nvPr>
        </p:nvSpPr>
        <p:spPr/>
        <p:txBody>
          <a:bodyPr>
            <a:normAutofit lnSpcReduction="10000"/>
          </a:bodyPr>
          <a:lstStyle/>
          <a:p>
            <a:r>
              <a:rPr lang="en-US" dirty="0"/>
              <a:t>Basic neural networks:</a:t>
            </a:r>
          </a:p>
          <a:p>
            <a:pPr lvl="1"/>
            <a:r>
              <a:rPr lang="en-US" dirty="0"/>
              <a:t>Take a bunch of inputs</a:t>
            </a:r>
          </a:p>
          <a:p>
            <a:pPr lvl="1"/>
            <a:r>
              <a:rPr lang="en-US" dirty="0"/>
              <a:t>Activate ‘synapses’</a:t>
            </a:r>
          </a:p>
          <a:p>
            <a:pPr lvl="1"/>
            <a:r>
              <a:rPr lang="en-US" dirty="0"/>
              <a:t>Propagate activation forward</a:t>
            </a:r>
          </a:p>
          <a:p>
            <a:pPr lvl="1"/>
            <a:r>
              <a:rPr lang="en-US" dirty="0"/>
              <a:t>Fire some output</a:t>
            </a:r>
          </a:p>
          <a:p>
            <a:r>
              <a:rPr lang="en-US" dirty="0"/>
              <a:t>Input and output can be</a:t>
            </a:r>
            <a:br>
              <a:rPr lang="en-US" dirty="0"/>
            </a:br>
            <a:r>
              <a:rPr lang="en-US" dirty="0"/>
              <a:t>anything</a:t>
            </a:r>
          </a:p>
          <a:p>
            <a:r>
              <a:rPr lang="en-US" dirty="0"/>
              <a:t>Word example:</a:t>
            </a:r>
          </a:p>
          <a:p>
            <a:pPr lvl="1"/>
            <a:r>
              <a:rPr lang="en-US" dirty="0"/>
              <a:t>Input: </a:t>
            </a:r>
            <a:r>
              <a:rPr lang="en-US" b="1" i="1" dirty="0"/>
              <a:t>the</a:t>
            </a:r>
          </a:p>
          <a:p>
            <a:pPr lvl="1"/>
            <a:r>
              <a:rPr lang="en-US" dirty="0"/>
              <a:t>Output: </a:t>
            </a:r>
            <a:r>
              <a:rPr lang="en-US" b="1" i="1" dirty="0"/>
              <a:t>cat</a:t>
            </a:r>
          </a:p>
        </p:txBody>
      </p:sp>
      <p:sp>
        <p:nvSpPr>
          <p:cNvPr id="4" name="Slide Number Placeholder 3"/>
          <p:cNvSpPr>
            <a:spLocks noGrp="1"/>
          </p:cNvSpPr>
          <p:nvPr>
            <p:ph type="sldNum" sz="quarter" idx="12"/>
          </p:nvPr>
        </p:nvSpPr>
        <p:spPr/>
        <p:txBody>
          <a:bodyPr/>
          <a:lstStyle/>
          <a:p>
            <a:pPr>
              <a:defRPr/>
            </a:pPr>
            <a:fld id="{644EC3B4-8F3D-4284-BC11-1DBD5D433993}" type="slidenum">
              <a:rPr lang="de-DE" altLang="en-US" smtClean="0"/>
              <a:pPr>
                <a:defRPr/>
              </a:pPr>
              <a:t>34</a:t>
            </a:fld>
            <a:endParaRPr lang="de-DE" altLang="en-US"/>
          </a:p>
        </p:txBody>
      </p:sp>
      <p:pic>
        <p:nvPicPr>
          <p:cNvPr id="7" name="Picture 2" descr="https://upload.wikimedia.org/wikipedia/en/5/54/Feed_forward_neural_ne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437072"/>
            <a:ext cx="3619500" cy="419100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581400" y="5205528"/>
            <a:ext cx="2211203" cy="83099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2400" i="1" dirty="0"/>
              <a:t>I saw the cat on the mat…</a:t>
            </a:r>
          </a:p>
        </p:txBody>
      </p:sp>
    </p:spTree>
    <p:extLst>
      <p:ext uri="{BB962C8B-B14F-4D97-AF65-F5344CB8AC3E}">
        <p14:creationId xmlns:p14="http://schemas.microsoft.com/office/powerpoint/2010/main" val="23989107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Back-propagation</a:t>
            </a:r>
          </a:p>
        </p:txBody>
      </p:sp>
      <p:sp>
        <p:nvSpPr>
          <p:cNvPr id="3" name="Content Placeholder 2"/>
          <p:cNvSpPr>
            <a:spLocks noGrp="1"/>
          </p:cNvSpPr>
          <p:nvPr>
            <p:ph idx="1"/>
          </p:nvPr>
        </p:nvSpPr>
        <p:spPr/>
        <p:txBody>
          <a:bodyPr/>
          <a:lstStyle/>
          <a:p>
            <a:r>
              <a:rPr lang="en-US" dirty="0"/>
              <a:t>How do they learn?</a:t>
            </a:r>
          </a:p>
          <a:p>
            <a:pPr lvl="1"/>
            <a:r>
              <a:rPr lang="en-US" dirty="0"/>
              <a:t>Whenever the output is</a:t>
            </a:r>
            <a:br>
              <a:rPr lang="en-US" dirty="0"/>
            </a:br>
            <a:r>
              <a:rPr lang="en-US" dirty="0"/>
              <a:t>wrong we apply a cost</a:t>
            </a:r>
            <a:br>
              <a:rPr lang="en-US" dirty="0"/>
            </a:br>
            <a:r>
              <a:rPr lang="en-US" dirty="0"/>
              <a:t>to all activating inputs</a:t>
            </a:r>
          </a:p>
          <a:p>
            <a:pPr lvl="1"/>
            <a:r>
              <a:rPr lang="en-US" dirty="0"/>
              <a:t>Propagate back in the </a:t>
            </a:r>
            <a:br>
              <a:rPr lang="en-US" dirty="0"/>
            </a:br>
            <a:r>
              <a:rPr lang="en-US" dirty="0"/>
              <a:t>network</a:t>
            </a:r>
          </a:p>
          <a:p>
            <a:pPr lvl="1"/>
            <a:r>
              <a:rPr lang="en-US" dirty="0"/>
              <a:t>Weights are modified</a:t>
            </a:r>
          </a:p>
          <a:p>
            <a:r>
              <a:rPr lang="en-US" dirty="0"/>
              <a:t>Word example:</a:t>
            </a:r>
          </a:p>
          <a:p>
            <a:pPr lvl="1"/>
            <a:r>
              <a:rPr lang="en-US" dirty="0"/>
              <a:t>Input: </a:t>
            </a:r>
            <a:r>
              <a:rPr lang="en-US" b="1" i="1" dirty="0">
                <a:solidFill>
                  <a:srgbClr val="0000FF"/>
                </a:solidFill>
              </a:rPr>
              <a:t>the</a:t>
            </a:r>
          </a:p>
          <a:p>
            <a:pPr lvl="1"/>
            <a:r>
              <a:rPr lang="en-US" dirty="0"/>
              <a:t>Output: </a:t>
            </a:r>
            <a:r>
              <a:rPr lang="en-US" b="1" i="1" dirty="0">
                <a:solidFill>
                  <a:schemeClr val="accent2">
                    <a:lumMod val="75000"/>
                  </a:schemeClr>
                </a:solidFill>
              </a:rPr>
              <a:t>the</a:t>
            </a:r>
            <a:r>
              <a:rPr lang="en-US" b="1" i="1" dirty="0"/>
              <a:t> </a:t>
            </a:r>
            <a:r>
              <a:rPr lang="en-US" dirty="0"/>
              <a:t>-&gt; all active input links to </a:t>
            </a:r>
            <a:r>
              <a:rPr lang="en-US" b="1" i="1" dirty="0">
                <a:solidFill>
                  <a:schemeClr val="accent2">
                    <a:lumMod val="75000"/>
                  </a:schemeClr>
                </a:solidFill>
              </a:rPr>
              <a:t>the </a:t>
            </a:r>
            <a:r>
              <a:rPr lang="en-US" dirty="0"/>
              <a:t>are penalized</a:t>
            </a:r>
          </a:p>
        </p:txBody>
      </p:sp>
      <p:sp>
        <p:nvSpPr>
          <p:cNvPr id="4" name="Slide Number Placeholder 3"/>
          <p:cNvSpPr>
            <a:spLocks noGrp="1"/>
          </p:cNvSpPr>
          <p:nvPr>
            <p:ph type="sldNum" sz="quarter" idx="12"/>
          </p:nvPr>
        </p:nvSpPr>
        <p:spPr/>
        <p:txBody>
          <a:bodyPr/>
          <a:lstStyle/>
          <a:p>
            <a:pPr>
              <a:defRPr/>
            </a:pPr>
            <a:fld id="{644EC3B4-8F3D-4284-BC11-1DBD5D433993}" type="slidenum">
              <a:rPr lang="de-DE" altLang="en-US" smtClean="0"/>
              <a:pPr>
                <a:defRPr/>
              </a:pPr>
              <a:t>35</a:t>
            </a:fld>
            <a:endParaRPr lang="de-DE" altLang="en-US"/>
          </a:p>
        </p:txBody>
      </p:sp>
      <p:pic>
        <p:nvPicPr>
          <p:cNvPr id="3074" name="Picture 2" descr="https://upload.wikimedia.org/wikipedia/en/5/54/Feed_forward_neural_ne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437072"/>
            <a:ext cx="3619500" cy="4191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05001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Gradient descent</a:t>
            </a:r>
          </a:p>
        </p:txBody>
      </p:sp>
      <p:sp>
        <p:nvSpPr>
          <p:cNvPr id="3" name="Content Placeholder 2"/>
          <p:cNvSpPr>
            <a:spLocks noGrp="1"/>
          </p:cNvSpPr>
          <p:nvPr>
            <p:ph idx="1"/>
          </p:nvPr>
        </p:nvSpPr>
        <p:spPr/>
        <p:txBody>
          <a:bodyPr>
            <a:normAutofit lnSpcReduction="10000"/>
          </a:bodyPr>
          <a:lstStyle/>
          <a:p>
            <a:r>
              <a:rPr lang="en-US" dirty="0"/>
              <a:t>How can we find the best</a:t>
            </a:r>
            <a:br>
              <a:rPr lang="en-US" dirty="0"/>
            </a:br>
            <a:r>
              <a:rPr lang="en-US" dirty="0"/>
              <a:t>weights?</a:t>
            </a:r>
          </a:p>
          <a:p>
            <a:pPr lvl="1"/>
            <a:r>
              <a:rPr lang="en-US" dirty="0"/>
              <a:t>Make fewest mistakes</a:t>
            </a:r>
          </a:p>
          <a:p>
            <a:pPr lvl="1"/>
            <a:r>
              <a:rPr lang="en-US" dirty="0"/>
              <a:t>Track derivative of cost</a:t>
            </a:r>
            <a:br>
              <a:rPr lang="en-US" dirty="0"/>
            </a:br>
            <a:r>
              <a:rPr lang="en-US" dirty="0"/>
              <a:t>(loss function)</a:t>
            </a:r>
          </a:p>
          <a:p>
            <a:pPr lvl="1"/>
            <a:r>
              <a:rPr lang="en-US" dirty="0"/>
              <a:t>If cost is getting less, all</a:t>
            </a:r>
            <a:br>
              <a:rPr lang="en-US" dirty="0"/>
            </a:br>
            <a:r>
              <a:rPr lang="en-US" dirty="0"/>
              <a:t>is well</a:t>
            </a:r>
          </a:p>
          <a:p>
            <a:pPr lvl="1"/>
            <a:r>
              <a:rPr lang="en-US" dirty="0"/>
              <a:t>If cost is getting higher,</a:t>
            </a:r>
            <a:br>
              <a:rPr lang="en-US" dirty="0"/>
            </a:br>
            <a:r>
              <a:rPr lang="en-US" dirty="0"/>
              <a:t>correct in other direction,</a:t>
            </a:r>
            <a:br>
              <a:rPr lang="en-US" dirty="0"/>
            </a:br>
            <a:r>
              <a:rPr lang="en-US" dirty="0"/>
              <a:t>until network converges</a:t>
            </a:r>
            <a:br>
              <a:rPr lang="en-US" dirty="0"/>
            </a:br>
            <a:r>
              <a:rPr lang="en-US" dirty="0"/>
              <a:t>on a minimal error</a:t>
            </a:r>
          </a:p>
        </p:txBody>
      </p:sp>
      <p:sp>
        <p:nvSpPr>
          <p:cNvPr id="4" name="Slide Number Placeholder 3"/>
          <p:cNvSpPr>
            <a:spLocks noGrp="1"/>
          </p:cNvSpPr>
          <p:nvPr>
            <p:ph type="sldNum" sz="quarter" idx="12"/>
          </p:nvPr>
        </p:nvSpPr>
        <p:spPr/>
        <p:txBody>
          <a:bodyPr/>
          <a:lstStyle/>
          <a:p>
            <a:pPr>
              <a:defRPr/>
            </a:pPr>
            <a:fld id="{644EC3B4-8F3D-4284-BC11-1DBD5D433993}" type="slidenum">
              <a:rPr lang="de-DE" altLang="en-US" smtClean="0"/>
              <a:pPr>
                <a:defRPr/>
              </a:pPr>
              <a:t>36</a:t>
            </a:fld>
            <a:endParaRPr lang="de-DE" altLang="en-US"/>
          </a:p>
        </p:txBody>
      </p:sp>
      <p:pic>
        <p:nvPicPr>
          <p:cNvPr id="5122" name="Picture 2" descr="https://upload.wikimedia.org/wikipedia/commons/6/6d/Error_surface_of_a_linear_neuron_with_two_input_weight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7511" y="2348880"/>
            <a:ext cx="4416489" cy="3312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4435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Is this a glorified lookup table?</a:t>
            </a:r>
          </a:p>
        </p:txBody>
      </p:sp>
      <p:sp>
        <p:nvSpPr>
          <p:cNvPr id="3" name="Content Placeholder 2"/>
          <p:cNvSpPr>
            <a:spLocks noGrp="1"/>
          </p:cNvSpPr>
          <p:nvPr>
            <p:ph idx="1"/>
          </p:nvPr>
        </p:nvSpPr>
        <p:spPr/>
        <p:txBody>
          <a:bodyPr/>
          <a:lstStyle/>
          <a:p>
            <a:r>
              <a:rPr lang="en-US" dirty="0"/>
              <a:t>Although neural networks are very impressive, they are only as good as input/output features</a:t>
            </a:r>
          </a:p>
          <a:p>
            <a:pPr lvl="1"/>
            <a:r>
              <a:rPr lang="en-US" dirty="0"/>
              <a:t>Mapping words to words is not that amazing</a:t>
            </a:r>
          </a:p>
          <a:p>
            <a:pPr lvl="1"/>
            <a:r>
              <a:rPr lang="en-US" dirty="0"/>
              <a:t>Getting from words to sentences is still a problem</a:t>
            </a:r>
          </a:p>
          <a:p>
            <a:pPr lvl="1"/>
            <a:r>
              <a:rPr lang="en-US" dirty="0"/>
              <a:t>Many words will be </a:t>
            </a:r>
            <a:r>
              <a:rPr lang="en-US" b="1" dirty="0"/>
              <a:t>OOV</a:t>
            </a:r>
            <a:r>
              <a:rPr lang="en-US" dirty="0"/>
              <a:t> (out of vocabulary)</a:t>
            </a:r>
            <a:endParaRPr lang="en-US" b="1" dirty="0"/>
          </a:p>
          <a:p>
            <a:r>
              <a:rPr lang="en-US" dirty="0"/>
              <a:t>State of the art neural LMs use many tricks to solve these problems</a:t>
            </a:r>
          </a:p>
          <a:p>
            <a:endParaRPr lang="en-US" dirty="0"/>
          </a:p>
        </p:txBody>
      </p:sp>
      <p:sp>
        <p:nvSpPr>
          <p:cNvPr id="4" name="Slide Number Placeholder 3"/>
          <p:cNvSpPr>
            <a:spLocks noGrp="1"/>
          </p:cNvSpPr>
          <p:nvPr>
            <p:ph type="sldNum" sz="quarter" idx="12"/>
          </p:nvPr>
        </p:nvSpPr>
        <p:spPr/>
        <p:txBody>
          <a:bodyPr/>
          <a:lstStyle/>
          <a:p>
            <a:pPr>
              <a:defRPr/>
            </a:pPr>
            <a:fld id="{644EC3B4-8F3D-4284-BC11-1DBD5D433993}" type="slidenum">
              <a:rPr lang="de-DE" altLang="en-US" smtClean="0"/>
              <a:pPr>
                <a:defRPr/>
              </a:pPr>
              <a:t>37</a:t>
            </a:fld>
            <a:endParaRPr lang="de-DE" altLang="en-US"/>
          </a:p>
        </p:txBody>
      </p:sp>
    </p:spTree>
    <p:extLst>
      <p:ext uri="{BB962C8B-B14F-4D97-AF65-F5344CB8AC3E}">
        <p14:creationId xmlns:p14="http://schemas.microsoft.com/office/powerpoint/2010/main" val="14211671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Vector space models / </a:t>
            </a:r>
            <a:r>
              <a:rPr lang="en-US" dirty="0" err="1"/>
              <a:t>embeddings</a:t>
            </a:r>
            <a:endParaRPr lang="en-US" dirty="0"/>
          </a:p>
        </p:txBody>
      </p:sp>
      <p:sp>
        <p:nvSpPr>
          <p:cNvPr id="3" name="Content Placeholder 2"/>
          <p:cNvSpPr>
            <a:spLocks noGrp="1"/>
          </p:cNvSpPr>
          <p:nvPr>
            <p:ph idx="1"/>
          </p:nvPr>
        </p:nvSpPr>
        <p:spPr/>
        <p:txBody>
          <a:bodyPr>
            <a:normAutofit fontScale="92500" lnSpcReduction="20000"/>
          </a:bodyPr>
          <a:lstStyle/>
          <a:p>
            <a:r>
              <a:rPr lang="en-US" dirty="0"/>
              <a:t>Co-occurrence </a:t>
            </a:r>
            <a:br>
              <a:rPr lang="en-US" dirty="0"/>
            </a:br>
            <a:r>
              <a:rPr lang="en-US" dirty="0"/>
              <a:t>frequencies (or </a:t>
            </a:r>
            <a:br>
              <a:rPr lang="en-US" dirty="0"/>
            </a:br>
            <a:r>
              <a:rPr lang="en-US" dirty="0"/>
              <a:t>transformations</a:t>
            </a:r>
            <a:br>
              <a:rPr lang="en-US" dirty="0"/>
            </a:br>
            <a:r>
              <a:rPr lang="en-US" dirty="0"/>
              <a:t>thereof) make a </a:t>
            </a:r>
            <a:br>
              <a:rPr lang="en-US" dirty="0"/>
            </a:br>
            <a:r>
              <a:rPr lang="en-US" dirty="0"/>
              <a:t>vector space</a:t>
            </a:r>
          </a:p>
          <a:p>
            <a:r>
              <a:rPr lang="en-US" dirty="0"/>
              <a:t>Allows similarity </a:t>
            </a:r>
            <a:br>
              <a:rPr lang="en-US" dirty="0"/>
            </a:br>
            <a:r>
              <a:rPr lang="en-US" dirty="0"/>
              <a:t>metrics for words</a:t>
            </a:r>
            <a:br>
              <a:rPr lang="en-US" dirty="0"/>
            </a:br>
            <a:r>
              <a:rPr lang="en-US" dirty="0"/>
              <a:t>and documents</a:t>
            </a:r>
          </a:p>
          <a:p>
            <a:r>
              <a:rPr lang="en-US" dirty="0"/>
              <a:t>Models of meaning</a:t>
            </a:r>
            <a:br>
              <a:rPr lang="en-US" dirty="0"/>
            </a:br>
            <a:r>
              <a:rPr lang="en-US" dirty="0"/>
              <a:t>based on neighboring</a:t>
            </a:r>
            <a:br>
              <a:rPr lang="en-US" dirty="0"/>
            </a:br>
            <a:r>
              <a:rPr lang="en-US" dirty="0"/>
              <a:t>words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1794806"/>
            <a:ext cx="4390826" cy="3901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22720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Applications</a:t>
            </a:r>
          </a:p>
        </p:txBody>
      </p:sp>
      <p:sp>
        <p:nvSpPr>
          <p:cNvPr id="3" name="Content Placeholder 2"/>
          <p:cNvSpPr>
            <a:spLocks noGrp="1"/>
          </p:cNvSpPr>
          <p:nvPr>
            <p:ph idx="1"/>
          </p:nvPr>
        </p:nvSpPr>
        <p:spPr/>
        <p:txBody>
          <a:bodyPr/>
          <a:lstStyle/>
          <a:p>
            <a:r>
              <a:rPr lang="en-US" dirty="0"/>
              <a:t>Projecting vectors to lower dimensions</a:t>
            </a:r>
          </a:p>
          <a:p>
            <a:pPr lvl="1"/>
            <a:r>
              <a:rPr lang="en-US" dirty="0"/>
              <a:t>Reveal systematic relationships</a:t>
            </a:r>
          </a:p>
          <a:p>
            <a:pPr lvl="1"/>
            <a:r>
              <a:rPr lang="en-US" dirty="0"/>
              <a:t>Word level similarity</a:t>
            </a:r>
          </a:p>
        </p:txBody>
      </p:sp>
      <p:sp>
        <p:nvSpPr>
          <p:cNvPr id="4" name="TextBox 3"/>
          <p:cNvSpPr txBox="1"/>
          <p:nvPr/>
        </p:nvSpPr>
        <p:spPr>
          <a:xfrm>
            <a:off x="6553200" y="6260068"/>
            <a:ext cx="2133600"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t>Word2Vec</a:t>
            </a:r>
          </a:p>
        </p:txBody>
      </p:sp>
      <p:pic>
        <p:nvPicPr>
          <p:cNvPr id="7170" name="Picture 2" descr="https://www.tensorflow.org/versions/r0.8/images/linear-relationship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841" y="3251902"/>
            <a:ext cx="8557359" cy="29964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97508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get_counts</a:t>
            </a:r>
            <a:r>
              <a:rPr lang="en-US" dirty="0"/>
              <a:t>()</a:t>
            </a:r>
          </a:p>
        </p:txBody>
      </p:sp>
      <p:sp>
        <p:nvSpPr>
          <p:cNvPr id="3" name="Content Placeholder 2"/>
          <p:cNvSpPr>
            <a:spLocks noGrp="1"/>
          </p:cNvSpPr>
          <p:nvPr>
            <p:ph idx="1"/>
          </p:nvPr>
        </p:nvSpPr>
        <p:spPr/>
        <p:txBody>
          <a:bodyPr>
            <a:normAutofit fontScale="62500" lnSpcReduction="20000"/>
          </a:bodyPr>
          <a:lstStyle/>
          <a:p>
            <a:pPr marL="411480" lvl="1" indent="0">
              <a:buNone/>
            </a:pPr>
            <a:r>
              <a:rPr lang="en-US" b="1" dirty="0" err="1">
                <a:solidFill>
                  <a:srgbClr val="000080"/>
                </a:solidFill>
              </a:rPr>
              <a:t>def</a:t>
            </a:r>
            <a:r>
              <a:rPr lang="en-US" b="1" dirty="0">
                <a:solidFill>
                  <a:srgbClr val="000080"/>
                </a:solidFill>
              </a:rPr>
              <a:t> </a:t>
            </a:r>
            <a:r>
              <a:rPr lang="en-US" dirty="0" err="1"/>
              <a:t>get_counts</a:t>
            </a:r>
            <a:r>
              <a:rPr lang="en-US" dirty="0"/>
              <a:t>(</a:t>
            </a:r>
            <a:r>
              <a:rPr lang="en-US" dirty="0" err="1"/>
              <a:t>context_length</a:t>
            </a:r>
            <a:r>
              <a:rPr lang="en-US" dirty="0"/>
              <a:t>, </a:t>
            </a:r>
            <a:r>
              <a:rPr lang="en-US" dirty="0" err="1"/>
              <a:t>training_text</a:t>
            </a:r>
            <a:r>
              <a:rPr lang="en-US" dirty="0"/>
              <a:t>):</a:t>
            </a:r>
            <a:br>
              <a:rPr lang="en-US" i="1" dirty="0">
                <a:solidFill>
                  <a:srgbClr val="808080"/>
                </a:solidFill>
              </a:rPr>
            </a:br>
            <a:br>
              <a:rPr lang="en-US" i="1" dirty="0">
                <a:solidFill>
                  <a:srgbClr val="808080"/>
                </a:solidFill>
              </a:rPr>
            </a:br>
            <a:r>
              <a:rPr lang="en-US" i="1" dirty="0">
                <a:solidFill>
                  <a:srgbClr val="808080"/>
                </a:solidFill>
              </a:rPr>
              <a:t>    </a:t>
            </a:r>
            <a:r>
              <a:rPr lang="en-US" dirty="0"/>
              <a:t>counts = {}</a:t>
            </a:r>
            <a:br>
              <a:rPr lang="en-US" dirty="0"/>
            </a:br>
            <a:br>
              <a:rPr lang="en-US" dirty="0"/>
            </a:br>
            <a:r>
              <a:rPr lang="en-US" dirty="0"/>
              <a:t>    tokens = </a:t>
            </a:r>
            <a:r>
              <a:rPr lang="en-US" dirty="0" err="1"/>
              <a:t>word_tokenize</a:t>
            </a:r>
            <a:r>
              <a:rPr lang="en-US" dirty="0"/>
              <a:t>(</a:t>
            </a:r>
            <a:r>
              <a:rPr lang="en-US" dirty="0" err="1"/>
              <a:t>training_text</a:t>
            </a:r>
            <a:r>
              <a:rPr lang="en-US" dirty="0"/>
              <a:t>)</a:t>
            </a:r>
            <a:br>
              <a:rPr lang="en-US" dirty="0"/>
            </a:br>
            <a:r>
              <a:rPr lang="en-US" dirty="0"/>
              <a:t>    </a:t>
            </a:r>
            <a:r>
              <a:rPr lang="en-US" b="1" dirty="0">
                <a:solidFill>
                  <a:srgbClr val="000080"/>
                </a:solidFill>
              </a:rPr>
              <a:t>for </a:t>
            </a:r>
            <a:r>
              <a:rPr lang="en-US" dirty="0" err="1"/>
              <a:t>i</a:t>
            </a:r>
            <a:r>
              <a:rPr lang="en-US" dirty="0"/>
              <a:t> </a:t>
            </a:r>
            <a:r>
              <a:rPr lang="en-US" b="1" dirty="0">
                <a:solidFill>
                  <a:srgbClr val="000080"/>
                </a:solidFill>
              </a:rPr>
              <a:t>in </a:t>
            </a:r>
            <a:r>
              <a:rPr lang="en-US" dirty="0">
                <a:solidFill>
                  <a:srgbClr val="000080"/>
                </a:solidFill>
              </a:rPr>
              <a:t>range</a:t>
            </a:r>
            <a:r>
              <a:rPr lang="en-US" dirty="0"/>
              <a:t>(</a:t>
            </a:r>
            <a:r>
              <a:rPr lang="en-US" dirty="0" err="1">
                <a:solidFill>
                  <a:srgbClr val="000080"/>
                </a:solidFill>
              </a:rPr>
              <a:t>len</a:t>
            </a:r>
            <a:r>
              <a:rPr lang="en-US" dirty="0"/>
              <a:t>(tokens) - </a:t>
            </a:r>
            <a:r>
              <a:rPr lang="en-US" dirty="0" err="1"/>
              <a:t>context_length</a:t>
            </a:r>
            <a:r>
              <a:rPr lang="en-US" dirty="0"/>
              <a:t>):</a:t>
            </a:r>
            <a:br>
              <a:rPr lang="en-US" dirty="0"/>
            </a:br>
            <a:r>
              <a:rPr lang="en-US" dirty="0"/>
              <a:t>        context = []</a:t>
            </a:r>
            <a:br>
              <a:rPr lang="en-US" dirty="0"/>
            </a:br>
            <a:r>
              <a:rPr lang="en-US" dirty="0"/>
              <a:t>        </a:t>
            </a:r>
            <a:r>
              <a:rPr lang="en-US" dirty="0" err="1"/>
              <a:t>next_token</a:t>
            </a:r>
            <a:r>
              <a:rPr lang="en-US" dirty="0"/>
              <a:t> = tokens[</a:t>
            </a:r>
            <a:r>
              <a:rPr lang="en-US" dirty="0" err="1"/>
              <a:t>i</a:t>
            </a:r>
            <a:r>
              <a:rPr lang="en-US" dirty="0"/>
              <a:t> + </a:t>
            </a:r>
            <a:r>
              <a:rPr lang="en-US" dirty="0" err="1"/>
              <a:t>context_length</a:t>
            </a:r>
            <a:r>
              <a:rPr lang="en-US" dirty="0"/>
              <a:t>]</a:t>
            </a:r>
            <a:br>
              <a:rPr lang="en-US" dirty="0"/>
            </a:br>
            <a:r>
              <a:rPr lang="en-US" dirty="0"/>
              <a:t>        </a:t>
            </a:r>
            <a:r>
              <a:rPr lang="en-US" b="1" dirty="0">
                <a:solidFill>
                  <a:srgbClr val="000080"/>
                </a:solidFill>
              </a:rPr>
              <a:t>for </a:t>
            </a:r>
            <a:r>
              <a:rPr lang="en-US" dirty="0"/>
              <a:t>j </a:t>
            </a:r>
            <a:r>
              <a:rPr lang="en-US" b="1" dirty="0">
                <a:solidFill>
                  <a:srgbClr val="000080"/>
                </a:solidFill>
              </a:rPr>
              <a:t>in </a:t>
            </a:r>
            <a:r>
              <a:rPr lang="en-US" dirty="0">
                <a:solidFill>
                  <a:srgbClr val="000080"/>
                </a:solidFill>
              </a:rPr>
              <a:t>range</a:t>
            </a:r>
            <a:r>
              <a:rPr lang="en-US" dirty="0"/>
              <a:t>(</a:t>
            </a:r>
            <a:r>
              <a:rPr lang="en-US" dirty="0" err="1"/>
              <a:t>context_length</a:t>
            </a:r>
            <a:r>
              <a:rPr lang="en-US" dirty="0"/>
              <a:t>):</a:t>
            </a:r>
            <a:br>
              <a:rPr lang="en-US" dirty="0"/>
            </a:br>
            <a:r>
              <a:rPr lang="en-US" dirty="0"/>
              <a:t>            </a:t>
            </a:r>
            <a:r>
              <a:rPr lang="en-US" dirty="0" err="1"/>
              <a:t>context.append</a:t>
            </a:r>
            <a:r>
              <a:rPr lang="en-US" dirty="0"/>
              <a:t>(tokens[</a:t>
            </a:r>
            <a:r>
              <a:rPr lang="en-US" dirty="0" err="1"/>
              <a:t>i</a:t>
            </a:r>
            <a:r>
              <a:rPr lang="en-US" dirty="0"/>
              <a:t> + j])</a:t>
            </a:r>
            <a:br>
              <a:rPr lang="en-US" dirty="0"/>
            </a:br>
            <a:br>
              <a:rPr lang="en-US" dirty="0"/>
            </a:br>
            <a:r>
              <a:rPr lang="en-US" dirty="0"/>
              <a:t>        </a:t>
            </a:r>
            <a:r>
              <a:rPr lang="en-US" i="1" dirty="0">
                <a:solidFill>
                  <a:srgbClr val="808080"/>
                </a:solidFill>
              </a:rPr>
              <a:t># Add 1 to frequency or create new dictionary item for this tuple</a:t>
            </a:r>
            <a:br>
              <a:rPr lang="en-US" i="1" dirty="0">
                <a:solidFill>
                  <a:srgbClr val="808080"/>
                </a:solidFill>
              </a:rPr>
            </a:br>
            <a:r>
              <a:rPr lang="en-US" i="1" dirty="0">
                <a:solidFill>
                  <a:srgbClr val="808080"/>
                </a:solidFill>
              </a:rPr>
              <a:t>        </a:t>
            </a:r>
            <a:r>
              <a:rPr lang="en-US" b="1" dirty="0">
                <a:solidFill>
                  <a:srgbClr val="000080"/>
                </a:solidFill>
              </a:rPr>
              <a:t>if </a:t>
            </a:r>
            <a:r>
              <a:rPr lang="en-US" dirty="0">
                <a:solidFill>
                  <a:srgbClr val="000080"/>
                </a:solidFill>
              </a:rPr>
              <a:t>tuple</a:t>
            </a:r>
            <a:r>
              <a:rPr lang="en-US" dirty="0"/>
              <a:t>(context) </a:t>
            </a:r>
            <a:r>
              <a:rPr lang="en-US" b="1" dirty="0">
                <a:solidFill>
                  <a:srgbClr val="000080"/>
                </a:solidFill>
              </a:rPr>
              <a:t>in </a:t>
            </a:r>
            <a:r>
              <a:rPr lang="en-US" dirty="0"/>
              <a:t>counts:</a:t>
            </a:r>
            <a:br>
              <a:rPr lang="en-US" dirty="0"/>
            </a:br>
            <a:r>
              <a:rPr lang="en-US" dirty="0"/>
              <a:t>            </a:t>
            </a:r>
            <a:r>
              <a:rPr lang="en-US" b="1" dirty="0">
                <a:solidFill>
                  <a:srgbClr val="000080"/>
                </a:solidFill>
              </a:rPr>
              <a:t>if </a:t>
            </a:r>
            <a:r>
              <a:rPr lang="en-US" dirty="0" err="1"/>
              <a:t>next_token</a:t>
            </a:r>
            <a:r>
              <a:rPr lang="en-US" dirty="0"/>
              <a:t> </a:t>
            </a:r>
            <a:r>
              <a:rPr lang="en-US" b="1" dirty="0">
                <a:solidFill>
                  <a:srgbClr val="000080"/>
                </a:solidFill>
              </a:rPr>
              <a:t>in </a:t>
            </a:r>
            <a:r>
              <a:rPr lang="en-US" dirty="0"/>
              <a:t>counts[</a:t>
            </a:r>
            <a:r>
              <a:rPr lang="en-US" dirty="0">
                <a:solidFill>
                  <a:srgbClr val="000080"/>
                </a:solidFill>
              </a:rPr>
              <a:t>tuple</a:t>
            </a:r>
            <a:r>
              <a:rPr lang="en-US" dirty="0"/>
              <a:t>(context)]:</a:t>
            </a:r>
            <a:br>
              <a:rPr lang="en-US" dirty="0"/>
            </a:br>
            <a:r>
              <a:rPr lang="en-US" dirty="0"/>
              <a:t>                counts[</a:t>
            </a:r>
            <a:r>
              <a:rPr lang="en-US" dirty="0">
                <a:solidFill>
                  <a:srgbClr val="000080"/>
                </a:solidFill>
              </a:rPr>
              <a:t>tuple</a:t>
            </a:r>
            <a:r>
              <a:rPr lang="en-US" dirty="0"/>
              <a:t>(context)][</a:t>
            </a:r>
            <a:r>
              <a:rPr lang="en-US" dirty="0" err="1"/>
              <a:t>next_token</a:t>
            </a:r>
            <a:r>
              <a:rPr lang="en-US" dirty="0"/>
              <a:t>] += </a:t>
            </a:r>
            <a:r>
              <a:rPr lang="en-US" dirty="0">
                <a:solidFill>
                  <a:srgbClr val="0000FF"/>
                </a:solidFill>
              </a:rPr>
              <a:t>1</a:t>
            </a:r>
            <a:br>
              <a:rPr lang="en-US" dirty="0">
                <a:solidFill>
                  <a:srgbClr val="0000FF"/>
                </a:solidFill>
              </a:rPr>
            </a:br>
            <a:r>
              <a:rPr lang="en-US" dirty="0">
                <a:solidFill>
                  <a:srgbClr val="0000FF"/>
                </a:solidFill>
              </a:rPr>
              <a:t>            </a:t>
            </a:r>
            <a:r>
              <a:rPr lang="en-US" b="1" dirty="0">
                <a:solidFill>
                  <a:srgbClr val="000080"/>
                </a:solidFill>
              </a:rPr>
              <a:t>else</a:t>
            </a:r>
            <a:r>
              <a:rPr lang="en-US" dirty="0"/>
              <a:t>:</a:t>
            </a:r>
            <a:br>
              <a:rPr lang="en-US" dirty="0"/>
            </a:br>
            <a:r>
              <a:rPr lang="en-US" dirty="0"/>
              <a:t>                counts[</a:t>
            </a:r>
            <a:r>
              <a:rPr lang="en-US" dirty="0">
                <a:solidFill>
                  <a:srgbClr val="000080"/>
                </a:solidFill>
              </a:rPr>
              <a:t>tuple</a:t>
            </a:r>
            <a:r>
              <a:rPr lang="en-US" dirty="0"/>
              <a:t>(context)] = {</a:t>
            </a:r>
            <a:r>
              <a:rPr lang="en-US" dirty="0" err="1"/>
              <a:t>next_token</a:t>
            </a:r>
            <a:r>
              <a:rPr lang="en-US" dirty="0"/>
              <a:t>: </a:t>
            </a:r>
            <a:r>
              <a:rPr lang="en-US" dirty="0">
                <a:solidFill>
                  <a:srgbClr val="0000FF"/>
                </a:solidFill>
              </a:rPr>
              <a:t>1</a:t>
            </a:r>
            <a:r>
              <a:rPr lang="en-US" dirty="0"/>
              <a:t>}</a:t>
            </a:r>
            <a:br>
              <a:rPr lang="en-US" dirty="0"/>
            </a:br>
            <a:r>
              <a:rPr lang="en-US" dirty="0"/>
              <a:t>        </a:t>
            </a:r>
            <a:r>
              <a:rPr lang="en-US" b="1" dirty="0">
                <a:solidFill>
                  <a:srgbClr val="000080"/>
                </a:solidFill>
              </a:rPr>
              <a:t>else</a:t>
            </a:r>
            <a:r>
              <a:rPr lang="en-US" dirty="0"/>
              <a:t>:</a:t>
            </a:r>
            <a:br>
              <a:rPr lang="en-US" dirty="0"/>
            </a:br>
            <a:r>
              <a:rPr lang="en-US" dirty="0"/>
              <a:t>            counts[</a:t>
            </a:r>
            <a:r>
              <a:rPr lang="en-US" dirty="0">
                <a:solidFill>
                  <a:srgbClr val="000080"/>
                </a:solidFill>
              </a:rPr>
              <a:t>tuple</a:t>
            </a:r>
            <a:r>
              <a:rPr lang="en-US" dirty="0"/>
              <a:t>(context)] = {</a:t>
            </a:r>
            <a:r>
              <a:rPr lang="en-US" dirty="0" err="1"/>
              <a:t>next_token</a:t>
            </a:r>
            <a:r>
              <a:rPr lang="en-US" dirty="0"/>
              <a:t>: </a:t>
            </a:r>
            <a:r>
              <a:rPr lang="en-US" dirty="0">
                <a:solidFill>
                  <a:srgbClr val="0000FF"/>
                </a:solidFill>
              </a:rPr>
              <a:t>1</a:t>
            </a:r>
            <a:r>
              <a:rPr lang="en-US" dirty="0"/>
              <a:t>}</a:t>
            </a:r>
            <a:br>
              <a:rPr lang="en-US" dirty="0"/>
            </a:br>
            <a:br>
              <a:rPr lang="en-US" dirty="0"/>
            </a:br>
            <a:r>
              <a:rPr lang="en-US" dirty="0"/>
              <a:t>    </a:t>
            </a:r>
            <a:r>
              <a:rPr lang="en-US" b="1" dirty="0">
                <a:solidFill>
                  <a:srgbClr val="000080"/>
                </a:solidFill>
              </a:rPr>
              <a:t>return </a:t>
            </a:r>
            <a:r>
              <a:rPr lang="en-US" dirty="0"/>
              <a:t>counts</a:t>
            </a:r>
          </a:p>
        </p:txBody>
      </p:sp>
    </p:spTree>
    <p:extLst>
      <p:ext uri="{BB962C8B-B14F-4D97-AF65-F5344CB8AC3E}">
        <p14:creationId xmlns:p14="http://schemas.microsoft.com/office/powerpoint/2010/main" val="4310240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lgn="l"/>
            <a:r>
              <a:rPr lang="de-DE"/>
              <a:t>LING-504 ML for Linguistics / Amir Zeldes</a:t>
            </a:r>
            <a:endParaRPr lang="de-DE" dirty="0"/>
          </a:p>
        </p:txBody>
      </p:sp>
      <p:sp>
        <p:nvSpPr>
          <p:cNvPr id="3" name="Slide Number Placeholder 2"/>
          <p:cNvSpPr>
            <a:spLocks noGrp="1"/>
          </p:cNvSpPr>
          <p:nvPr>
            <p:ph type="sldNum" sz="quarter" idx="12"/>
          </p:nvPr>
        </p:nvSpPr>
        <p:spPr/>
        <p:txBody>
          <a:bodyPr/>
          <a:lstStyle/>
          <a:p>
            <a:fld id="{6C6AE60A-B69C-4790-82F7-3882EDF23186}" type="slidenum">
              <a:rPr lang="de-DE" smtClean="0"/>
              <a:pPr/>
              <a:t>40</a:t>
            </a:fld>
            <a:endParaRPr lang="de-DE" dirty="0"/>
          </a:p>
        </p:txBody>
      </p:sp>
      <p:sp>
        <p:nvSpPr>
          <p:cNvPr id="4" name="Title 3"/>
          <p:cNvSpPr>
            <a:spLocks noGrp="1"/>
          </p:cNvSpPr>
          <p:nvPr>
            <p:ph type="title"/>
          </p:nvPr>
        </p:nvSpPr>
        <p:spPr/>
        <p:txBody>
          <a:bodyPr>
            <a:noAutofit/>
          </a:bodyPr>
          <a:lstStyle/>
          <a:p>
            <a:r>
              <a:rPr lang="en-US" sz="3600" dirty="0"/>
              <a:t>Don’t count, predict! </a:t>
            </a:r>
            <a:r>
              <a:rPr lang="en-US" sz="2800" dirty="0"/>
              <a:t>(see </a:t>
            </a:r>
            <a:r>
              <a:rPr lang="en-US" sz="2800" dirty="0" err="1"/>
              <a:t>Baroni</a:t>
            </a:r>
            <a:r>
              <a:rPr lang="en-US" sz="2800" dirty="0"/>
              <a:t> et al. 2014)</a:t>
            </a:r>
            <a:endParaRPr lang="en-US" sz="3600" dirty="0"/>
          </a:p>
        </p:txBody>
      </p:sp>
      <p:sp>
        <p:nvSpPr>
          <p:cNvPr id="5" name="Content Placeholder 4"/>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498378"/>
            <a:ext cx="7920880" cy="50429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940152" y="6505599"/>
            <a:ext cx="3203848" cy="307777"/>
          </a:xfrm>
          <a:prstGeom prst="rect">
            <a:avLst/>
          </a:prstGeom>
          <a:noFill/>
        </p:spPr>
        <p:txBody>
          <a:bodyPr wrap="square" rtlCol="0">
            <a:spAutoFit/>
          </a:bodyPr>
          <a:lstStyle/>
          <a:p>
            <a:r>
              <a:rPr lang="en-US" sz="1400" dirty="0"/>
              <a:t>Image: mccormickml.com</a:t>
            </a:r>
          </a:p>
        </p:txBody>
      </p:sp>
    </p:spTree>
    <p:extLst>
      <p:ext uri="{BB962C8B-B14F-4D97-AF65-F5344CB8AC3E}">
        <p14:creationId xmlns:p14="http://schemas.microsoft.com/office/powerpoint/2010/main" val="39030250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Fine grained meaning</a:t>
            </a:r>
          </a:p>
        </p:txBody>
      </p:sp>
      <p:sp>
        <p:nvSpPr>
          <p:cNvPr id="3" name="Content Placeholder 2"/>
          <p:cNvSpPr>
            <a:spLocks noGrp="1"/>
          </p:cNvSpPr>
          <p:nvPr>
            <p:ph idx="1"/>
          </p:nvPr>
        </p:nvSpPr>
        <p:spPr/>
        <p:txBody>
          <a:bodyPr>
            <a:normAutofit fontScale="92500" lnSpcReduction="20000"/>
          </a:bodyPr>
          <a:lstStyle/>
          <a:p>
            <a:r>
              <a:rPr lang="en-US" dirty="0"/>
              <a:t>Vector Space Models can also be used to represent word meaning:</a:t>
            </a:r>
          </a:p>
          <a:p>
            <a:pPr lvl="1"/>
            <a:r>
              <a:rPr lang="en-US" dirty="0"/>
              <a:t>Approaches to Distributional Semantics (Harris 1954)</a:t>
            </a:r>
          </a:p>
          <a:p>
            <a:pPr lvl="1"/>
            <a:r>
              <a:rPr lang="en-US" i="1" dirty="0"/>
              <a:t>The meaning of a word is its usage in the language </a:t>
            </a:r>
            <a:r>
              <a:rPr lang="en-US" dirty="0"/>
              <a:t>(Wittgenstein 1953)</a:t>
            </a:r>
          </a:p>
          <a:p>
            <a:pPr lvl="1"/>
            <a:r>
              <a:rPr lang="en-US" i="1" dirty="0"/>
              <a:t>You shall know a word by the company it keeps </a:t>
            </a:r>
            <a:r>
              <a:rPr lang="en-US" dirty="0"/>
              <a:t>(Firth 1957)</a:t>
            </a:r>
          </a:p>
          <a:p>
            <a:endParaRPr lang="en-US" dirty="0"/>
          </a:p>
          <a:p>
            <a:pPr>
              <a:buFont typeface="Wingdings"/>
              <a:buChar char="Ø"/>
            </a:pPr>
            <a:r>
              <a:rPr lang="en-US" dirty="0"/>
              <a:t>We now have the data and computing power to realize this</a:t>
            </a:r>
          </a:p>
          <a:p>
            <a:pPr>
              <a:buFont typeface="Wingdings"/>
              <a:buChar char="Ø"/>
            </a:pPr>
            <a:r>
              <a:rPr lang="en-US" dirty="0"/>
              <a:t>Recommended advanced readings: </a:t>
            </a:r>
            <a:br>
              <a:rPr lang="en-US" dirty="0"/>
            </a:br>
            <a:r>
              <a:rPr lang="en-US" dirty="0" err="1"/>
              <a:t>Baroni</a:t>
            </a:r>
            <a:r>
              <a:rPr lang="en-US" dirty="0"/>
              <a:t> &amp; </a:t>
            </a:r>
            <a:r>
              <a:rPr lang="en-US" dirty="0" err="1"/>
              <a:t>Zamparelli</a:t>
            </a:r>
            <a:r>
              <a:rPr lang="en-US" dirty="0"/>
              <a:t> 2010, </a:t>
            </a:r>
            <a:r>
              <a:rPr lang="en-US" dirty="0" err="1"/>
              <a:t>Bruni</a:t>
            </a:r>
            <a:r>
              <a:rPr lang="en-US" dirty="0"/>
              <a:t> et al. 2012, </a:t>
            </a:r>
            <a:r>
              <a:rPr lang="en-US" dirty="0" err="1"/>
              <a:t>Baroni</a:t>
            </a:r>
            <a:r>
              <a:rPr lang="en-US" dirty="0"/>
              <a:t> et al. 2014</a:t>
            </a:r>
          </a:p>
          <a:p>
            <a:pPr lvl="1"/>
            <a:endParaRPr lang="en-US" dirty="0"/>
          </a:p>
        </p:txBody>
      </p:sp>
    </p:spTree>
    <p:extLst>
      <p:ext uri="{BB962C8B-B14F-4D97-AF65-F5344CB8AC3E}">
        <p14:creationId xmlns:p14="http://schemas.microsoft.com/office/powerpoint/2010/main" val="23871493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Word2Vec</a:t>
            </a:r>
          </a:p>
        </p:txBody>
      </p:sp>
      <p:sp>
        <p:nvSpPr>
          <p:cNvPr id="3" name="Content Placeholder 2"/>
          <p:cNvSpPr>
            <a:spLocks noGrp="1"/>
          </p:cNvSpPr>
          <p:nvPr>
            <p:ph idx="1"/>
          </p:nvPr>
        </p:nvSpPr>
        <p:spPr/>
        <p:txBody>
          <a:bodyPr/>
          <a:lstStyle/>
          <a:p>
            <a:r>
              <a:rPr lang="en-US" dirty="0"/>
              <a:t>Implementation of distributional semantics (</a:t>
            </a:r>
            <a:r>
              <a:rPr lang="en-US" dirty="0" err="1"/>
              <a:t>Mikolov</a:t>
            </a:r>
            <a:r>
              <a:rPr lang="en-US" dirty="0"/>
              <a:t> et al. 2013)</a:t>
            </a:r>
          </a:p>
          <a:p>
            <a:pPr lvl="1"/>
            <a:r>
              <a:rPr lang="en-US" dirty="0"/>
              <a:t>Use a window of ±2 tokens</a:t>
            </a:r>
          </a:p>
          <a:p>
            <a:pPr lvl="1"/>
            <a:r>
              <a:rPr lang="en-US" dirty="0"/>
              <a:t>Track co-occurrence of target word with its nearest neighbors</a:t>
            </a:r>
          </a:p>
          <a:p>
            <a:pPr lvl="1"/>
            <a:r>
              <a:rPr lang="en-US" dirty="0"/>
              <a:t>Vector space as a matrix of each word vs. its potential neighbors:</a:t>
            </a:r>
          </a:p>
          <a:p>
            <a:pPr lvl="2"/>
            <a:r>
              <a:rPr lang="en-US" dirty="0"/>
              <a:t>cactus – Christmas : close to no co-occurrences in window</a:t>
            </a:r>
          </a:p>
          <a:p>
            <a:pPr lvl="2"/>
            <a:r>
              <a:rPr lang="en-US" dirty="0"/>
              <a:t>Queen – England: many co-occurrences</a:t>
            </a:r>
          </a:p>
        </p:txBody>
      </p:sp>
    </p:spTree>
    <p:extLst>
      <p:ext uri="{BB962C8B-B14F-4D97-AF65-F5344CB8AC3E}">
        <p14:creationId xmlns:p14="http://schemas.microsoft.com/office/powerpoint/2010/main" val="14694635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Skip-gram model</a:t>
            </a:r>
          </a:p>
        </p:txBody>
      </p:sp>
      <p:sp>
        <p:nvSpPr>
          <p:cNvPr id="3" name="Content Placeholder 2"/>
          <p:cNvSpPr>
            <a:spLocks noGrp="1"/>
          </p:cNvSpPr>
          <p:nvPr>
            <p:ph idx="1"/>
          </p:nvPr>
        </p:nvSpPr>
        <p:spPr/>
        <p:txBody>
          <a:bodyPr/>
          <a:lstStyle/>
          <a:p>
            <a:r>
              <a:rPr lang="en-US" dirty="0"/>
              <a:t>Train a neural network to use target word vectors to predict context words</a:t>
            </a:r>
          </a:p>
          <a:p>
            <a:pPr lvl="1"/>
            <a:r>
              <a:rPr lang="en-US" dirty="0"/>
              <a:t>Problem re-dressed as a binary classification task</a:t>
            </a:r>
          </a:p>
          <a:p>
            <a:pPr lvl="1"/>
            <a:r>
              <a:rPr lang="en-US" dirty="0"/>
              <a:t>For some candidate word: is it a neighbor of our word or not?</a:t>
            </a:r>
          </a:p>
          <a:p>
            <a:pPr lvl="2"/>
            <a:r>
              <a:rPr lang="en-US" dirty="0"/>
              <a:t>Mix positive examples: Queen -&gt; England?  YES</a:t>
            </a:r>
          </a:p>
          <a:p>
            <a:pPr lvl="2"/>
            <a:r>
              <a:rPr lang="en-US" dirty="0"/>
              <a:t>And negative ones: Queen -&gt; curry? NO</a:t>
            </a:r>
          </a:p>
          <a:p>
            <a:pPr lvl="1"/>
            <a:r>
              <a:rPr lang="en-US" dirty="0"/>
              <a:t>Alter the input vector representation as a result</a:t>
            </a:r>
          </a:p>
          <a:p>
            <a:r>
              <a:rPr lang="en-US" dirty="0"/>
              <a:t>Final vectors can be used to rank similarity</a:t>
            </a:r>
          </a:p>
        </p:txBody>
      </p:sp>
    </p:spTree>
    <p:extLst>
      <p:ext uri="{BB962C8B-B14F-4D97-AF65-F5344CB8AC3E}">
        <p14:creationId xmlns:p14="http://schemas.microsoft.com/office/powerpoint/2010/main" val="380026017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Is there one answer?</a:t>
            </a:r>
          </a:p>
        </p:txBody>
      </p:sp>
      <p:sp>
        <p:nvSpPr>
          <p:cNvPr id="3" name="Content Placeholder 2"/>
          <p:cNvSpPr>
            <a:spLocks noGrp="1"/>
          </p:cNvSpPr>
          <p:nvPr>
            <p:ph idx="1"/>
          </p:nvPr>
        </p:nvSpPr>
        <p:spPr/>
        <p:txBody>
          <a:bodyPr>
            <a:normAutofit/>
          </a:bodyPr>
          <a:lstStyle/>
          <a:p>
            <a:r>
              <a:rPr lang="en-US" dirty="0"/>
              <a:t>What would you expect the vector space to tell you?</a:t>
            </a:r>
          </a:p>
          <a:p>
            <a:pPr lvl="1"/>
            <a:r>
              <a:rPr lang="en-US" dirty="0"/>
              <a:t>Most similar word to: </a:t>
            </a:r>
            <a:r>
              <a:rPr lang="en-US" b="1" dirty="0"/>
              <a:t>Android</a:t>
            </a:r>
          </a:p>
          <a:p>
            <a:pPr lvl="1"/>
            <a:r>
              <a:rPr lang="en-US" b="1" dirty="0"/>
              <a:t>lemon </a:t>
            </a:r>
            <a:r>
              <a:rPr lang="en-US" dirty="0"/>
              <a:t>is to </a:t>
            </a:r>
            <a:r>
              <a:rPr lang="en-US" b="1" dirty="0"/>
              <a:t>orange </a:t>
            </a:r>
            <a:r>
              <a:rPr lang="en-US" dirty="0"/>
              <a:t>as </a:t>
            </a:r>
            <a:r>
              <a:rPr lang="en-US" b="1" dirty="0"/>
              <a:t>apple </a:t>
            </a:r>
            <a:r>
              <a:rPr lang="en-US" dirty="0"/>
              <a:t>is to …?</a:t>
            </a:r>
          </a:p>
          <a:p>
            <a:pPr lvl="1"/>
            <a:r>
              <a:rPr lang="en-US" dirty="0"/>
              <a:t>Which is different? </a:t>
            </a:r>
            <a:br>
              <a:rPr lang="en-US" dirty="0"/>
            </a:br>
            <a:r>
              <a:rPr lang="en-US" b="1" dirty="0"/>
              <a:t>lemon orange apple cucumber</a:t>
            </a:r>
          </a:p>
          <a:p>
            <a:pPr lvl="1"/>
            <a:endParaRPr lang="en-US" b="1" dirty="0"/>
          </a:p>
          <a:p>
            <a:r>
              <a:rPr lang="en-US" dirty="0"/>
              <a:t>Try the demo here:</a:t>
            </a:r>
          </a:p>
          <a:p>
            <a:pPr lvl="1"/>
            <a:r>
              <a:rPr lang="en-US" dirty="0">
                <a:hlinkClick r:id="rId2"/>
              </a:rPr>
              <a:t>https://www.cs.cmu.edu/~dst/WordEmbeddingDemo/</a:t>
            </a:r>
            <a:r>
              <a:rPr lang="en-US" dirty="0"/>
              <a:t> </a:t>
            </a:r>
          </a:p>
        </p:txBody>
      </p:sp>
    </p:spTree>
    <p:extLst>
      <p:ext uri="{BB962C8B-B14F-4D97-AF65-F5344CB8AC3E}">
        <p14:creationId xmlns:p14="http://schemas.microsoft.com/office/powerpoint/2010/main" val="32181444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Despite some weaknesses…</a:t>
            </a:r>
          </a:p>
        </p:txBody>
      </p:sp>
      <p:sp>
        <p:nvSpPr>
          <p:cNvPr id="3" name="Content Placeholder 2"/>
          <p:cNvSpPr>
            <a:spLocks noGrp="1"/>
          </p:cNvSpPr>
          <p:nvPr>
            <p:ph idx="1"/>
          </p:nvPr>
        </p:nvSpPr>
        <p:spPr/>
        <p:txBody>
          <a:bodyPr>
            <a:normAutofit lnSpcReduction="10000"/>
          </a:bodyPr>
          <a:lstStyle/>
          <a:p>
            <a:r>
              <a:rPr lang="en-US" b="1" dirty="0"/>
              <a:t>Word vectors </a:t>
            </a:r>
            <a:r>
              <a:rPr lang="en-US" dirty="0"/>
              <a:t>or </a:t>
            </a:r>
            <a:r>
              <a:rPr lang="en-US" b="1" dirty="0"/>
              <a:t>embeddings</a:t>
            </a:r>
            <a:r>
              <a:rPr lang="en-US" dirty="0"/>
              <a:t> are a very potent tool</a:t>
            </a:r>
          </a:p>
          <a:p>
            <a:pPr lvl="1"/>
            <a:r>
              <a:rPr lang="en-US" dirty="0"/>
              <a:t>Relatively easy to get and use</a:t>
            </a:r>
          </a:p>
          <a:p>
            <a:pPr lvl="1"/>
            <a:r>
              <a:rPr lang="en-US" dirty="0"/>
              <a:t>Unparalleled access to arbitrary word meaning</a:t>
            </a:r>
          </a:p>
          <a:p>
            <a:pPr lvl="1"/>
            <a:r>
              <a:rPr lang="en-US" dirty="0"/>
              <a:t>Very good at getting similarity in some contexts</a:t>
            </a:r>
          </a:p>
          <a:p>
            <a:pPr lvl="1"/>
            <a:r>
              <a:rPr lang="en-US" dirty="0"/>
              <a:t>State of the art for dealing with ‘</a:t>
            </a:r>
            <a:r>
              <a:rPr lang="en-US" b="1" dirty="0"/>
              <a:t>OOV’ </a:t>
            </a:r>
            <a:r>
              <a:rPr lang="en-US" dirty="0"/>
              <a:t>items </a:t>
            </a:r>
            <a:br>
              <a:rPr lang="en-US" dirty="0"/>
            </a:br>
            <a:r>
              <a:rPr lang="en-US" dirty="0"/>
              <a:t>(Chen &amp; Manning 2014) – as long as they’re not OOV in the corpus used to train embeddings</a:t>
            </a:r>
          </a:p>
          <a:p>
            <a:pPr lvl="1"/>
            <a:r>
              <a:rPr lang="en-US" dirty="0"/>
              <a:t>Allows context to compensate for missing terms (esp. more recent architectures, e.g. </a:t>
            </a:r>
            <a:r>
              <a:rPr lang="en-US" b="1" dirty="0" err="1"/>
              <a:t>ELMo</a:t>
            </a:r>
            <a:r>
              <a:rPr lang="en-US" b="1" dirty="0"/>
              <a:t>, BERT, </a:t>
            </a:r>
            <a:r>
              <a:rPr lang="en-US" b="1" dirty="0" err="1"/>
              <a:t>XLNet</a:t>
            </a:r>
            <a:r>
              <a:rPr lang="en-US" dirty="0"/>
              <a:t> – Peters et al. 2018, Devlin et al. 2018, Yang et al. 2019)</a:t>
            </a:r>
          </a:p>
        </p:txBody>
      </p:sp>
    </p:spTree>
    <p:extLst>
      <p:ext uri="{BB962C8B-B14F-4D97-AF65-F5344CB8AC3E}">
        <p14:creationId xmlns:p14="http://schemas.microsoft.com/office/powerpoint/2010/main" val="2535704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53536"/>
            <a:ext cx="9144000" cy="1143000"/>
          </a:xfrm>
        </p:spPr>
        <p:txBody>
          <a:bodyPr>
            <a:noAutofit/>
          </a:bodyPr>
          <a:lstStyle/>
          <a:p>
            <a:r>
              <a:rPr lang="en-US" sz="2400" dirty="0" err="1"/>
              <a:t>generate_from_file</a:t>
            </a:r>
            <a:r>
              <a:rPr lang="en-US" sz="2400" dirty="0"/>
              <a:t>(</a:t>
            </a:r>
            <a:r>
              <a:rPr lang="en-US" sz="2400" dirty="0" err="1"/>
              <a:t>context_length,training_file,output_length</a:t>
            </a:r>
            <a:r>
              <a:rPr lang="en-US" sz="2400" dirty="0"/>
              <a:t>=</a:t>
            </a:r>
            <a:r>
              <a:rPr lang="en-US" sz="2400" dirty="0">
                <a:solidFill>
                  <a:srgbClr val="0000FF"/>
                </a:solidFill>
              </a:rPr>
              <a:t>10</a:t>
            </a:r>
            <a:r>
              <a:rPr lang="en-US" sz="2400" dirty="0"/>
              <a:t>)</a:t>
            </a:r>
          </a:p>
        </p:txBody>
      </p:sp>
      <p:sp>
        <p:nvSpPr>
          <p:cNvPr id="3" name="Content Placeholder 2"/>
          <p:cNvSpPr>
            <a:spLocks noGrp="1"/>
          </p:cNvSpPr>
          <p:nvPr>
            <p:ph idx="1"/>
          </p:nvPr>
        </p:nvSpPr>
        <p:spPr>
          <a:xfrm>
            <a:off x="457200" y="1646237"/>
            <a:ext cx="8839200" cy="4526280"/>
          </a:xfrm>
        </p:spPr>
        <p:txBody>
          <a:bodyPr>
            <a:normAutofit fontScale="77500" lnSpcReduction="20000"/>
          </a:bodyPr>
          <a:lstStyle/>
          <a:p>
            <a:pPr marL="50800" lvl="1" indent="0">
              <a:buNone/>
            </a:pPr>
            <a:r>
              <a:rPr lang="en-US" dirty="0" err="1"/>
              <a:t>first_tokens</a:t>
            </a:r>
            <a:r>
              <a:rPr lang="en-US" dirty="0"/>
              <a:t> = choice(</a:t>
            </a:r>
            <a:r>
              <a:rPr lang="en-US" dirty="0" err="1"/>
              <a:t>counts.keys</a:t>
            </a:r>
            <a:r>
              <a:rPr lang="en-US" dirty="0"/>
              <a:t>())  </a:t>
            </a:r>
            <a:r>
              <a:rPr lang="en-US" i="1" dirty="0">
                <a:solidFill>
                  <a:srgbClr val="808080"/>
                </a:solidFill>
              </a:rPr>
              <a:t># Choose a random first context</a:t>
            </a:r>
            <a:br>
              <a:rPr lang="en-US" i="1" dirty="0">
                <a:solidFill>
                  <a:srgbClr val="808080"/>
                </a:solidFill>
              </a:rPr>
            </a:br>
            <a:r>
              <a:rPr lang="en-US" dirty="0" err="1"/>
              <a:t>output_list</a:t>
            </a:r>
            <a:r>
              <a:rPr lang="en-US" dirty="0"/>
              <a:t> = </a:t>
            </a:r>
            <a:r>
              <a:rPr lang="en-US" dirty="0">
                <a:solidFill>
                  <a:srgbClr val="000080"/>
                </a:solidFill>
              </a:rPr>
              <a:t>list</a:t>
            </a:r>
            <a:r>
              <a:rPr lang="en-US" dirty="0"/>
              <a:t>(</a:t>
            </a:r>
            <a:r>
              <a:rPr lang="en-US" dirty="0" err="1"/>
              <a:t>first_tokens</a:t>
            </a:r>
            <a:r>
              <a:rPr lang="en-US" dirty="0"/>
              <a:t>)</a:t>
            </a:r>
            <a:br>
              <a:rPr lang="en-US" dirty="0"/>
            </a:br>
            <a:r>
              <a:rPr lang="en-US" dirty="0" err="1"/>
              <a:t>current_context</a:t>
            </a:r>
            <a:r>
              <a:rPr lang="en-US" dirty="0"/>
              <a:t> = </a:t>
            </a:r>
            <a:r>
              <a:rPr lang="en-US" dirty="0" err="1"/>
              <a:t>first_tokens</a:t>
            </a:r>
            <a:br>
              <a:rPr lang="en-US" dirty="0"/>
            </a:br>
            <a:br>
              <a:rPr lang="en-US" dirty="0"/>
            </a:br>
            <a:r>
              <a:rPr lang="en-US" b="1" dirty="0">
                <a:solidFill>
                  <a:srgbClr val="000080"/>
                </a:solidFill>
              </a:rPr>
              <a:t>for </a:t>
            </a:r>
            <a:r>
              <a:rPr lang="en-US" dirty="0" err="1"/>
              <a:t>i</a:t>
            </a:r>
            <a:r>
              <a:rPr lang="en-US" dirty="0"/>
              <a:t> </a:t>
            </a:r>
            <a:r>
              <a:rPr lang="en-US" b="1" dirty="0">
                <a:solidFill>
                  <a:srgbClr val="000080"/>
                </a:solidFill>
              </a:rPr>
              <a:t>in </a:t>
            </a:r>
            <a:r>
              <a:rPr lang="en-US" dirty="0">
                <a:solidFill>
                  <a:srgbClr val="000080"/>
                </a:solidFill>
              </a:rPr>
              <a:t>range</a:t>
            </a:r>
            <a:r>
              <a:rPr lang="en-US" dirty="0"/>
              <a:t>(</a:t>
            </a:r>
            <a:r>
              <a:rPr lang="en-US" dirty="0" err="1"/>
              <a:t>output_length</a:t>
            </a:r>
            <a:r>
              <a:rPr lang="en-US" dirty="0"/>
              <a:t>):</a:t>
            </a:r>
            <a:br>
              <a:rPr lang="en-US" dirty="0"/>
            </a:br>
            <a:r>
              <a:rPr lang="en-US" dirty="0"/>
              <a:t>    </a:t>
            </a:r>
            <a:r>
              <a:rPr lang="en-US" dirty="0" err="1"/>
              <a:t>next_context</a:t>
            </a:r>
            <a:r>
              <a:rPr lang="en-US" dirty="0"/>
              <a:t> = </a:t>
            </a:r>
            <a:r>
              <a:rPr lang="en-US" dirty="0">
                <a:solidFill>
                  <a:srgbClr val="000080"/>
                </a:solidFill>
              </a:rPr>
              <a:t>max</a:t>
            </a:r>
            <a:r>
              <a:rPr lang="en-US" dirty="0"/>
              <a:t>(counts[</a:t>
            </a:r>
            <a:r>
              <a:rPr lang="en-US" dirty="0" err="1"/>
              <a:t>current_context</a:t>
            </a:r>
            <a:r>
              <a:rPr lang="en-US" dirty="0"/>
              <a:t>], </a:t>
            </a:r>
            <a:r>
              <a:rPr lang="en-US" dirty="0">
                <a:solidFill>
                  <a:srgbClr val="660099"/>
                </a:solidFill>
              </a:rPr>
              <a:t>key</a:t>
            </a:r>
            <a:r>
              <a:rPr lang="en-US" dirty="0"/>
              <a:t>=counts[</a:t>
            </a:r>
            <a:r>
              <a:rPr lang="en-US" dirty="0" err="1"/>
              <a:t>current_context</a:t>
            </a:r>
            <a:r>
              <a:rPr lang="en-US" dirty="0"/>
              <a:t>].get)</a:t>
            </a:r>
            <a:br>
              <a:rPr lang="en-US" dirty="0"/>
            </a:br>
            <a:r>
              <a:rPr lang="en-US" dirty="0"/>
              <a:t>    temp = </a:t>
            </a:r>
            <a:r>
              <a:rPr lang="en-US" dirty="0">
                <a:solidFill>
                  <a:srgbClr val="000080"/>
                </a:solidFill>
              </a:rPr>
              <a:t>list</a:t>
            </a:r>
            <a:r>
              <a:rPr lang="en-US" dirty="0"/>
              <a:t>(</a:t>
            </a:r>
            <a:r>
              <a:rPr lang="en-US" dirty="0" err="1"/>
              <a:t>current_context</a:t>
            </a:r>
            <a:r>
              <a:rPr lang="en-US" dirty="0"/>
              <a:t>)</a:t>
            </a:r>
            <a:br>
              <a:rPr lang="en-US" dirty="0"/>
            </a:br>
            <a:r>
              <a:rPr lang="en-US" dirty="0"/>
              <a:t>    </a:t>
            </a:r>
            <a:r>
              <a:rPr lang="en-US" dirty="0" err="1"/>
              <a:t>temp.pop</a:t>
            </a:r>
            <a:r>
              <a:rPr lang="en-US" dirty="0"/>
              <a:t>(</a:t>
            </a:r>
            <a:r>
              <a:rPr lang="en-US" dirty="0">
                <a:solidFill>
                  <a:srgbClr val="0000FF"/>
                </a:solidFill>
              </a:rPr>
              <a:t>0</a:t>
            </a:r>
            <a:r>
              <a:rPr lang="en-US" dirty="0"/>
              <a:t>)  </a:t>
            </a:r>
            <a:r>
              <a:rPr lang="en-US" i="1" dirty="0">
                <a:solidFill>
                  <a:srgbClr val="808080"/>
                </a:solidFill>
              </a:rPr>
              <a:t># Remove first token in previous context</a:t>
            </a:r>
            <a:br>
              <a:rPr lang="en-US" i="1" dirty="0">
                <a:solidFill>
                  <a:srgbClr val="808080"/>
                </a:solidFill>
              </a:rPr>
            </a:br>
            <a:r>
              <a:rPr lang="en-US" i="1" dirty="0">
                <a:solidFill>
                  <a:srgbClr val="808080"/>
                </a:solidFill>
              </a:rPr>
              <a:t>    </a:t>
            </a:r>
            <a:r>
              <a:rPr lang="en-US" dirty="0" err="1"/>
              <a:t>temp.append</a:t>
            </a:r>
            <a:r>
              <a:rPr lang="en-US" dirty="0"/>
              <a:t>(</a:t>
            </a:r>
            <a:r>
              <a:rPr lang="en-US" dirty="0" err="1"/>
              <a:t>next_context</a:t>
            </a:r>
            <a:r>
              <a:rPr lang="en-US" dirty="0"/>
              <a:t>)  </a:t>
            </a:r>
            <a:r>
              <a:rPr lang="en-US" i="1" dirty="0">
                <a:solidFill>
                  <a:srgbClr val="808080"/>
                </a:solidFill>
              </a:rPr>
              <a:t># Add new token for the next context</a:t>
            </a:r>
            <a:br>
              <a:rPr lang="en-US" i="1" dirty="0">
                <a:solidFill>
                  <a:srgbClr val="808080"/>
                </a:solidFill>
              </a:rPr>
            </a:br>
            <a:r>
              <a:rPr lang="en-US" i="1" dirty="0">
                <a:solidFill>
                  <a:srgbClr val="808080"/>
                </a:solidFill>
              </a:rPr>
              <a:t>    </a:t>
            </a:r>
            <a:r>
              <a:rPr lang="en-US" dirty="0" err="1"/>
              <a:t>next_token</a:t>
            </a:r>
            <a:r>
              <a:rPr lang="en-US" dirty="0"/>
              <a:t> = temp[-</a:t>
            </a:r>
            <a:r>
              <a:rPr lang="en-US" dirty="0">
                <a:solidFill>
                  <a:srgbClr val="0000FF"/>
                </a:solidFill>
              </a:rPr>
              <a:t>1</a:t>
            </a:r>
            <a:r>
              <a:rPr lang="en-US" dirty="0"/>
              <a:t>]</a:t>
            </a:r>
            <a:br>
              <a:rPr lang="en-US" dirty="0"/>
            </a:br>
            <a:r>
              <a:rPr lang="en-US" dirty="0"/>
              <a:t>    </a:t>
            </a:r>
            <a:r>
              <a:rPr lang="en-US" dirty="0" err="1"/>
              <a:t>next_context</a:t>
            </a:r>
            <a:r>
              <a:rPr lang="en-US" dirty="0"/>
              <a:t> = </a:t>
            </a:r>
            <a:r>
              <a:rPr lang="en-US" dirty="0">
                <a:solidFill>
                  <a:srgbClr val="000080"/>
                </a:solidFill>
              </a:rPr>
              <a:t>tuple</a:t>
            </a:r>
            <a:r>
              <a:rPr lang="en-US" dirty="0"/>
              <a:t>(temp)</a:t>
            </a:r>
            <a:br>
              <a:rPr lang="en-US" dirty="0"/>
            </a:br>
            <a:br>
              <a:rPr lang="en-US" dirty="0"/>
            </a:br>
            <a:r>
              <a:rPr lang="en-US" dirty="0"/>
              <a:t>    </a:t>
            </a:r>
            <a:r>
              <a:rPr lang="en-US" dirty="0" err="1"/>
              <a:t>current_context</a:t>
            </a:r>
            <a:r>
              <a:rPr lang="en-US" dirty="0"/>
              <a:t> = </a:t>
            </a:r>
            <a:r>
              <a:rPr lang="en-US" dirty="0" err="1"/>
              <a:t>next_context</a:t>
            </a:r>
            <a:br>
              <a:rPr lang="en-US" dirty="0"/>
            </a:br>
            <a:br>
              <a:rPr lang="en-US" dirty="0"/>
            </a:br>
            <a:r>
              <a:rPr lang="en-US" dirty="0"/>
              <a:t>    </a:t>
            </a:r>
            <a:r>
              <a:rPr lang="en-US" dirty="0" err="1"/>
              <a:t>output_list.append</a:t>
            </a:r>
            <a:r>
              <a:rPr lang="en-US" dirty="0"/>
              <a:t>(</a:t>
            </a:r>
            <a:r>
              <a:rPr lang="en-US" dirty="0" err="1"/>
              <a:t>next_token</a:t>
            </a:r>
            <a:r>
              <a:rPr lang="en-US" dirty="0"/>
              <a:t>)</a:t>
            </a:r>
            <a:br>
              <a:rPr lang="en-US" dirty="0"/>
            </a:br>
            <a:br>
              <a:rPr lang="en-US" dirty="0"/>
            </a:br>
            <a:r>
              <a:rPr lang="en-US" b="1" dirty="0">
                <a:solidFill>
                  <a:srgbClr val="000080"/>
                </a:solidFill>
              </a:rPr>
              <a:t>print(</a:t>
            </a:r>
            <a:r>
              <a:rPr lang="en-US" b="1" dirty="0">
                <a:solidFill>
                  <a:srgbClr val="008000"/>
                </a:solidFill>
              </a:rPr>
              <a:t>" "</a:t>
            </a:r>
            <a:r>
              <a:rPr lang="en-US" dirty="0"/>
              <a:t>.join(</a:t>
            </a:r>
            <a:r>
              <a:rPr lang="en-US" dirty="0" err="1"/>
              <a:t>output_list</a:t>
            </a:r>
            <a:r>
              <a:rPr lang="en-US" dirty="0"/>
              <a:t>)</a:t>
            </a:r>
            <a:r>
              <a:rPr lang="en-US" b="1" dirty="0">
                <a:solidFill>
                  <a:srgbClr val="002060"/>
                </a:solidFill>
              </a:rPr>
              <a:t>)</a:t>
            </a:r>
          </a:p>
        </p:txBody>
      </p:sp>
    </p:spTree>
    <p:extLst>
      <p:ext uri="{BB962C8B-B14F-4D97-AF65-F5344CB8AC3E}">
        <p14:creationId xmlns:p14="http://schemas.microsoft.com/office/powerpoint/2010/main" val="3771568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if we don’t like Dickens?</a:t>
            </a:r>
          </a:p>
        </p:txBody>
      </p:sp>
      <p:sp>
        <p:nvSpPr>
          <p:cNvPr id="3" name="Content Placeholder 2"/>
          <p:cNvSpPr>
            <a:spLocks noGrp="1"/>
          </p:cNvSpPr>
          <p:nvPr>
            <p:ph idx="1"/>
          </p:nvPr>
        </p:nvSpPr>
        <p:spPr/>
        <p:txBody>
          <a:bodyPr/>
          <a:lstStyle/>
          <a:p>
            <a:pPr marL="0" indent="0">
              <a:buNone/>
            </a:pPr>
            <a:r>
              <a:rPr lang="en-US" dirty="0"/>
              <a:t>these changes into our other midmarket power forms . Thanks again for your help on this . Carol St. Clair EB 3889 713-853-3989 ( Phone ) 713-646-3393 ( Fax ) </a:t>
            </a:r>
            <a:r>
              <a:rPr lang="en-US" dirty="0" err="1"/>
              <a:t>carol.st.clair</a:t>
            </a:r>
            <a:r>
              <a:rPr lang="en-US" dirty="0"/>
              <a:t> @ enron.com All , Please see the attached Interconnect Agreement with </a:t>
            </a:r>
            <a:r>
              <a:rPr lang="en-US" dirty="0" err="1"/>
              <a:t>Questar</a:t>
            </a:r>
            <a:r>
              <a:rPr lang="en-US" dirty="0"/>
              <a:t> . </a:t>
            </a:r>
            <a:r>
              <a:rPr lang="en-US" dirty="0" err="1"/>
              <a:t>Transwestern</a:t>
            </a:r>
            <a:r>
              <a:rPr lang="en-US" dirty="0"/>
              <a:t> will own and operate the interconnect . </a:t>
            </a:r>
            <a:r>
              <a:rPr lang="en-US" dirty="0" err="1"/>
              <a:t>Questar</a:t>
            </a:r>
            <a:r>
              <a:rPr lang="en-US" dirty="0"/>
              <a:t> may be able to purchase material , but some of</a:t>
            </a:r>
          </a:p>
          <a:p>
            <a:endParaRPr lang="en-US" dirty="0"/>
          </a:p>
        </p:txBody>
      </p:sp>
    </p:spTree>
    <p:extLst>
      <p:ext uri="{BB962C8B-B14F-4D97-AF65-F5344CB8AC3E}">
        <p14:creationId xmlns:p14="http://schemas.microsoft.com/office/powerpoint/2010/main" val="29490361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Spot the genre (bonus – gram?)</a:t>
            </a:r>
          </a:p>
        </p:txBody>
      </p:sp>
      <p:sp>
        <p:nvSpPr>
          <p:cNvPr id="3" name="Content Placeholder 2"/>
          <p:cNvSpPr>
            <a:spLocks noGrp="1"/>
          </p:cNvSpPr>
          <p:nvPr>
            <p:ph idx="1"/>
          </p:nvPr>
        </p:nvSpPr>
        <p:spPr/>
        <p:txBody>
          <a:bodyPr/>
          <a:lstStyle/>
          <a:p>
            <a:pPr marL="0" indent="0">
              <a:buNone/>
            </a:pPr>
            <a:r>
              <a:rPr lang="en-US" dirty="0"/>
              <a:t>Furies , and I 'll be as good as my word ; but speciously for Master Fenton . Well , on went he for a search , and away went I for foul clothes . But mark the sequel , Master Brook-I suffered the pangs of three several deaths : first , an intolerable fright to be detected with a jealous rotten bell-</a:t>
            </a:r>
            <a:r>
              <a:rPr lang="en-US" dirty="0" err="1"/>
              <a:t>wether</a:t>
            </a:r>
            <a:endParaRPr lang="en-US" dirty="0"/>
          </a:p>
        </p:txBody>
      </p:sp>
    </p:spTree>
    <p:extLst>
      <p:ext uri="{BB962C8B-B14F-4D97-AF65-F5344CB8AC3E}">
        <p14:creationId xmlns:p14="http://schemas.microsoft.com/office/powerpoint/2010/main" val="7659767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p:txBody>
          <a:bodyPr>
            <a:normAutofit/>
          </a:bodyPr>
          <a:lstStyle/>
          <a:p>
            <a:r>
              <a:rPr lang="en-US" dirty="0"/>
              <a:t>Due Friday, </a:t>
            </a:r>
            <a:r>
              <a:rPr lang="en-US"/>
              <a:t>October 27</a:t>
            </a:r>
            <a:endParaRPr lang="en-US" dirty="0"/>
          </a:p>
          <a:p>
            <a:r>
              <a:rPr lang="en-US" dirty="0"/>
              <a:t>Longer project - improve the n-gram generator</a:t>
            </a:r>
          </a:p>
          <a:p>
            <a:pPr marL="925830" lvl="1" indent="-514350">
              <a:buAutoNum type="arabicPeriod"/>
            </a:pPr>
            <a:r>
              <a:rPr lang="en-US" dirty="0"/>
              <a:t>Add an </a:t>
            </a:r>
            <a:r>
              <a:rPr lang="en-US" dirty="0" err="1"/>
              <a:t>argparse</a:t>
            </a:r>
            <a:r>
              <a:rPr lang="en-US" dirty="0"/>
              <a:t> argument to set context length (</a:t>
            </a:r>
            <a:r>
              <a:rPr lang="en-US" b="1" dirty="0"/>
              <a:t>default</a:t>
            </a:r>
            <a:r>
              <a:rPr lang="en-US" dirty="0"/>
              <a:t> : 2). Note that parameters default to string, so use</a:t>
            </a:r>
            <a:r>
              <a:rPr lang="en-US" b="1" dirty="0"/>
              <a:t> int() </a:t>
            </a:r>
            <a:r>
              <a:rPr lang="en-US" dirty="0"/>
              <a:t>[2 pts]</a:t>
            </a:r>
          </a:p>
          <a:p>
            <a:pPr marL="925830" lvl="1" indent="-514350">
              <a:buAutoNum type="arabicPeriod"/>
            </a:pPr>
            <a:r>
              <a:rPr lang="en-US" dirty="0"/>
              <a:t>Add an argument to set the starting </a:t>
            </a:r>
            <a:r>
              <a:rPr lang="en-US" dirty="0" err="1"/>
              <a:t>ngram</a:t>
            </a:r>
            <a:r>
              <a:rPr lang="en-US" dirty="0"/>
              <a:t>: [6 pts]</a:t>
            </a:r>
          </a:p>
          <a:p>
            <a:pPr marL="1108710" lvl="2" indent="-514350"/>
            <a:r>
              <a:rPr lang="en-US" dirty="0"/>
              <a:t>User can specify to start the story with "The woman"</a:t>
            </a:r>
          </a:p>
          <a:p>
            <a:pPr marL="1108710" lvl="2" indent="-514350"/>
            <a:r>
              <a:rPr lang="en-US" dirty="0"/>
              <a:t>Note parameter may contain spaces so surround it with double quotes in your configuration, for example:</a:t>
            </a:r>
          </a:p>
          <a:p>
            <a:pPr marL="1291590" lvl="3" indent="-514350"/>
            <a:r>
              <a:rPr lang="en-US" i="1" dirty="0"/>
              <a:t>&gt; python ngrams.py --starter "The woman"</a:t>
            </a:r>
          </a:p>
          <a:p>
            <a:pPr marL="1108710" lvl="2" indent="-514350"/>
            <a:endParaRPr lang="en-US" dirty="0"/>
          </a:p>
          <a:p>
            <a:pPr lvl="1"/>
            <a:endParaRPr lang="en-US" dirty="0"/>
          </a:p>
        </p:txBody>
      </p:sp>
    </p:spTree>
    <p:extLst>
      <p:ext uri="{BB962C8B-B14F-4D97-AF65-F5344CB8AC3E}">
        <p14:creationId xmlns:p14="http://schemas.microsoft.com/office/powerpoint/2010/main" val="14789180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p:txBody>
          <a:bodyPr>
            <a:normAutofit/>
          </a:bodyPr>
          <a:lstStyle/>
          <a:p>
            <a:pPr marL="925830" lvl="1" indent="-514350">
              <a:buFont typeface="+mj-lt"/>
              <a:buAutoNum type="arabicPeriod" startAt="2"/>
            </a:pPr>
            <a:r>
              <a:rPr lang="en-US" dirty="0"/>
              <a:t>(</a:t>
            </a:r>
            <a:r>
              <a:rPr lang="en-US" dirty="0" err="1"/>
              <a:t>ctd</a:t>
            </a:r>
            <a:r>
              <a:rPr lang="en-US" dirty="0"/>
              <a:t>.)</a:t>
            </a:r>
          </a:p>
          <a:p>
            <a:pPr marL="1108710" lvl="2" indent="-514350"/>
            <a:r>
              <a:rPr lang="en-US" dirty="0"/>
              <a:t>Tokenize the starter n-gram via </a:t>
            </a:r>
            <a:r>
              <a:rPr lang="en-US" dirty="0" err="1"/>
              <a:t>word_tokenize</a:t>
            </a:r>
            <a:r>
              <a:rPr lang="en-US" dirty="0"/>
              <a:t>() and feed it to the generator as a tuple instead of:</a:t>
            </a:r>
            <a:br>
              <a:rPr lang="en-US" dirty="0"/>
            </a:br>
            <a:r>
              <a:rPr lang="en-US" dirty="0"/>
              <a:t>choice(</a:t>
            </a:r>
            <a:r>
              <a:rPr lang="en-US" dirty="0" err="1"/>
              <a:t>counts.keys</a:t>
            </a:r>
            <a:r>
              <a:rPr lang="en-US" dirty="0"/>
              <a:t>())</a:t>
            </a:r>
          </a:p>
          <a:p>
            <a:pPr marL="1108710" lvl="2" indent="-514350"/>
            <a:r>
              <a:rPr lang="en-US" dirty="0"/>
              <a:t>If the starter n-gram is not specified, use choice() as before</a:t>
            </a:r>
          </a:p>
          <a:p>
            <a:pPr marL="1108710" lvl="2" indent="-514350"/>
            <a:r>
              <a:rPr lang="en-US" dirty="0"/>
              <a:t>If it’s too short or long (compared to context length), print a warning and quit:</a:t>
            </a:r>
          </a:p>
          <a:p>
            <a:pPr marL="777240" lvl="3" indent="0">
              <a:buNone/>
            </a:pPr>
            <a:endParaRPr lang="en-US" dirty="0"/>
          </a:p>
          <a:p>
            <a:pPr marL="777240" lvl="3" indent="0">
              <a:buNone/>
            </a:pPr>
            <a:r>
              <a:rPr lang="en-US" dirty="0"/>
              <a:t>		</a:t>
            </a:r>
            <a:r>
              <a:rPr lang="en-US" b="1" dirty="0">
                <a:solidFill>
                  <a:srgbClr val="002060"/>
                </a:solidFill>
              </a:rPr>
              <a:t>if</a:t>
            </a:r>
            <a:r>
              <a:rPr lang="en-US" dirty="0">
                <a:solidFill>
                  <a:srgbClr val="002060"/>
                </a:solidFill>
              </a:rPr>
              <a:t> </a:t>
            </a:r>
            <a:r>
              <a:rPr lang="en-US" dirty="0"/>
              <a:t>… :</a:t>
            </a:r>
          </a:p>
          <a:p>
            <a:pPr marL="777240" lvl="3" indent="0">
              <a:buNone/>
            </a:pPr>
            <a:r>
              <a:rPr lang="en-US" dirty="0"/>
              <a:t>		    </a:t>
            </a:r>
            <a:r>
              <a:rPr lang="en-US" b="1" dirty="0">
                <a:solidFill>
                  <a:srgbClr val="002060"/>
                </a:solidFill>
              </a:rPr>
              <a:t>print(</a:t>
            </a:r>
            <a:r>
              <a:rPr lang="en-US" b="1" dirty="0">
                <a:solidFill>
                  <a:srgbClr val="336600"/>
                </a:solidFill>
              </a:rPr>
              <a:t>"some sensible warning"</a:t>
            </a:r>
            <a:r>
              <a:rPr lang="en-US" b="1" dirty="0">
                <a:solidFill>
                  <a:srgbClr val="002060"/>
                </a:solidFill>
              </a:rPr>
              <a:t>)</a:t>
            </a:r>
            <a:br>
              <a:rPr lang="en-US" dirty="0">
                <a:solidFill>
                  <a:srgbClr val="336600"/>
                </a:solidFill>
              </a:rPr>
            </a:br>
            <a:r>
              <a:rPr lang="en-US" dirty="0"/>
              <a:t>		    quit()</a:t>
            </a:r>
          </a:p>
          <a:p>
            <a:pPr marL="1108710" lvl="2" indent="-514350">
              <a:buFont typeface="+mj-lt"/>
              <a:buAutoNum type="arabicPeriod" startAt="2"/>
            </a:pPr>
            <a:endParaRPr lang="en-US" dirty="0"/>
          </a:p>
          <a:p>
            <a:pPr lvl="1"/>
            <a:endParaRPr lang="en-US" dirty="0"/>
          </a:p>
        </p:txBody>
      </p:sp>
    </p:spTree>
    <p:extLst>
      <p:ext uri="{BB962C8B-B14F-4D97-AF65-F5344CB8AC3E}">
        <p14:creationId xmlns:p14="http://schemas.microsoft.com/office/powerpoint/2010/main" val="34157020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Custom 1">
      <a:dk1>
        <a:srgbClr val="000000"/>
      </a:dk1>
      <a:lt1>
        <a:srgbClr val="FFFFFF"/>
      </a:lt1>
      <a:dk2>
        <a:srgbClr val="434342"/>
      </a:dk2>
      <a:lt2>
        <a:srgbClr val="CDD7D9"/>
      </a:lt2>
      <a:accent1>
        <a:srgbClr val="797B7E"/>
      </a:accent1>
      <a:accent2>
        <a:srgbClr val="F96A1B"/>
      </a:accent2>
      <a:accent3>
        <a:srgbClr val="08A1D9"/>
      </a:accent3>
      <a:accent4>
        <a:srgbClr val="0578A2"/>
      </a:accent4>
      <a:accent5>
        <a:srgbClr val="C2AD8D"/>
      </a:accent5>
      <a:accent6>
        <a:srgbClr val="506E94"/>
      </a:accent6>
      <a:hlink>
        <a:srgbClr val="0000FF"/>
      </a:hlink>
      <a:folHlink>
        <a:srgbClr val="0000FF"/>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557</TotalTime>
  <Words>3461</Words>
  <Application>Microsoft Office PowerPoint</Application>
  <PresentationFormat>On-screen Show (4:3)</PresentationFormat>
  <Paragraphs>295</Paragraphs>
  <Slides>45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Calibri</vt:lpstr>
      <vt:lpstr>Cambria</vt:lpstr>
      <vt:lpstr>Cambria Math</vt:lpstr>
      <vt:lpstr>Wingdings</vt:lpstr>
      <vt:lpstr>Wingdings 2</vt:lpstr>
      <vt:lpstr>Foundry</vt:lpstr>
      <vt:lpstr>LING-4400 Introduction to  Natural Language Processing</vt:lpstr>
      <vt:lpstr>Reminders</vt:lpstr>
      <vt:lpstr>Building LMs</vt:lpstr>
      <vt:lpstr>get_counts()</vt:lpstr>
      <vt:lpstr>generate_from_file(context_length,training_file,output_length=10)</vt:lpstr>
      <vt:lpstr>What if we don’t like Dickens?</vt:lpstr>
      <vt:lpstr>Spot the genre (bonus – gram?)</vt:lpstr>
      <vt:lpstr>Homework</vt:lpstr>
      <vt:lpstr>Homework</vt:lpstr>
      <vt:lpstr>Homework</vt:lpstr>
      <vt:lpstr>Homework</vt:lpstr>
      <vt:lpstr>More about language models</vt:lpstr>
      <vt:lpstr>How good will our model be?</vt:lpstr>
      <vt:lpstr>How good will our model be?</vt:lpstr>
      <vt:lpstr>Perplexity</vt:lpstr>
      <vt:lpstr>Perplexity (PP)</vt:lpstr>
      <vt:lpstr>Perplexity (PP)</vt:lpstr>
      <vt:lpstr>Quick exercise – make up a text</vt:lpstr>
      <vt:lpstr>Unigram example</vt:lpstr>
      <vt:lpstr>Bigram example</vt:lpstr>
      <vt:lpstr>Can we always know P(wi)?</vt:lpstr>
      <vt:lpstr>Smoothing</vt:lpstr>
      <vt:lpstr>Smoothing</vt:lpstr>
      <vt:lpstr>Smoothing</vt:lpstr>
      <vt:lpstr>How to get perplexity in practice?</vt:lpstr>
      <vt:lpstr>Perplexity – training data</vt:lpstr>
      <vt:lpstr>Perplexity – a unigram model</vt:lpstr>
      <vt:lpstr>Perplexity – computing</vt:lpstr>
      <vt:lpstr>Perplexity – real examples</vt:lpstr>
      <vt:lpstr>Perplexity – real examples</vt:lpstr>
      <vt:lpstr>Further reading</vt:lpstr>
      <vt:lpstr>Contemporary language models</vt:lpstr>
      <vt:lpstr>Contemporary language models</vt:lpstr>
      <vt:lpstr>Feed forward networks</vt:lpstr>
      <vt:lpstr>Back-propagation</vt:lpstr>
      <vt:lpstr>Gradient descent</vt:lpstr>
      <vt:lpstr>Is this a glorified lookup table?</vt:lpstr>
      <vt:lpstr>Vector space models / embeddings</vt:lpstr>
      <vt:lpstr>Applications</vt:lpstr>
      <vt:lpstr>Don’t count, predict! (see Baroni et al. 2014)</vt:lpstr>
      <vt:lpstr>Fine grained meaning</vt:lpstr>
      <vt:lpstr>Word2Vec</vt:lpstr>
      <vt:lpstr>Skip-gram model</vt:lpstr>
      <vt:lpstr>Is there one answer?</vt:lpstr>
      <vt:lpstr>Despite some weaknesses…</vt:lpstr>
    </vt:vector>
  </TitlesOfParts>
  <Company>Georgetown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Natural Language Processing</dc:title>
  <dc:creator>Amir Zeldes</dc:creator>
  <cp:lastModifiedBy>Amir Zeldes</cp:lastModifiedBy>
  <cp:revision>1316</cp:revision>
  <dcterms:created xsi:type="dcterms:W3CDTF">2015-10-05T21:10:16Z</dcterms:created>
  <dcterms:modified xsi:type="dcterms:W3CDTF">2023-10-18T14:45:54Z</dcterms:modified>
</cp:coreProperties>
</file>