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4"/>
  </p:notesMasterIdLst>
  <p:sldIdLst>
    <p:sldId id="256" r:id="rId2"/>
    <p:sldId id="438" r:id="rId3"/>
    <p:sldId id="414" r:id="rId4"/>
    <p:sldId id="415" r:id="rId5"/>
    <p:sldId id="416" r:id="rId6"/>
    <p:sldId id="401" r:id="rId7"/>
    <p:sldId id="452" r:id="rId8"/>
    <p:sldId id="429" r:id="rId9"/>
    <p:sldId id="453" r:id="rId10"/>
    <p:sldId id="454" r:id="rId11"/>
    <p:sldId id="358" r:id="rId12"/>
    <p:sldId id="441" r:id="rId13"/>
    <p:sldId id="449" r:id="rId14"/>
    <p:sldId id="450" r:id="rId15"/>
    <p:sldId id="363" r:id="rId16"/>
    <p:sldId id="367" r:id="rId17"/>
    <p:sldId id="368" r:id="rId18"/>
    <p:sldId id="431" r:id="rId19"/>
    <p:sldId id="451" r:id="rId20"/>
    <p:sldId id="447" r:id="rId21"/>
    <p:sldId id="448" r:id="rId22"/>
    <p:sldId id="350" r:id="rId23"/>
    <p:sldId id="327" r:id="rId24"/>
    <p:sldId id="352" r:id="rId25"/>
    <p:sldId id="371" r:id="rId26"/>
    <p:sldId id="433" r:id="rId27"/>
    <p:sldId id="430" r:id="rId28"/>
    <p:sldId id="372" r:id="rId29"/>
    <p:sldId id="417" r:id="rId30"/>
    <p:sldId id="418" r:id="rId31"/>
    <p:sldId id="419" r:id="rId32"/>
    <p:sldId id="373" r:id="rId33"/>
    <p:sldId id="374" r:id="rId34"/>
    <p:sldId id="355" r:id="rId35"/>
    <p:sldId id="353" r:id="rId36"/>
    <p:sldId id="330" r:id="rId37"/>
    <p:sldId id="328" r:id="rId38"/>
    <p:sldId id="357" r:id="rId39"/>
    <p:sldId id="390" r:id="rId40"/>
    <p:sldId id="329" r:id="rId41"/>
    <p:sldId id="435" r:id="rId42"/>
    <p:sldId id="436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80"/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18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13C2A3-B4EB-4E55-BB21-369CAB741384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4DE82A-1D63-4A7C-89D9-195677258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167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Args</a:t>
            </a:r>
            <a:r>
              <a:rPr lang="en-US" dirty="0"/>
              <a:t>: width, lines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2E5B8-1DD6-4F2E-9144-FB19611C45A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782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 userDrawn="1"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www.nltk.org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s://www.python.org/dev/peps/pep-0008/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s://realpython.com/python-pep8/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LING-4400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Python &amp; </a:t>
            </a:r>
            <a:r>
              <a:rPr lang="en-US"/>
              <a:t>NLTK basics II</a:t>
            </a:r>
            <a:endParaRPr lang="en-US" dirty="0"/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E0B89-AB66-4BB2-BDAF-196F5E8D3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Just add more context?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419CA9-AE84-45A5-96E2-5C7F77C0BA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62C988-1B92-471C-9604-E0CEA4200D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74683"/>
            <a:ext cx="9144000" cy="230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5516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NLTK – a quick taste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Download and install from </a:t>
            </a:r>
            <a:r>
              <a:rPr lang="en-US" dirty="0">
                <a:hlinkClick r:id="rId2"/>
              </a:rPr>
              <a:t>http://www.nltk.org</a:t>
            </a:r>
            <a:r>
              <a:rPr lang="en-US" dirty="0"/>
              <a:t> </a:t>
            </a:r>
          </a:p>
          <a:p>
            <a:r>
              <a:rPr lang="en-US" dirty="0"/>
              <a:t>Or in the terminal: </a:t>
            </a:r>
            <a:r>
              <a:rPr lang="en-US" i="1" dirty="0"/>
              <a:t>pip install </a:t>
            </a:r>
            <a:r>
              <a:rPr lang="en-US" i="1" dirty="0" err="1"/>
              <a:t>nltk</a:t>
            </a:r>
            <a:endParaRPr lang="en-US" i="1" dirty="0"/>
          </a:p>
          <a:p>
            <a:r>
              <a:rPr lang="en-US" dirty="0"/>
              <a:t>Once installed, run Python in terminal</a:t>
            </a:r>
          </a:p>
          <a:p>
            <a:r>
              <a:rPr lang="en-US" dirty="0"/>
              <a:t>Download resources: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import</a:t>
            </a:r>
            <a:r>
              <a:rPr lang="en-US" dirty="0"/>
              <a:t> </a:t>
            </a:r>
            <a:r>
              <a:rPr lang="en-US" dirty="0" err="1"/>
              <a:t>nltk</a:t>
            </a:r>
            <a:endParaRPr lang="en-US" dirty="0"/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 err="1"/>
              <a:t>nltk.download</a:t>
            </a:r>
            <a:r>
              <a:rPr lang="en-US" dirty="0"/>
              <a:t>()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627" y="4137191"/>
            <a:ext cx="3089173" cy="2314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03202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NLTK – a quick taste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With the resources installed, we can play with some texts:</a:t>
            </a:r>
          </a:p>
          <a:p>
            <a:pPr marL="411480" lvl="1" indent="0">
              <a:buNone/>
            </a:pPr>
            <a:r>
              <a:rPr lang="en-US" dirty="0"/>
              <a:t>&gt;&gt;&gt; </a:t>
            </a:r>
            <a:r>
              <a:rPr lang="en-US" b="1" dirty="0">
                <a:solidFill>
                  <a:srgbClr val="000080"/>
                </a:solidFill>
              </a:rPr>
              <a:t>from</a:t>
            </a:r>
            <a:r>
              <a:rPr lang="en-US" sz="2300" b="1" dirty="0">
                <a:solidFill>
                  <a:srgbClr val="000080"/>
                </a:solidFill>
              </a:rPr>
              <a:t> </a:t>
            </a:r>
            <a:r>
              <a:rPr lang="en-US" dirty="0" err="1"/>
              <a:t>nltk.book</a:t>
            </a:r>
            <a:r>
              <a:rPr lang="en-US" b="1" dirty="0">
                <a:solidFill>
                  <a:srgbClr val="000080"/>
                </a:solidFill>
              </a:rPr>
              <a:t> import </a:t>
            </a:r>
            <a:r>
              <a:rPr lang="en-US" dirty="0"/>
              <a:t>*</a:t>
            </a:r>
          </a:p>
          <a:p>
            <a:pPr marL="411480" lvl="1" indent="0">
              <a:buNone/>
            </a:pPr>
            <a:r>
              <a:rPr lang="en-US" dirty="0"/>
              <a:t>*** Introductory Examples for the NLTK Book ***</a:t>
            </a:r>
          </a:p>
          <a:p>
            <a:pPr marL="411480" lvl="1" indent="0">
              <a:buNone/>
            </a:pPr>
            <a:r>
              <a:rPr lang="en-US" dirty="0"/>
              <a:t>Loading text1, ..., text9 and sent1, ..., sent9</a:t>
            </a:r>
          </a:p>
          <a:p>
            <a:pPr marL="411480" lvl="1" indent="0">
              <a:buNone/>
            </a:pPr>
            <a:r>
              <a:rPr lang="en-US" dirty="0"/>
              <a:t>Type the name of the text or sentence to view it.</a:t>
            </a:r>
          </a:p>
          <a:p>
            <a:pPr marL="411480" lvl="1" indent="0">
              <a:buNone/>
            </a:pPr>
            <a:r>
              <a:rPr lang="en-US" dirty="0"/>
              <a:t>Type: 'texts()' or '</a:t>
            </a:r>
            <a:r>
              <a:rPr lang="en-US" dirty="0" err="1"/>
              <a:t>sents</a:t>
            </a:r>
            <a:r>
              <a:rPr lang="en-US" dirty="0"/>
              <a:t>()' to list the materials.</a:t>
            </a:r>
          </a:p>
          <a:p>
            <a:pPr marL="411480" lvl="1" indent="0">
              <a:buNone/>
            </a:pPr>
            <a:r>
              <a:rPr lang="en-US" dirty="0"/>
              <a:t>text1: Moby Dick by Herman Melville 1851</a:t>
            </a:r>
          </a:p>
          <a:p>
            <a:pPr marL="411480" lvl="1" indent="0">
              <a:buNone/>
            </a:pPr>
            <a:r>
              <a:rPr lang="en-US" dirty="0"/>
              <a:t>text2: Sense and Sensibility by Jane Austen 1811</a:t>
            </a:r>
          </a:p>
          <a:p>
            <a:pPr marL="411480" lvl="1" indent="0">
              <a:buNone/>
            </a:pPr>
            <a:r>
              <a:rPr lang="en-US" dirty="0"/>
              <a:t>text3: The Book of Genesis</a:t>
            </a:r>
          </a:p>
          <a:p>
            <a:pPr marL="411480" lvl="1" indent="0">
              <a:buNone/>
            </a:pPr>
            <a:r>
              <a:rPr lang="en-US" dirty="0"/>
              <a:t>text4: Inaugural Address Corpus</a:t>
            </a:r>
          </a:p>
          <a:p>
            <a:pPr marL="411480" lvl="1" indent="0">
              <a:buNone/>
            </a:pPr>
            <a:r>
              <a:rPr lang="en-US" dirty="0"/>
              <a:t>text5: Chat Corpus</a:t>
            </a:r>
          </a:p>
          <a:p>
            <a:pPr marL="411480" lvl="1" indent="0">
              <a:buNone/>
            </a:pPr>
            <a:r>
              <a:rPr lang="en-US" dirty="0"/>
              <a:t>text6: Monty Python and the Holy Grail</a:t>
            </a:r>
          </a:p>
          <a:p>
            <a:pPr marL="411480" lvl="1" indent="0">
              <a:buNone/>
            </a:pPr>
            <a:r>
              <a:rPr lang="en-US" dirty="0"/>
              <a:t>text7: Wall Street Journal</a:t>
            </a:r>
          </a:p>
          <a:p>
            <a:pPr marL="411480" lvl="1" indent="0">
              <a:buNone/>
            </a:pPr>
            <a:r>
              <a:rPr lang="en-US" dirty="0"/>
              <a:t>text8: Personals Corpus</a:t>
            </a:r>
          </a:p>
          <a:p>
            <a:pPr marL="411480" lvl="1" indent="0">
              <a:buNone/>
            </a:pPr>
            <a:r>
              <a:rPr lang="en-US" dirty="0"/>
              <a:t>text9: The Man Who Was Thursday by G . K . Chesterton 1908</a:t>
            </a:r>
          </a:p>
        </p:txBody>
      </p:sp>
    </p:spTree>
    <p:extLst>
      <p:ext uri="{BB962C8B-B14F-4D97-AF65-F5344CB8AC3E}">
        <p14:creationId xmlns:p14="http://schemas.microsoft.com/office/powerpoint/2010/main" val="36424118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You can import an installed library like this:</a:t>
            </a:r>
          </a:p>
          <a:p>
            <a:pPr marL="411480" lvl="1" indent="0">
              <a:buNone/>
            </a:pPr>
            <a:r>
              <a:rPr lang="en-US" dirty="0"/>
              <a:t>&gt;&gt;&gt;</a:t>
            </a:r>
            <a:r>
              <a:rPr lang="en-US" b="1" dirty="0">
                <a:solidFill>
                  <a:srgbClr val="000080"/>
                </a:solidFill>
              </a:rPr>
              <a:t> import</a:t>
            </a:r>
            <a:r>
              <a:rPr lang="en-US" dirty="0"/>
              <a:t> </a:t>
            </a:r>
            <a:r>
              <a:rPr lang="en-US" dirty="0" err="1"/>
              <a:t>nltk</a:t>
            </a:r>
            <a:r>
              <a:rPr lang="en-US" dirty="0"/>
              <a:t> 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Now we can access the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nltk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object</a:t>
            </a:r>
          </a:p>
          <a:p>
            <a:pPr marL="411480" lvl="1" indent="0">
              <a:buNone/>
            </a:pPr>
            <a:r>
              <a:rPr lang="en-US" dirty="0"/>
              <a:t>&gt;&gt;&gt; </a:t>
            </a:r>
            <a:r>
              <a:rPr lang="en-US" dirty="0" err="1"/>
              <a:t>nltk</a:t>
            </a:r>
            <a:r>
              <a:rPr lang="en-US" dirty="0"/>
              <a:t>.__version__ 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Get the __version__ attribute</a:t>
            </a:r>
          </a:p>
          <a:p>
            <a:pPr marL="411480" lvl="1" indent="0">
              <a:buNone/>
            </a:pPr>
            <a:r>
              <a:rPr lang="en-US" dirty="0"/>
              <a:t>'3.8.1'</a:t>
            </a:r>
          </a:p>
          <a:p>
            <a:r>
              <a:rPr lang="en-US" dirty="0"/>
              <a:t>We can also import contents of specific submodules:</a:t>
            </a:r>
          </a:p>
          <a:p>
            <a:pPr marL="411480" lvl="1" indent="0">
              <a:buNone/>
            </a:pPr>
            <a:r>
              <a:rPr lang="en-US" dirty="0"/>
              <a:t>&gt;&gt;&gt; </a:t>
            </a:r>
            <a:r>
              <a:rPr lang="en-US" b="1" dirty="0">
                <a:solidFill>
                  <a:srgbClr val="000080"/>
                </a:solidFill>
              </a:rPr>
              <a:t>from </a:t>
            </a:r>
            <a:r>
              <a:rPr lang="en-US" dirty="0" err="1"/>
              <a:t>nltk.book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import</a:t>
            </a:r>
            <a:r>
              <a:rPr lang="en-US" dirty="0"/>
              <a:t> * 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all contents of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nltk.book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707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Or even specific objects and functions:</a:t>
            </a:r>
          </a:p>
          <a:p>
            <a:pPr marL="411480" lvl="1" indent="0">
              <a:buNone/>
            </a:pPr>
            <a:r>
              <a:rPr lang="en-US" dirty="0"/>
              <a:t>&gt;&gt;&gt; </a:t>
            </a:r>
            <a:r>
              <a:rPr lang="en-US" b="1" dirty="0">
                <a:solidFill>
                  <a:srgbClr val="000080"/>
                </a:solidFill>
              </a:rPr>
              <a:t>from </a:t>
            </a:r>
            <a:r>
              <a:rPr lang="en-US" dirty="0" err="1"/>
              <a:t>nltk.book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import</a:t>
            </a:r>
            <a:r>
              <a:rPr lang="en-US" dirty="0"/>
              <a:t> text1</a:t>
            </a:r>
          </a:p>
          <a:p>
            <a:pPr marL="411480" lvl="1" indent="0">
              <a:buNone/>
            </a:pPr>
            <a:r>
              <a:rPr lang="en-US" dirty="0"/>
              <a:t>&gt;&gt;&gt; </a:t>
            </a:r>
            <a:r>
              <a:rPr lang="en-US" b="1" dirty="0">
                <a:solidFill>
                  <a:srgbClr val="000080"/>
                </a:solidFill>
              </a:rPr>
              <a:t>print</a:t>
            </a:r>
            <a:r>
              <a:rPr lang="en-US" dirty="0"/>
              <a:t>(text1.name)</a:t>
            </a:r>
          </a:p>
          <a:p>
            <a:pPr marL="411480" lvl="1" indent="0">
              <a:buNone/>
            </a:pPr>
            <a:r>
              <a:rPr lang="en-US" dirty="0"/>
              <a:t>'Moby Dick by Herman Melville 1851'</a:t>
            </a:r>
          </a:p>
          <a:p>
            <a:pPr marL="411480" lvl="1" indent="0">
              <a:buNone/>
            </a:pPr>
            <a:r>
              <a:rPr lang="en-US" dirty="0"/>
              <a:t>&gt;&gt;&gt; </a:t>
            </a:r>
            <a:r>
              <a:rPr lang="en-US" b="1" dirty="0">
                <a:solidFill>
                  <a:srgbClr val="000080"/>
                </a:solidFill>
              </a:rPr>
              <a:t>print</a:t>
            </a:r>
            <a:r>
              <a:rPr lang="en-US" dirty="0"/>
              <a:t>(text2.name)</a:t>
            </a:r>
          </a:p>
          <a:p>
            <a:pPr marL="411480" lvl="1" indent="0">
              <a:buNone/>
            </a:pPr>
            <a:r>
              <a:rPr lang="en-US" dirty="0" err="1">
                <a:solidFill>
                  <a:srgbClr val="FF0000"/>
                </a:solidFill>
              </a:rPr>
              <a:t>Traceback</a:t>
            </a:r>
            <a:r>
              <a:rPr lang="en-US" dirty="0">
                <a:solidFill>
                  <a:srgbClr val="FF0000"/>
                </a:solidFill>
              </a:rPr>
              <a:t> (most recent call last):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FF0000"/>
                </a:solidFill>
              </a:rPr>
              <a:t>  File "&lt;</a:t>
            </a:r>
            <a:r>
              <a:rPr lang="en-US" dirty="0" err="1">
                <a:solidFill>
                  <a:srgbClr val="FF0000"/>
                </a:solidFill>
              </a:rPr>
              <a:t>stdin</a:t>
            </a:r>
            <a:r>
              <a:rPr lang="en-US" dirty="0">
                <a:solidFill>
                  <a:srgbClr val="FF0000"/>
                </a:solidFill>
              </a:rPr>
              <a:t>&gt;", line 1, in &lt;module&gt;</a:t>
            </a:r>
          </a:p>
          <a:p>
            <a:pPr marL="411480" lvl="1" indent="0">
              <a:buNone/>
            </a:pPr>
            <a:r>
              <a:rPr lang="en-US" dirty="0" err="1">
                <a:solidFill>
                  <a:srgbClr val="FF0000"/>
                </a:solidFill>
              </a:rPr>
              <a:t>NameError</a:t>
            </a:r>
            <a:r>
              <a:rPr lang="en-US" dirty="0">
                <a:solidFill>
                  <a:srgbClr val="FF0000"/>
                </a:solidFill>
              </a:rPr>
              <a:t>: name 'text2' is not defined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7734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NLTK – a quick taste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382000" cy="4526280"/>
          </a:xfrm>
        </p:spPr>
        <p:txBody>
          <a:bodyPr>
            <a:normAutofit/>
          </a:bodyPr>
          <a:lstStyle/>
          <a:p>
            <a:r>
              <a:rPr lang="en-US" dirty="0"/>
              <a:t>What are these texts we’re importing?</a:t>
            </a:r>
          </a:p>
          <a:p>
            <a:pPr lvl="1"/>
            <a:r>
              <a:rPr lang="en-US" dirty="0"/>
              <a:t>Objects</a:t>
            </a:r>
            <a:r>
              <a:rPr lang="en-US" b="1" dirty="0"/>
              <a:t> </a:t>
            </a:r>
            <a:r>
              <a:rPr lang="en-US" dirty="0"/>
              <a:t>of the type or </a:t>
            </a:r>
            <a:r>
              <a:rPr lang="en-US" b="1" dirty="0">
                <a:solidFill>
                  <a:srgbClr val="000080"/>
                </a:solidFill>
              </a:rPr>
              <a:t>Class </a:t>
            </a:r>
            <a:r>
              <a:rPr lang="en-US" b="1" i="1" dirty="0"/>
              <a:t>Text</a:t>
            </a:r>
          </a:p>
          <a:p>
            <a:pPr lvl="1"/>
            <a:r>
              <a:rPr lang="en-US" dirty="0"/>
              <a:t>A 'customized' data type – we will learn a lot about these</a:t>
            </a:r>
          </a:p>
          <a:p>
            <a:pPr lvl="1"/>
            <a:r>
              <a:rPr lang="en-US" dirty="0"/>
              <a:t>Objects represent encapsulated, somewhat autonomous pieces of code with specified functionality</a:t>
            </a:r>
          </a:p>
          <a:p>
            <a:r>
              <a:rPr lang="en-US" dirty="0"/>
              <a:t>Objects have: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en-US" b="1" dirty="0"/>
              <a:t>Properties </a:t>
            </a:r>
            <a:r>
              <a:rPr lang="en-US" dirty="0"/>
              <a:t>or </a:t>
            </a:r>
            <a:r>
              <a:rPr lang="en-US" b="1" dirty="0">
                <a:solidFill>
                  <a:srgbClr val="000080"/>
                </a:solidFill>
              </a:rPr>
              <a:t>attributes  	</a:t>
            </a:r>
            <a:r>
              <a:rPr lang="en-US" dirty="0"/>
              <a:t>text1.name</a:t>
            </a:r>
            <a:endParaRPr lang="en-US" b="1" dirty="0">
              <a:solidFill>
                <a:srgbClr val="000080"/>
              </a:solidFill>
            </a:endParaRPr>
          </a:p>
          <a:p>
            <a:pPr lvl="1"/>
            <a:r>
              <a:rPr lang="en-US" b="1" dirty="0"/>
              <a:t>Functions </a:t>
            </a:r>
            <a:r>
              <a:rPr lang="en-US" dirty="0"/>
              <a:t>or</a:t>
            </a:r>
            <a:r>
              <a:rPr lang="en-US" b="1" dirty="0"/>
              <a:t> </a:t>
            </a:r>
            <a:r>
              <a:rPr lang="en-US" b="1" dirty="0">
                <a:solidFill>
                  <a:srgbClr val="000080"/>
                </a:solidFill>
              </a:rPr>
              <a:t>methods 	</a:t>
            </a:r>
            <a:r>
              <a:rPr lang="en-US" dirty="0"/>
              <a:t>text1.concordance("ship")</a:t>
            </a:r>
            <a:endParaRPr lang="en-US" b="1" dirty="0">
              <a:solidFill>
                <a:srgbClr val="000080"/>
              </a:solidFill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0207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and arguments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lvl="1" indent="0">
              <a:buNone/>
            </a:pPr>
            <a:r>
              <a:rPr lang="en-US" sz="1800" dirty="0">
                <a:solidFill>
                  <a:srgbClr val="006600"/>
                </a:solidFill>
              </a:rPr>
              <a:t>&gt;&gt;&gt;</a:t>
            </a:r>
            <a:r>
              <a:rPr lang="en-US" sz="1800" dirty="0"/>
              <a:t> text1.concordance(</a:t>
            </a:r>
            <a:r>
              <a:rPr lang="en-US" sz="1800" dirty="0">
                <a:solidFill>
                  <a:srgbClr val="006600"/>
                </a:solidFill>
              </a:rPr>
              <a:t>"harpoon"</a:t>
            </a:r>
            <a:r>
              <a:rPr lang="en-US" sz="1800" dirty="0"/>
              <a:t>,</a:t>
            </a:r>
            <a:r>
              <a:rPr lang="en-US" sz="1800" dirty="0">
                <a:solidFill>
                  <a:srgbClr val="0000FF"/>
                </a:solidFill>
              </a:rPr>
              <a:t>10</a:t>
            </a:r>
            <a:r>
              <a:rPr lang="en-US" sz="1800" dirty="0"/>
              <a:t>,</a:t>
            </a:r>
            <a:r>
              <a:rPr lang="en-US" sz="1800" dirty="0">
                <a:solidFill>
                  <a:srgbClr val="0000FF"/>
                </a:solidFill>
              </a:rPr>
              <a:t>10</a:t>
            </a:r>
            <a:r>
              <a:rPr lang="en-US" sz="1800" dirty="0"/>
              <a:t>)</a:t>
            </a:r>
          </a:p>
          <a:p>
            <a:pPr marL="411480" lvl="1" indent="0">
              <a:buNone/>
            </a:pPr>
            <a:r>
              <a:rPr lang="en-US" sz="1800" dirty="0"/>
              <a:t>Displaying 10 of 76 matches:</a:t>
            </a:r>
          </a:p>
          <a:p>
            <a:pPr marL="411480" lvl="1" indent="0">
              <a:buNone/>
            </a:pPr>
            <a:r>
              <a:rPr lang="en-US" sz="1800" dirty="0"/>
              <a:t>risk a harpoon</a:t>
            </a:r>
          </a:p>
          <a:p>
            <a:pPr marL="411480" lvl="1" indent="0">
              <a:buNone/>
            </a:pPr>
            <a:r>
              <a:rPr lang="en-US" sz="1800" dirty="0"/>
              <a:t>And that harpoon</a:t>
            </a:r>
          </a:p>
          <a:p>
            <a:pPr marL="411480" lvl="1" indent="0">
              <a:buNone/>
            </a:pPr>
            <a:r>
              <a:rPr lang="en-US" sz="1800" dirty="0"/>
              <a:t>a tall harpoon</a:t>
            </a:r>
          </a:p>
          <a:p>
            <a:pPr marL="411480" lvl="1" indent="0">
              <a:buNone/>
            </a:pPr>
            <a:r>
              <a:rPr lang="en-US" sz="1800" dirty="0"/>
              <a:t>…</a:t>
            </a:r>
          </a:p>
          <a:p>
            <a:pPr marL="411480" lvl="1" indent="0">
              <a:buNone/>
            </a:pPr>
            <a:endParaRPr lang="en-US" sz="1800" dirty="0"/>
          </a:p>
          <a:p>
            <a:pPr marL="411480" lvl="1" indent="0">
              <a:buNone/>
            </a:pPr>
            <a:r>
              <a:rPr lang="en-US" sz="1800" dirty="0">
                <a:solidFill>
                  <a:srgbClr val="006600"/>
                </a:solidFill>
              </a:rPr>
              <a:t>&gt;&gt;&gt;</a:t>
            </a:r>
            <a:r>
              <a:rPr lang="en-US" sz="1800" dirty="0"/>
              <a:t> text1.concordance(</a:t>
            </a:r>
            <a:r>
              <a:rPr lang="en-US" sz="1800" dirty="0">
                <a:solidFill>
                  <a:srgbClr val="006600"/>
                </a:solidFill>
              </a:rPr>
              <a:t>"</a:t>
            </a:r>
            <a:r>
              <a:rPr lang="en-US" sz="1800" dirty="0" err="1">
                <a:solidFill>
                  <a:srgbClr val="006600"/>
                </a:solidFill>
              </a:rPr>
              <a:t>harpoon"</a:t>
            </a:r>
            <a:r>
              <a:rPr lang="en-US" sz="1800" dirty="0" err="1"/>
              <a:t>,</a:t>
            </a:r>
            <a:r>
              <a:rPr lang="en-US" sz="1800" dirty="0" err="1">
                <a:solidFill>
                  <a:srgbClr val="7030A0"/>
                </a:solidFill>
              </a:rPr>
              <a:t>lines</a:t>
            </a:r>
            <a:r>
              <a:rPr lang="en-US" sz="1800" dirty="0"/>
              <a:t>=</a:t>
            </a:r>
            <a:r>
              <a:rPr lang="en-US" sz="1800" dirty="0">
                <a:solidFill>
                  <a:srgbClr val="0000FF"/>
                </a:solidFill>
              </a:rPr>
              <a:t>100</a:t>
            </a:r>
            <a:r>
              <a:rPr lang="en-US" sz="1800" dirty="0"/>
              <a:t>)</a:t>
            </a:r>
          </a:p>
          <a:p>
            <a:pPr marL="411480" lvl="1" indent="0">
              <a:buNone/>
            </a:pPr>
            <a:r>
              <a:rPr lang="en-US" sz="1800" dirty="0"/>
              <a:t>Displaying 76 of 76 matches:</a:t>
            </a:r>
          </a:p>
          <a:p>
            <a:pPr marL="411480" lvl="1" indent="0">
              <a:buNone/>
            </a:pPr>
            <a:r>
              <a:rPr lang="en-US" sz="1800" dirty="0"/>
              <a:t>hen they were nigh enough to risk a harpoon from the bowsprit ? Now having a </a:t>
            </a:r>
            <a:r>
              <a:rPr lang="en-US" sz="1800" dirty="0" err="1"/>
              <a:t>ni</a:t>
            </a:r>
            <a:endParaRPr lang="en-US" sz="1800" dirty="0"/>
          </a:p>
          <a:p>
            <a:pPr marL="411480" lvl="1" indent="0">
              <a:buNone/>
            </a:pPr>
            <a:r>
              <a:rPr lang="en-US" sz="1800" dirty="0"/>
              <a:t>n a sunrise and a sunset . And that harpoon -- so like a corkscrew now -- was f</a:t>
            </a:r>
          </a:p>
          <a:p>
            <a:pPr marL="411480" lvl="1" indent="0">
              <a:buNone/>
            </a:pPr>
            <a:r>
              <a:rPr lang="en-US" sz="1800" dirty="0"/>
              <a:t> over the fire - place , and a tall harpoon standing at the head of the bed . B</a:t>
            </a:r>
          </a:p>
        </p:txBody>
      </p:sp>
    </p:spTree>
    <p:extLst>
      <p:ext uri="{BB962C8B-B14F-4D97-AF65-F5344CB8AC3E}">
        <p14:creationId xmlns:p14="http://schemas.microsoft.com/office/powerpoint/2010/main" val="24933272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notions about OOP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major line of thought for Object Oriented Programming (OOP)</a:t>
            </a:r>
          </a:p>
          <a:p>
            <a:pPr lvl="1"/>
            <a:r>
              <a:rPr lang="en-US" dirty="0"/>
              <a:t>Objects are encapsulated</a:t>
            </a:r>
          </a:p>
          <a:p>
            <a:pPr lvl="1"/>
            <a:r>
              <a:rPr lang="en-US" dirty="0"/>
              <a:t>They do their job and expose methods</a:t>
            </a:r>
          </a:p>
          <a:p>
            <a:pPr lvl="1"/>
            <a:r>
              <a:rPr lang="en-US" dirty="0"/>
              <a:t>We don't know (and don't want to know) </a:t>
            </a:r>
            <a:r>
              <a:rPr lang="en-US" b="1" i="1" dirty="0"/>
              <a:t>how</a:t>
            </a:r>
            <a:endParaRPr lang="en-US" dirty="0"/>
          </a:p>
          <a:p>
            <a:r>
              <a:rPr lang="en-US" dirty="0"/>
              <a:t>Advantages:</a:t>
            </a:r>
          </a:p>
          <a:p>
            <a:pPr lvl="1"/>
            <a:r>
              <a:rPr lang="en-US" dirty="0"/>
              <a:t>Others can import our objects without studying our code</a:t>
            </a:r>
          </a:p>
          <a:p>
            <a:pPr lvl="1"/>
            <a:r>
              <a:rPr lang="en-US" dirty="0"/>
              <a:t>Possible to improve our objects without altering their </a:t>
            </a:r>
            <a:r>
              <a:rPr lang="en-US" b="1" dirty="0"/>
              <a:t>interface </a:t>
            </a:r>
            <a:r>
              <a:rPr lang="en-US" dirty="0"/>
              <a:t>to the outside</a:t>
            </a:r>
          </a:p>
        </p:txBody>
      </p:sp>
    </p:spTree>
    <p:extLst>
      <p:ext uri="{BB962C8B-B14F-4D97-AF65-F5344CB8AC3E}">
        <p14:creationId xmlns:p14="http://schemas.microsoft.com/office/powerpoint/2010/main" val="37463742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Procedural vs. OOP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Our Greek perfect program is an example of a </a:t>
            </a:r>
            <a:r>
              <a:rPr lang="en-US" b="1" dirty="0"/>
              <a:t>procedural program </a:t>
            </a:r>
            <a:r>
              <a:rPr lang="en-US" dirty="0"/>
              <a:t>(procedural ≠ OOP)</a:t>
            </a:r>
          </a:p>
          <a:p>
            <a:pPr lvl="1"/>
            <a:r>
              <a:rPr lang="en-US" dirty="0"/>
              <a:t>Functions or 'procedures' run in sequence</a:t>
            </a:r>
          </a:p>
          <a:p>
            <a:pPr lvl="1"/>
            <a:r>
              <a:rPr lang="en-US" dirty="0"/>
              <a:t>Not bundled into opaque 'objects'</a:t>
            </a:r>
          </a:p>
          <a:p>
            <a:r>
              <a:rPr lang="en-US" dirty="0"/>
              <a:t>What kind of object would we use to contain our Greek verb?</a:t>
            </a:r>
          </a:p>
          <a:p>
            <a:pPr lvl="1"/>
            <a:r>
              <a:rPr lang="en-US" dirty="0"/>
              <a:t>What properties would the object have?</a:t>
            </a:r>
          </a:p>
          <a:p>
            <a:pPr lvl="1"/>
            <a:r>
              <a:rPr lang="en-US" dirty="0"/>
              <a:t>How would we get the perfect / present form?</a:t>
            </a:r>
          </a:p>
          <a:p>
            <a:pPr lvl="1"/>
            <a:r>
              <a:rPr lang="en-US" dirty="0"/>
              <a:t>What else could it do?</a:t>
            </a:r>
          </a:p>
        </p:txBody>
      </p:sp>
      <p:sp>
        <p:nvSpPr>
          <p:cNvPr id="4" name="Rectangle 3"/>
          <p:cNvSpPr/>
          <p:nvPr/>
        </p:nvSpPr>
        <p:spPr>
          <a:xfrm rot="10800000">
            <a:off x="7086599" y="685800"/>
            <a:ext cx="1447800" cy="12954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Pour">
              <a:avLst>
                <a:gd name="adj1" fmla="val 1352024"/>
                <a:gd name="adj2" fmla="val 49619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33754948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Procedural vs. OOP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Bonus exercise: (intermediate </a:t>
            </a:r>
            <a:r>
              <a:rPr lang="en-US" dirty="0" err="1"/>
              <a:t>pythonistas</a:t>
            </a:r>
            <a:r>
              <a:rPr lang="en-US" dirty="0"/>
              <a:t>!)</a:t>
            </a:r>
          </a:p>
          <a:p>
            <a:pPr lvl="1"/>
            <a:r>
              <a:rPr lang="en-US" dirty="0"/>
              <a:t>Look at </a:t>
            </a:r>
            <a:r>
              <a:rPr lang="en-US" b="1" i="1" dirty="0"/>
              <a:t>greek_perfect_object.py</a:t>
            </a:r>
            <a:r>
              <a:rPr lang="en-US" dirty="0"/>
              <a:t> in Canvas</a:t>
            </a:r>
          </a:p>
          <a:p>
            <a:r>
              <a:rPr lang="en-US" dirty="0"/>
              <a:t>This is a toy implementation of a </a:t>
            </a:r>
            <a:r>
              <a:rPr lang="en-US" dirty="0" err="1"/>
              <a:t>GreekVerb</a:t>
            </a:r>
            <a:r>
              <a:rPr lang="en-US" dirty="0"/>
              <a:t> class (a custom data type for Greek verbs!)</a:t>
            </a:r>
          </a:p>
          <a:p>
            <a:pPr lvl="1"/>
            <a:r>
              <a:rPr lang="en-US" dirty="0"/>
              <a:t>There are a lot of things here we haven’t learned yet…</a:t>
            </a:r>
          </a:p>
          <a:p>
            <a:pPr lvl="1"/>
            <a:r>
              <a:rPr lang="en-US" dirty="0"/>
              <a:t>Try stepping through the code in the debugger</a:t>
            </a:r>
          </a:p>
          <a:p>
            <a:r>
              <a:rPr lang="en-US" dirty="0"/>
              <a:t>Point for further thinking:</a:t>
            </a:r>
          </a:p>
          <a:p>
            <a:pPr lvl="1"/>
            <a:r>
              <a:rPr lang="en-US" dirty="0"/>
              <a:t>This is a lot more code than </a:t>
            </a:r>
            <a:r>
              <a:rPr lang="en-US" b="1" i="1" dirty="0"/>
              <a:t>greek.py</a:t>
            </a:r>
          </a:p>
          <a:p>
            <a:pPr lvl="1"/>
            <a:r>
              <a:rPr lang="en-US" dirty="0"/>
              <a:t>Why is this useful? Is it worth it?</a:t>
            </a:r>
          </a:p>
        </p:txBody>
      </p:sp>
      <p:sp>
        <p:nvSpPr>
          <p:cNvPr id="4" name="Rectangle 3"/>
          <p:cNvSpPr/>
          <p:nvPr/>
        </p:nvSpPr>
        <p:spPr>
          <a:xfrm rot="10800000">
            <a:off x="7086599" y="685800"/>
            <a:ext cx="1447800" cy="12954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Pour">
              <a:avLst>
                <a:gd name="adj1" fmla="val 1352024"/>
                <a:gd name="adj2" fmla="val 49619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1637187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from last time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38600" y="2362200"/>
            <a:ext cx="4571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681296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Another example: </a:t>
            </a:r>
            <a:r>
              <a:rPr lang="en-US" i="1" dirty="0"/>
              <a:t>.similar(word)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Class Text has a </a:t>
            </a:r>
            <a:r>
              <a:rPr lang="en-US" i="1" dirty="0"/>
              <a:t>similar</a:t>
            </a:r>
            <a:r>
              <a:rPr lang="en-US" dirty="0"/>
              <a:t> function with the </a:t>
            </a:r>
            <a:r>
              <a:rPr lang="en-US" b="1" dirty="0"/>
              <a:t>signature</a:t>
            </a:r>
            <a:r>
              <a:rPr lang="en-US" dirty="0"/>
              <a:t>: .similar(word, </a:t>
            </a:r>
            <a:r>
              <a:rPr lang="en-US" dirty="0" err="1"/>
              <a:t>num</a:t>
            </a:r>
            <a:r>
              <a:rPr lang="en-US" dirty="0"/>
              <a:t>=20)</a:t>
            </a:r>
          </a:p>
          <a:p>
            <a:r>
              <a:rPr lang="en-US" dirty="0"/>
              <a:t>It gives you </a:t>
            </a:r>
            <a:r>
              <a:rPr lang="en-US" b="1" i="1" dirty="0" err="1"/>
              <a:t>num</a:t>
            </a:r>
            <a:r>
              <a:rPr lang="en-US" i="1" dirty="0"/>
              <a:t> </a:t>
            </a:r>
            <a:r>
              <a:rPr lang="en-US" dirty="0" err="1"/>
              <a:t>distributionally</a:t>
            </a:r>
            <a:r>
              <a:rPr lang="en-US" dirty="0"/>
              <a:t> similar words</a:t>
            </a:r>
          </a:p>
          <a:p>
            <a:pPr lvl="1"/>
            <a:r>
              <a:rPr lang="en-US" dirty="0"/>
              <a:t>How?</a:t>
            </a:r>
          </a:p>
          <a:p>
            <a:pPr lvl="1"/>
            <a:r>
              <a:rPr lang="en-US" dirty="0"/>
              <a:t>Who cares: The Text Class takes care of this for us</a:t>
            </a:r>
          </a:p>
          <a:p>
            <a:pPr lvl="1"/>
            <a:r>
              <a:rPr lang="en-US" dirty="0"/>
              <a:t>If we have a better method to do this next week, we'll release a new version of the </a:t>
            </a:r>
            <a:r>
              <a:rPr lang="en-US" i="1" dirty="0"/>
              <a:t>Text </a:t>
            </a:r>
            <a:r>
              <a:rPr lang="en-US" dirty="0"/>
              <a:t>Class</a:t>
            </a:r>
          </a:p>
          <a:p>
            <a:pPr lvl="1"/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This is nice and correct in principle… but stay vigilant!</a:t>
            </a:r>
          </a:p>
          <a:p>
            <a:pPr>
              <a:buFont typeface="Wingdings"/>
              <a:buChar char="Ø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3054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Another example: </a:t>
            </a:r>
            <a:r>
              <a:rPr lang="en-US" i="1" dirty="0"/>
              <a:t>.similar(word)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solidFill>
                  <a:srgbClr val="006600"/>
                </a:solidFill>
              </a:rPr>
              <a:t>&gt;&gt;&gt;</a:t>
            </a:r>
            <a:r>
              <a:rPr lang="en-US" sz="2800" dirty="0"/>
              <a:t> text1.similar(</a:t>
            </a:r>
            <a:r>
              <a:rPr lang="en-US" sz="2800" dirty="0">
                <a:solidFill>
                  <a:srgbClr val="006600"/>
                </a:solidFill>
              </a:rPr>
              <a:t>"boat"</a:t>
            </a:r>
            <a:r>
              <a:rPr lang="en-US" sz="2800" dirty="0"/>
              <a:t>,</a:t>
            </a:r>
            <a:r>
              <a:rPr lang="en-US" sz="2800" dirty="0" err="1">
                <a:solidFill>
                  <a:srgbClr val="7030A0"/>
                </a:solidFill>
              </a:rPr>
              <a:t>num</a:t>
            </a:r>
            <a:r>
              <a:rPr lang="en-US" sz="2800" dirty="0"/>
              <a:t>=</a:t>
            </a:r>
            <a:r>
              <a:rPr lang="en-US" sz="2800" dirty="0">
                <a:solidFill>
                  <a:srgbClr val="0000FF"/>
                </a:solidFill>
              </a:rPr>
              <a:t>4</a:t>
            </a:r>
            <a:r>
              <a:rPr lang="en-US" sz="2800" dirty="0"/>
              <a:t>)</a:t>
            </a:r>
          </a:p>
          <a:p>
            <a:pPr marL="0" indent="0">
              <a:buNone/>
            </a:pPr>
            <a:r>
              <a:rPr lang="en-US" sz="2800" dirty="0"/>
              <a:t>whale ship head sea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6600"/>
                </a:solidFill>
              </a:rPr>
              <a:t>&gt;&gt;&gt;</a:t>
            </a:r>
            <a:r>
              <a:rPr lang="en-US" sz="2800" dirty="0"/>
              <a:t> text1.similar(</a:t>
            </a:r>
            <a:r>
              <a:rPr lang="en-US" sz="2800" dirty="0">
                <a:solidFill>
                  <a:srgbClr val="006600"/>
                </a:solidFill>
              </a:rPr>
              <a:t>"Ahab"</a:t>
            </a:r>
            <a:r>
              <a:rPr lang="en-US" sz="2800" dirty="0"/>
              <a:t>,</a:t>
            </a:r>
            <a:r>
              <a:rPr lang="en-US" sz="2800" dirty="0" err="1">
                <a:solidFill>
                  <a:srgbClr val="7030A0"/>
                </a:solidFill>
              </a:rPr>
              <a:t>num</a:t>
            </a:r>
            <a:r>
              <a:rPr lang="en-US" sz="2800" dirty="0"/>
              <a:t>=</a:t>
            </a:r>
            <a:r>
              <a:rPr lang="en-US" sz="2800" dirty="0">
                <a:solidFill>
                  <a:srgbClr val="0000FF"/>
                </a:solidFill>
              </a:rPr>
              <a:t>4</a:t>
            </a:r>
            <a:r>
              <a:rPr lang="en-US" sz="2800" dirty="0"/>
              <a:t>)</a:t>
            </a:r>
          </a:p>
          <a:p>
            <a:pPr marL="0" indent="0">
              <a:buNone/>
            </a:pPr>
            <a:r>
              <a:rPr lang="en-US" sz="2800" dirty="0"/>
              <a:t>it he that </a:t>
            </a:r>
            <a:r>
              <a:rPr lang="en-US" sz="2800" dirty="0" err="1"/>
              <a:t>queequeg</a:t>
            </a:r>
            <a:endParaRPr lang="en-US" sz="2800" dirty="0"/>
          </a:p>
          <a:p>
            <a:pPr marL="0" indent="0">
              <a:buNone/>
            </a:pPr>
            <a:r>
              <a:rPr lang="en-US" sz="2800" dirty="0">
                <a:solidFill>
                  <a:srgbClr val="006600"/>
                </a:solidFill>
              </a:rPr>
              <a:t>&gt;&gt;&gt;</a:t>
            </a:r>
            <a:r>
              <a:rPr lang="en-US" sz="2800" dirty="0"/>
              <a:t> text1.similar(</a:t>
            </a:r>
            <a:r>
              <a:rPr lang="en-US" sz="2800" dirty="0">
                <a:solidFill>
                  <a:srgbClr val="006600"/>
                </a:solidFill>
              </a:rPr>
              <a:t>"crew"</a:t>
            </a:r>
            <a:r>
              <a:rPr lang="en-US" sz="2800" dirty="0"/>
              <a:t>,</a:t>
            </a:r>
            <a:r>
              <a:rPr lang="en-US" sz="2800" dirty="0" err="1">
                <a:solidFill>
                  <a:srgbClr val="7030A0"/>
                </a:solidFill>
              </a:rPr>
              <a:t>num</a:t>
            </a:r>
            <a:r>
              <a:rPr lang="en-US" sz="2800" dirty="0"/>
              <a:t>=</a:t>
            </a:r>
            <a:r>
              <a:rPr lang="en-US" sz="2800" dirty="0">
                <a:solidFill>
                  <a:srgbClr val="0000FF"/>
                </a:solidFill>
              </a:rPr>
              <a:t>4</a:t>
            </a:r>
            <a:r>
              <a:rPr lang="en-US" sz="2800" dirty="0"/>
              <a:t>)</a:t>
            </a:r>
          </a:p>
          <a:p>
            <a:pPr marL="0" indent="0">
              <a:buNone/>
            </a:pPr>
            <a:r>
              <a:rPr lang="en-US" sz="2800" dirty="0"/>
              <a:t>whale ship head boat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6600"/>
                </a:solidFill>
              </a:rPr>
              <a:t>&gt;&gt;&gt;</a:t>
            </a:r>
            <a:r>
              <a:rPr lang="en-US" sz="2800" dirty="0"/>
              <a:t> text1.similar(</a:t>
            </a:r>
            <a:r>
              <a:rPr lang="en-US" sz="2800" dirty="0">
                <a:solidFill>
                  <a:srgbClr val="006600"/>
                </a:solidFill>
              </a:rPr>
              <a:t>"harpoon"</a:t>
            </a:r>
            <a:r>
              <a:rPr lang="en-US" sz="2800" dirty="0"/>
              <a:t>,</a:t>
            </a:r>
            <a:r>
              <a:rPr lang="en-US" sz="2800" dirty="0" err="1">
                <a:solidFill>
                  <a:srgbClr val="7030A0"/>
                </a:solidFill>
              </a:rPr>
              <a:t>num</a:t>
            </a:r>
            <a:r>
              <a:rPr lang="en-US" sz="2800" dirty="0"/>
              <a:t>=</a:t>
            </a:r>
            <a:r>
              <a:rPr lang="en-US" sz="2800" dirty="0">
                <a:solidFill>
                  <a:srgbClr val="0000FF"/>
                </a:solidFill>
              </a:rPr>
              <a:t>4</a:t>
            </a:r>
            <a:r>
              <a:rPr lang="en-US" sz="2800" dirty="0"/>
              <a:t>)</a:t>
            </a:r>
          </a:p>
          <a:p>
            <a:pPr marL="0" indent="0">
              <a:buNone/>
            </a:pPr>
            <a:r>
              <a:rPr lang="en-US" sz="2800" dirty="0"/>
              <a:t>whale boat ship sea</a:t>
            </a:r>
          </a:p>
        </p:txBody>
      </p:sp>
    </p:spTree>
    <p:extLst>
      <p:ext uri="{BB962C8B-B14F-4D97-AF65-F5344CB8AC3E}">
        <p14:creationId xmlns:p14="http://schemas.microsoft.com/office/powerpoint/2010/main" val="27480337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(slightly) more serious program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our next exercise, we will build a program to check whether our input is a </a:t>
            </a:r>
            <a:r>
              <a:rPr lang="en-US" b="1" dirty="0"/>
              <a:t>palindrome:</a:t>
            </a:r>
          </a:p>
          <a:p>
            <a:pPr lvl="1"/>
            <a:r>
              <a:rPr lang="en-US" dirty="0"/>
              <a:t>dud</a:t>
            </a:r>
          </a:p>
          <a:p>
            <a:pPr lvl="1"/>
            <a:r>
              <a:rPr lang="en-US" dirty="0"/>
              <a:t>kayak</a:t>
            </a:r>
          </a:p>
          <a:p>
            <a:endParaRPr lang="en-US" dirty="0"/>
          </a:p>
          <a:p>
            <a:r>
              <a:rPr lang="en-US" dirty="0"/>
              <a:t>Or not:</a:t>
            </a:r>
          </a:p>
          <a:p>
            <a:pPr lvl="1"/>
            <a:r>
              <a:rPr lang="en-US" dirty="0"/>
              <a:t>bud</a:t>
            </a:r>
          </a:p>
          <a:p>
            <a:pPr lvl="1"/>
            <a:r>
              <a:rPr lang="en-US" dirty="0"/>
              <a:t>magic</a:t>
            </a:r>
          </a:p>
        </p:txBody>
      </p:sp>
    </p:spTree>
    <p:extLst>
      <p:ext uri="{BB962C8B-B14F-4D97-AF65-F5344CB8AC3E}">
        <p14:creationId xmlns:p14="http://schemas.microsoft.com/office/powerpoint/2010/main" val="6938537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Palindrome checker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Thinking about input and output:</a:t>
            </a:r>
          </a:p>
          <a:p>
            <a:pPr lvl="1"/>
            <a:r>
              <a:rPr lang="en-US" dirty="0"/>
              <a:t>IN: a string of characters</a:t>
            </a:r>
          </a:p>
          <a:p>
            <a:pPr lvl="1"/>
            <a:r>
              <a:rPr lang="en-US" dirty="0"/>
              <a:t>OUT: </a:t>
            </a:r>
          </a:p>
          <a:p>
            <a:pPr lvl="2"/>
            <a:r>
              <a:rPr lang="en-US" dirty="0"/>
              <a:t>An answer in English (String)</a:t>
            </a:r>
          </a:p>
          <a:p>
            <a:pPr lvl="2"/>
            <a:r>
              <a:rPr lang="en-US" dirty="0"/>
              <a:t>True or False (Boolean)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394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starter code - </a:t>
            </a:r>
            <a:r>
              <a:rPr lang="en-US" b="1" i="1" dirty="0"/>
              <a:t>if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458200" cy="4526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test = </a:t>
            </a:r>
            <a:r>
              <a:rPr lang="en-US" sz="2800" dirty="0">
                <a:solidFill>
                  <a:srgbClr val="006600"/>
                </a:solidFill>
              </a:rPr>
              <a:t>"kayak"</a:t>
            </a:r>
          </a:p>
          <a:p>
            <a:pPr marL="0" indent="0">
              <a:buNone/>
            </a:pPr>
            <a:endParaRPr lang="en-US" sz="2800" dirty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6600"/>
                </a:solidFill>
              </a:rPr>
              <a:t># Ideally we'd want something like this: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002060"/>
                </a:solidFill>
              </a:rPr>
              <a:t>if</a:t>
            </a:r>
            <a:r>
              <a:rPr lang="en-US" sz="2800" dirty="0"/>
              <a:t> </a:t>
            </a:r>
            <a:r>
              <a:rPr lang="en-US" sz="2800" dirty="0" err="1"/>
              <a:t>test_is_a_palindrome</a:t>
            </a:r>
            <a:r>
              <a:rPr lang="en-US" sz="2800" dirty="0"/>
              <a:t>:	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b="1" dirty="0">
                <a:solidFill>
                  <a:srgbClr val="002060"/>
                </a:solidFill>
              </a:rPr>
              <a:t>print(</a:t>
            </a:r>
            <a:r>
              <a:rPr lang="en-US" sz="2800" dirty="0">
                <a:solidFill>
                  <a:srgbClr val="006600"/>
                </a:solidFill>
              </a:rPr>
              <a:t>"The input '" </a:t>
            </a:r>
            <a:r>
              <a:rPr lang="en-US" sz="2800" dirty="0"/>
              <a:t>+ test + </a:t>
            </a:r>
            <a:r>
              <a:rPr lang="en-US" sz="2800" dirty="0">
                <a:solidFill>
                  <a:srgbClr val="006600"/>
                </a:solidFill>
              </a:rPr>
              <a:t>"' is a palindrome"</a:t>
            </a:r>
            <a:r>
              <a:rPr lang="en-US" sz="2800" b="1" dirty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002060"/>
                </a:solidFill>
              </a:rPr>
              <a:t>else</a:t>
            </a:r>
            <a:r>
              <a:rPr lang="en-US" sz="2800" dirty="0"/>
              <a:t>:	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b="1" dirty="0">
                <a:solidFill>
                  <a:srgbClr val="002060"/>
                </a:solidFill>
              </a:rPr>
              <a:t>print(</a:t>
            </a:r>
            <a:r>
              <a:rPr lang="en-US" sz="2800" dirty="0">
                <a:solidFill>
                  <a:srgbClr val="006600"/>
                </a:solidFill>
              </a:rPr>
              <a:t>"The input '" </a:t>
            </a:r>
            <a:r>
              <a:rPr lang="en-US" sz="2800" dirty="0"/>
              <a:t>+ test + </a:t>
            </a:r>
            <a:r>
              <a:rPr lang="en-US" sz="2800" dirty="0">
                <a:solidFill>
                  <a:srgbClr val="006600"/>
                </a:solidFill>
              </a:rPr>
              <a:t>"' is not a palindrome"</a:t>
            </a:r>
            <a:r>
              <a:rPr lang="en-US" sz="2800" b="1" dirty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endParaRPr lang="en-US" sz="2800" dirty="0">
              <a:solidFill>
                <a:srgbClr val="006600"/>
              </a:solidFill>
            </a:endParaRPr>
          </a:p>
          <a:p>
            <a:pPr marL="0" indent="0">
              <a:buNone/>
            </a:pPr>
            <a:endParaRPr lang="en-US" sz="2800" dirty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6600"/>
                </a:solidFill>
              </a:rPr>
              <a:t># We need to learn more…</a:t>
            </a:r>
          </a:p>
        </p:txBody>
      </p:sp>
    </p:spTree>
    <p:extLst>
      <p:ext uri="{BB962C8B-B14F-4D97-AF65-F5344CB8AC3E}">
        <p14:creationId xmlns:p14="http://schemas.microsoft.com/office/powerpoint/2010/main" val="14599663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81742" y="2590800"/>
            <a:ext cx="7728857" cy="1676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word about indentation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To know what to do '</a:t>
            </a:r>
            <a:r>
              <a:rPr lang="en-US" i="1" dirty="0"/>
              <a:t>only </a:t>
            </a:r>
            <a:r>
              <a:rPr lang="en-US" b="1" i="1" dirty="0"/>
              <a:t>if </a:t>
            </a:r>
            <a:r>
              <a:rPr lang="en-US" dirty="0"/>
              <a:t>X' Python uses indentation:</a:t>
            </a:r>
          </a:p>
          <a:p>
            <a:pPr marL="411480" lvl="1" indent="0">
              <a:buNone/>
            </a:pPr>
            <a:r>
              <a:rPr lang="en-US" dirty="0"/>
              <a:t>x = </a:t>
            </a:r>
            <a:r>
              <a:rPr lang="en-US" dirty="0">
                <a:solidFill>
                  <a:srgbClr val="0000FF"/>
                </a:solidFill>
              </a:rPr>
              <a:t>5  		</a:t>
            </a:r>
            <a:r>
              <a:rPr lang="en-US" i="1" dirty="0">
                <a:solidFill>
                  <a:srgbClr val="808080"/>
                </a:solidFill>
              </a:rPr>
              <a:t># Not indented, always do this part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y = </a:t>
            </a:r>
            <a:r>
              <a:rPr lang="en-US" dirty="0" err="1"/>
              <a:t>user_input</a:t>
            </a:r>
            <a:r>
              <a:rPr lang="en-US" dirty="0"/>
              <a:t>  	</a:t>
            </a:r>
            <a:r>
              <a:rPr lang="en-US" i="1" dirty="0">
                <a:solidFill>
                  <a:srgbClr val="808080"/>
                </a:solidFill>
              </a:rPr>
              <a:t># Also not indented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x &gt; y:  </a:t>
            </a:r>
            <a:r>
              <a:rPr lang="en-US" i="1" dirty="0">
                <a:solidFill>
                  <a:srgbClr val="808080"/>
                </a:solidFill>
              </a:rPr>
              <a:t># Not indented, since this check always happens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"it's bigger!"</a:t>
            </a:r>
            <a:r>
              <a:rPr lang="en-US" b="1" dirty="0">
                <a:solidFill>
                  <a:srgbClr val="000080"/>
                </a:solidFill>
              </a:rPr>
              <a:t>)</a:t>
            </a:r>
            <a:r>
              <a:rPr lang="en-US" b="1" dirty="0">
                <a:solidFill>
                  <a:srgbClr val="008000"/>
                </a:solidFill>
              </a:rPr>
              <a:t> </a:t>
            </a:r>
            <a:r>
              <a:rPr lang="en-US" i="1" dirty="0">
                <a:solidFill>
                  <a:srgbClr val="808080"/>
                </a:solidFill>
              </a:rPr>
              <a:t># This is indented – only do if x&gt;y</a:t>
            </a:r>
          </a:p>
          <a:p>
            <a:endParaRPr lang="en-US" i="1" dirty="0">
              <a:solidFill>
                <a:srgbClr val="808080"/>
              </a:solidFill>
            </a:endParaRPr>
          </a:p>
          <a:p>
            <a:r>
              <a:rPr lang="en-US" dirty="0"/>
              <a:t>In other words, indentation determines the </a:t>
            </a:r>
            <a:r>
              <a:rPr lang="en-US" b="1" dirty="0"/>
              <a:t>scope</a:t>
            </a:r>
            <a:r>
              <a:rPr lang="en-US" dirty="0"/>
              <a:t> of the 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statement</a:t>
            </a:r>
            <a:br>
              <a:rPr lang="en-US" i="1" dirty="0">
                <a:solidFill>
                  <a:srgbClr val="808080"/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0043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81742" y="2514600"/>
            <a:ext cx="7728857" cy="2895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If, else and </a:t>
            </a:r>
            <a:r>
              <a:rPr lang="en-US" dirty="0" err="1"/>
              <a:t>elif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You can also test multiple alternatives:</a:t>
            </a:r>
          </a:p>
          <a:p>
            <a:endParaRPr lang="en-US" dirty="0"/>
          </a:p>
          <a:p>
            <a:pPr marL="411480" lvl="1" indent="0">
              <a:buNone/>
            </a:pPr>
            <a:r>
              <a:rPr lang="en-US" dirty="0"/>
              <a:t>x = </a:t>
            </a:r>
            <a:r>
              <a:rPr lang="en-US" dirty="0">
                <a:solidFill>
                  <a:srgbClr val="0000FF"/>
                </a:solidFill>
              </a:rPr>
              <a:t>5  		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y = </a:t>
            </a:r>
            <a:r>
              <a:rPr lang="en-US" dirty="0" err="1"/>
              <a:t>user_input</a:t>
            </a:r>
            <a:r>
              <a:rPr lang="en-US" dirty="0"/>
              <a:t>  	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x &gt; y: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"it's bigger!"</a:t>
            </a:r>
            <a:r>
              <a:rPr lang="en-US" sz="2400" b="1" dirty="0">
                <a:solidFill>
                  <a:srgbClr val="002060"/>
                </a:solidFill>
              </a:rPr>
              <a:t>)</a:t>
            </a:r>
            <a:endParaRPr lang="en-US" b="1" dirty="0">
              <a:solidFill>
                <a:srgbClr val="008000"/>
              </a:solidFill>
            </a:endParaRPr>
          </a:p>
          <a:p>
            <a:pPr marL="411480" lvl="1" indent="0">
              <a:buNone/>
            </a:pPr>
            <a:r>
              <a:rPr lang="en-US" b="1" dirty="0" err="1">
                <a:solidFill>
                  <a:srgbClr val="000080"/>
                </a:solidFill>
              </a:rPr>
              <a:t>elif</a:t>
            </a:r>
            <a:r>
              <a:rPr lang="en-US" b="1" dirty="0">
                <a:solidFill>
                  <a:srgbClr val="000080"/>
                </a:solidFill>
              </a:rPr>
              <a:t> </a:t>
            </a:r>
            <a:r>
              <a:rPr lang="en-US" dirty="0"/>
              <a:t>x &lt; y: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"it's smaller!"</a:t>
            </a:r>
            <a:r>
              <a:rPr lang="en-US" sz="2400" b="1" dirty="0">
                <a:solidFill>
                  <a:srgbClr val="002060"/>
                </a:solidFill>
              </a:rPr>
              <a:t>)</a:t>
            </a:r>
            <a:endParaRPr lang="en-US" b="1" dirty="0">
              <a:solidFill>
                <a:srgbClr val="008000"/>
              </a:solidFill>
            </a:endParaRP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else</a:t>
            </a:r>
            <a:r>
              <a:rPr lang="en-US" dirty="0"/>
              <a:t>: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"it's the same!"</a:t>
            </a:r>
            <a:r>
              <a:rPr lang="en-US" sz="2400" b="1" dirty="0">
                <a:solidFill>
                  <a:srgbClr val="002060"/>
                </a:solidFill>
              </a:rPr>
              <a:t>)</a:t>
            </a:r>
            <a:endParaRPr lang="en-US" b="1" dirty="0">
              <a:solidFill>
                <a:srgbClr val="008000"/>
              </a:solidFill>
            </a:endParaRPr>
          </a:p>
          <a:p>
            <a:endParaRPr lang="en-US" i="1" dirty="0">
              <a:solidFill>
                <a:srgbClr val="808080"/>
              </a:solidFill>
            </a:endParaRP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945003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Quick exercise – imagine it’s snowing!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Hurray! Snow!!</a:t>
            </a:r>
          </a:p>
          <a:p>
            <a:r>
              <a:rPr lang="en-US" dirty="0"/>
              <a:t>What will this code print?</a:t>
            </a:r>
          </a:p>
          <a:p>
            <a:pPr marL="411480" lvl="1" indent="0">
              <a:buNone/>
            </a:pPr>
            <a:r>
              <a:rPr lang="en-US" sz="2000" dirty="0" err="1"/>
              <a:t>snow_inches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FF"/>
                </a:solidFill>
              </a:rPr>
              <a:t>40  		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Current snow level</a:t>
            </a:r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dirty="0" err="1"/>
              <a:t>campus_open_max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FF"/>
                </a:solidFill>
              </a:rPr>
              <a:t>55 	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Level at which campus closes</a:t>
            </a:r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dirty="0" err="1"/>
              <a:t>tomorrow_min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FF"/>
                </a:solidFill>
              </a:rPr>
              <a:t>10		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Minimum projected snowfall tomorrow</a:t>
            </a:r>
            <a:br>
              <a:rPr lang="en-US" sz="20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dirty="0" err="1"/>
              <a:t>tomorrow_max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FF"/>
                </a:solidFill>
              </a:rPr>
              <a:t>20		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Maximum project snowfall tomorrow</a:t>
            </a:r>
            <a:br>
              <a:rPr lang="en-US" sz="2000" dirty="0">
                <a:solidFill>
                  <a:srgbClr val="0000FF"/>
                </a:solidFill>
              </a:rPr>
            </a:br>
            <a:endParaRPr lang="en-US" sz="2000" dirty="0">
              <a:solidFill>
                <a:srgbClr val="0000FF"/>
              </a:solidFill>
            </a:endParaRPr>
          </a:p>
          <a:p>
            <a:pPr marL="411480" lvl="1" indent="0">
              <a:buNone/>
            </a:pPr>
            <a:r>
              <a:rPr lang="en-US" sz="2000" b="1" dirty="0">
                <a:solidFill>
                  <a:srgbClr val="000080"/>
                </a:solidFill>
              </a:rPr>
              <a:t>if </a:t>
            </a:r>
            <a:r>
              <a:rPr lang="en-US" sz="2000" dirty="0" err="1"/>
              <a:t>snow_inches</a:t>
            </a:r>
            <a:r>
              <a:rPr lang="en-US" sz="2000" dirty="0"/>
              <a:t> + </a:t>
            </a:r>
            <a:r>
              <a:rPr lang="en-US" sz="2000" dirty="0" err="1"/>
              <a:t>tomorrow_max</a:t>
            </a:r>
            <a:r>
              <a:rPr lang="en-US" sz="2000" dirty="0"/>
              <a:t> &lt; </a:t>
            </a:r>
            <a:r>
              <a:rPr lang="en-US" sz="2000" dirty="0" err="1"/>
              <a:t>campus_open_max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"campus will definitely be open"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 err="1">
                <a:solidFill>
                  <a:srgbClr val="000080"/>
                </a:solidFill>
              </a:rPr>
              <a:t>elif</a:t>
            </a:r>
            <a:r>
              <a:rPr lang="en-US" sz="2000" b="1" dirty="0">
                <a:solidFill>
                  <a:srgbClr val="000080"/>
                </a:solidFill>
              </a:rPr>
              <a:t> </a:t>
            </a:r>
            <a:r>
              <a:rPr lang="en-US" sz="2000" dirty="0" err="1"/>
              <a:t>snow_inches</a:t>
            </a:r>
            <a:r>
              <a:rPr lang="en-US" sz="2000" dirty="0"/>
              <a:t> + </a:t>
            </a:r>
            <a:r>
              <a:rPr lang="en-US" sz="2000" dirty="0" err="1"/>
              <a:t>tomorrow_min</a:t>
            </a:r>
            <a:r>
              <a:rPr lang="en-US" sz="2000" dirty="0"/>
              <a:t> &lt; </a:t>
            </a:r>
            <a:r>
              <a:rPr lang="en-US" sz="2000" dirty="0" err="1"/>
              <a:t>campus_open_max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"campus might be open"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r>
              <a:rPr lang="en-US" sz="2000" b="1" dirty="0">
                <a:solidFill>
                  <a:srgbClr val="000080"/>
                </a:solidFill>
              </a:rPr>
              <a:t>else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"campus will definitely be closed"</a:t>
            </a:r>
            <a:r>
              <a:rPr lang="en-US" sz="2400" b="1" dirty="0">
                <a:solidFill>
                  <a:srgbClr val="002060"/>
                </a:solidFill>
              </a:rPr>
              <a:t>)</a:t>
            </a:r>
          </a:p>
        </p:txBody>
      </p:sp>
      <p:pic>
        <p:nvPicPr>
          <p:cNvPr id="1026" name="Picture 2" descr="C:\Program Files (x86)\Microsoft Office\MEDIA\CAGCAT10\j0299587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5028056"/>
            <a:ext cx="1370685" cy="13672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16827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Another word about indentation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458200" cy="4526280"/>
          </a:xfrm>
        </p:spPr>
        <p:txBody>
          <a:bodyPr>
            <a:normAutofit/>
          </a:bodyPr>
          <a:lstStyle/>
          <a:p>
            <a:r>
              <a:rPr lang="en-US" dirty="0"/>
              <a:t>Python accepts two ways of indenting:</a:t>
            </a:r>
          </a:p>
          <a:p>
            <a:pPr lvl="1"/>
            <a:r>
              <a:rPr lang="en-US" dirty="0"/>
              <a:t>Initial spaces, often 4 (sometimes 2 are used)</a:t>
            </a:r>
          </a:p>
          <a:p>
            <a:pPr lvl="1"/>
            <a:r>
              <a:rPr lang="en-US" dirty="0"/>
              <a:t>Tabs</a:t>
            </a:r>
          </a:p>
          <a:p>
            <a:r>
              <a:rPr lang="en-US" b="1" dirty="0"/>
              <a:t>PEP8 </a:t>
            </a:r>
            <a:r>
              <a:rPr lang="en-US" dirty="0"/>
              <a:t>recommends 4 spaces</a:t>
            </a:r>
          </a:p>
          <a:p>
            <a:r>
              <a:rPr lang="en-US" dirty="0"/>
              <a:t>But many developers use tabs (esp. outside US)</a:t>
            </a:r>
          </a:p>
          <a:p>
            <a:r>
              <a:rPr lang="en-US" dirty="0"/>
              <a:t>I will accept either, but no mixing!</a:t>
            </a:r>
          </a:p>
          <a:p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What is PEP?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1284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Conventions and names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a good idea to use informative names for variables and functions</a:t>
            </a:r>
          </a:p>
          <a:p>
            <a:r>
              <a:rPr lang="en-US" dirty="0"/>
              <a:t>To document your code inside your scripts</a:t>
            </a:r>
          </a:p>
          <a:p>
            <a:pPr lvl="1"/>
            <a:r>
              <a:rPr lang="en-US" dirty="0"/>
              <a:t>Helps others work with your code</a:t>
            </a:r>
          </a:p>
          <a:p>
            <a:pPr lvl="1"/>
            <a:r>
              <a:rPr lang="en-US" dirty="0"/>
              <a:t>Helps you to remember what you were doing</a:t>
            </a:r>
          </a:p>
          <a:p>
            <a:pPr lvl="1"/>
            <a:r>
              <a:rPr lang="en-US" dirty="0"/>
              <a:t>Allows creation of automatic documentation</a:t>
            </a:r>
          </a:p>
          <a:p>
            <a:r>
              <a:rPr lang="en-US" dirty="0"/>
              <a:t>High quality code is easy to maintain – but what conventions should we use?</a:t>
            </a:r>
          </a:p>
        </p:txBody>
      </p:sp>
    </p:spTree>
    <p:extLst>
      <p:ext uri="{BB962C8B-B14F-4D97-AF65-F5344CB8AC3E}">
        <p14:creationId xmlns:p14="http://schemas.microsoft.com/office/powerpoint/2010/main" val="2623375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Math:</a:t>
            </a:r>
          </a:p>
          <a:p>
            <a:pPr lvl="1"/>
            <a:r>
              <a:rPr lang="en-US" dirty="0"/>
              <a:t>4 + 3</a:t>
            </a:r>
          </a:p>
          <a:p>
            <a:pPr lvl="1"/>
            <a:r>
              <a:rPr lang="en-US" dirty="0"/>
              <a:t>5 ** 2</a:t>
            </a:r>
          </a:p>
          <a:p>
            <a:r>
              <a:rPr lang="en-US" dirty="0"/>
              <a:t>Variable type conversions:</a:t>
            </a:r>
          </a:p>
          <a:p>
            <a:pPr lvl="1"/>
            <a:r>
              <a:rPr lang="en-US" dirty="0" err="1"/>
              <a:t>int</a:t>
            </a:r>
            <a:r>
              <a:rPr lang="en-US" dirty="0"/>
              <a:t>(4.0)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0000FF"/>
                </a:solidFill>
                <a:sym typeface="Wingdings" panose="05000000000000000000" pitchFamily="2" charset="2"/>
              </a:rPr>
              <a:t>4</a:t>
            </a:r>
          </a:p>
          <a:p>
            <a:pPr lvl="1"/>
            <a:r>
              <a:rPr lang="en-US" dirty="0"/>
              <a:t>float(4)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0000FF"/>
                </a:solidFill>
                <a:sym typeface="Wingdings" panose="05000000000000000000" pitchFamily="2" charset="2"/>
              </a:rPr>
              <a:t>4.0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str</a:t>
            </a:r>
            <a:r>
              <a:rPr lang="en-US" dirty="0">
                <a:sym typeface="Wingdings" panose="05000000000000000000" pitchFamily="2" charset="2"/>
              </a:rPr>
              <a:t>(4)  </a:t>
            </a:r>
            <a:r>
              <a:rPr lang="en-US" dirty="0">
                <a:solidFill>
                  <a:srgbClr val="006600"/>
                </a:solidFill>
                <a:sym typeface="Wingdings" panose="05000000000000000000" pitchFamily="2" charset="2"/>
              </a:rPr>
              <a:t>"4"</a:t>
            </a:r>
            <a:endParaRPr lang="en-US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6232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Python is developed using the Python Enhancement Proposal (PEP) process</a:t>
            </a:r>
          </a:p>
          <a:p>
            <a:pPr lvl="1"/>
            <a:r>
              <a:rPr lang="en-US" dirty="0"/>
              <a:t>Enhancements to the language in newer versions </a:t>
            </a:r>
            <a:br>
              <a:rPr lang="en-US" dirty="0"/>
            </a:br>
            <a:r>
              <a:rPr lang="en-US" dirty="0"/>
              <a:t>(e.g. adding new operators, built in functions…)</a:t>
            </a:r>
          </a:p>
          <a:p>
            <a:pPr lvl="1"/>
            <a:r>
              <a:rPr lang="en-US" dirty="0"/>
              <a:t>Various </a:t>
            </a:r>
            <a:r>
              <a:rPr lang="en-US" b="1" dirty="0"/>
              <a:t>recommendations</a:t>
            </a:r>
          </a:p>
          <a:p>
            <a:r>
              <a:rPr lang="en-US" dirty="0"/>
              <a:t>Crucial for maintaining readable code:</a:t>
            </a:r>
          </a:p>
          <a:p>
            <a:pPr lvl="1"/>
            <a:r>
              <a:rPr lang="en-US" dirty="0"/>
              <a:t>PEP 0008: Style Guide for Python Code</a:t>
            </a:r>
            <a:br>
              <a:rPr lang="en-US" dirty="0"/>
            </a:br>
            <a:r>
              <a:rPr lang="en-US" dirty="0">
                <a:hlinkClick r:id="rId2"/>
              </a:rPr>
              <a:t>https://www.python.org/dev/peps/pep-0008/</a:t>
            </a:r>
            <a:endParaRPr lang="en-US" dirty="0"/>
          </a:p>
          <a:p>
            <a:pPr lvl="1"/>
            <a:r>
              <a:rPr lang="en-US" dirty="0" err="1"/>
              <a:t>PyCharm</a:t>
            </a:r>
            <a:r>
              <a:rPr lang="en-US" dirty="0"/>
              <a:t> automatically checks PEP8 compliance</a:t>
            </a:r>
          </a:p>
          <a:p>
            <a:pPr lvl="1"/>
            <a:r>
              <a:rPr lang="en-US" dirty="0"/>
              <a:t>We will follow PEP8 in our assignments</a:t>
            </a:r>
          </a:p>
        </p:txBody>
      </p:sp>
      <p:pic>
        <p:nvPicPr>
          <p:cNvPr id="4" name="Picture 2" descr="C:\Users\az364\AppData\Local\Microsoft\Windows\Temporary Internet Files\Content.IE5\DK8Q1YFP\python_logo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943" y="381000"/>
            <a:ext cx="1524000" cy="939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25338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PEP8 basics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Variables and functions should have informative, lower case names: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✓ </a:t>
            </a:r>
            <a:r>
              <a:rPr lang="en-US" dirty="0" err="1"/>
              <a:t>word_count</a:t>
            </a:r>
            <a:r>
              <a:rPr lang="en-US" dirty="0"/>
              <a:t> 		</a:t>
            </a:r>
            <a:r>
              <a:rPr lang="en-US" dirty="0">
                <a:solidFill>
                  <a:srgbClr val="FF0000"/>
                </a:solidFill>
              </a:rPr>
              <a:t>✗</a:t>
            </a:r>
            <a:r>
              <a:rPr lang="en-US" dirty="0" err="1"/>
              <a:t>wdct</a:t>
            </a:r>
            <a:endParaRPr lang="en-US" dirty="0"/>
          </a:p>
          <a:p>
            <a:pPr lvl="1"/>
            <a:r>
              <a:rPr lang="en-US" dirty="0">
                <a:solidFill>
                  <a:srgbClr val="00B050"/>
                </a:solidFill>
              </a:rPr>
              <a:t>✓ </a:t>
            </a:r>
            <a:r>
              <a:rPr lang="en-US" dirty="0" err="1"/>
              <a:t>find_nouns</a:t>
            </a:r>
            <a:r>
              <a:rPr lang="en-US" dirty="0"/>
              <a:t>() 	</a:t>
            </a:r>
            <a:r>
              <a:rPr lang="en-US" dirty="0">
                <a:solidFill>
                  <a:srgbClr val="FF0000"/>
                </a:solidFill>
              </a:rPr>
              <a:t>✗</a:t>
            </a:r>
            <a:r>
              <a:rPr lang="en-US" dirty="0" err="1"/>
              <a:t>findnn</a:t>
            </a:r>
            <a:r>
              <a:rPr lang="en-US" dirty="0"/>
              <a:t>(), </a:t>
            </a:r>
            <a:r>
              <a:rPr lang="en-US" dirty="0" err="1"/>
              <a:t>FindNouns</a:t>
            </a:r>
            <a:r>
              <a:rPr lang="en-US" dirty="0"/>
              <a:t>()</a:t>
            </a:r>
          </a:p>
          <a:p>
            <a:r>
              <a:rPr lang="en-US" dirty="0"/>
              <a:t>White space around operators: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B050"/>
                </a:solidFill>
              </a:rPr>
              <a:t>✓</a:t>
            </a:r>
            <a:r>
              <a:rPr lang="en-US" dirty="0"/>
              <a:t>count = previous + 1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FF0000"/>
                </a:solidFill>
              </a:rPr>
              <a:t>✗</a:t>
            </a:r>
            <a:r>
              <a:rPr lang="en-US" dirty="0"/>
              <a:t>count=previous+1</a:t>
            </a:r>
          </a:p>
          <a:p>
            <a:r>
              <a:rPr lang="en-US" dirty="0"/>
              <a:t>Line length should be 79 characters maximum</a:t>
            </a:r>
          </a:p>
          <a:p>
            <a:r>
              <a:rPr lang="en-US" dirty="0"/>
              <a:t>Nice overview: </a:t>
            </a:r>
            <a:r>
              <a:rPr lang="en-US" dirty="0">
                <a:hlinkClick r:id="rId2"/>
              </a:rPr>
              <a:t>https://realpython.com/python-pep8/</a:t>
            </a:r>
            <a:endParaRPr lang="en-US" dirty="0"/>
          </a:p>
        </p:txBody>
      </p:sp>
      <p:pic>
        <p:nvPicPr>
          <p:cNvPr id="4" name="Picture 2" descr="C:\Users\az364\AppData\Local\Microsoft\Windows\Temporary Internet Files\Content.IE5\DK8Q1YFP\python_logo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943" y="381000"/>
            <a:ext cx="1524000" cy="939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43542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209800"/>
            <a:ext cx="6705600" cy="2895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Indentation and hierarchy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Note that indentation is hierarchical: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x &gt; y:  		</a:t>
            </a:r>
            <a:r>
              <a:rPr lang="en-US" i="1" dirty="0">
                <a:solidFill>
                  <a:srgbClr val="808080"/>
                </a:solidFill>
              </a:rPr>
              <a:t># Not indented, always happens.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x &gt; y * </a:t>
            </a:r>
            <a:r>
              <a:rPr lang="en-US" dirty="0">
                <a:solidFill>
                  <a:srgbClr val="0000FF"/>
                </a:solidFill>
              </a:rPr>
              <a:t>2</a:t>
            </a:r>
            <a:r>
              <a:rPr lang="en-US" dirty="0"/>
              <a:t>: 	</a:t>
            </a:r>
            <a:r>
              <a:rPr lang="en-US" i="1" dirty="0">
                <a:solidFill>
                  <a:srgbClr val="808080"/>
                </a:solidFill>
              </a:rPr>
              <a:t># Indented, happens if x &gt; y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"it's a lot bigger!"</a:t>
            </a:r>
            <a:r>
              <a:rPr lang="en-US" b="1" dirty="0">
                <a:solidFill>
                  <a:srgbClr val="002060"/>
                </a:solidFill>
              </a:rPr>
              <a:t>)</a:t>
            </a:r>
            <a:r>
              <a:rPr lang="en-US" b="1" dirty="0">
                <a:solidFill>
                  <a:srgbClr val="008000"/>
                </a:solidFill>
              </a:rPr>
              <a:t>  	</a:t>
            </a:r>
            <a:r>
              <a:rPr lang="en-US" i="1" dirty="0">
                <a:solidFill>
                  <a:srgbClr val="808080"/>
                </a:solidFill>
              </a:rPr>
              <a:t># Indented twice!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</a:t>
            </a:r>
            <a:r>
              <a:rPr lang="en-US" b="1" dirty="0">
                <a:solidFill>
                  <a:srgbClr val="000080"/>
                </a:solidFill>
              </a:rPr>
              <a:t>else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   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"it's a bit bigger"</a:t>
            </a:r>
            <a:r>
              <a:rPr lang="en-US" b="1" dirty="0">
                <a:solidFill>
                  <a:srgbClr val="002060"/>
                </a:solidFill>
              </a:rPr>
              <a:t>)</a:t>
            </a:r>
            <a:r>
              <a:rPr lang="en-US" b="1" dirty="0">
                <a:solidFill>
                  <a:srgbClr val="008000"/>
                </a:solidFill>
              </a:rPr>
              <a:t> 	</a:t>
            </a:r>
            <a:r>
              <a:rPr lang="en-US" i="1" dirty="0">
                <a:solidFill>
                  <a:srgbClr val="808080"/>
                </a:solidFill>
              </a:rPr>
              <a:t># Indented twice!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b="1" dirty="0">
                <a:solidFill>
                  <a:srgbClr val="000080"/>
                </a:solidFill>
              </a:rPr>
              <a:t>else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"it's smaller"</a:t>
            </a:r>
            <a:r>
              <a:rPr lang="en-US" b="1" dirty="0">
                <a:solidFill>
                  <a:srgbClr val="002060"/>
                </a:solidFill>
              </a:rPr>
              <a:t>)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914400" y="28194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914400" y="32004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181100" y="32004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914400" y="35814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947057" y="48006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908957" y="40386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175657" y="40386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6495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 – checking things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Suppose we have a variable </a:t>
            </a:r>
            <a:r>
              <a:rPr lang="en-US" i="1" dirty="0" err="1"/>
              <a:t>my_name</a:t>
            </a:r>
            <a:r>
              <a:rPr lang="en-US" dirty="0"/>
              <a:t>, which holds a name</a:t>
            </a:r>
          </a:p>
          <a:p>
            <a:r>
              <a:rPr lang="en-US" dirty="0"/>
              <a:t>We want to guess gender based on the name and use a very simple heuristic:</a:t>
            </a:r>
          </a:p>
          <a:p>
            <a:pPr lvl="1"/>
            <a:r>
              <a:rPr lang="en-US" dirty="0"/>
              <a:t>Name ends in -a: </a:t>
            </a:r>
            <a:r>
              <a:rPr lang="en-US" i="1" dirty="0" err="1"/>
              <a:t>gender_guess</a:t>
            </a:r>
            <a:r>
              <a:rPr lang="en-US" dirty="0"/>
              <a:t> = "F"</a:t>
            </a:r>
          </a:p>
          <a:p>
            <a:pPr lvl="1"/>
            <a:r>
              <a:rPr lang="en-US" dirty="0"/>
              <a:t>Otherwise: </a:t>
            </a:r>
            <a:r>
              <a:rPr lang="en-US" i="1" dirty="0" err="1"/>
              <a:t>gender_guess</a:t>
            </a:r>
            <a:r>
              <a:rPr lang="en-US" i="1" dirty="0"/>
              <a:t> </a:t>
            </a:r>
            <a:r>
              <a:rPr lang="en-US" dirty="0"/>
              <a:t>= "M"</a:t>
            </a:r>
          </a:p>
          <a:p>
            <a:endParaRPr lang="en-US" dirty="0"/>
          </a:p>
          <a:p>
            <a:r>
              <a:rPr lang="en-US" dirty="0"/>
              <a:t>How would the code look to check </a:t>
            </a:r>
            <a:br>
              <a:rPr lang="en-US" dirty="0"/>
            </a:br>
            <a:r>
              <a:rPr lang="en-US" i="1" dirty="0" err="1"/>
              <a:t>my_name</a:t>
            </a:r>
            <a:r>
              <a:rPr lang="en-US" dirty="0"/>
              <a:t>  with the value </a:t>
            </a:r>
            <a:r>
              <a:rPr lang="en-US" dirty="0">
                <a:solidFill>
                  <a:srgbClr val="008000"/>
                </a:solidFill>
              </a:rPr>
              <a:t>"Linda"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Remember how to look up the last character in a string…</a:t>
            </a:r>
          </a:p>
          <a:p>
            <a:pPr lvl="1"/>
            <a:r>
              <a:rPr lang="en-US" dirty="0"/>
              <a:t>Remember the difference between = and ==</a:t>
            </a:r>
          </a:p>
          <a:p>
            <a:pPr lvl="1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(Solution also in Canvas)</a:t>
            </a:r>
            <a:br>
              <a:rPr lang="en-US" dirty="0">
                <a:solidFill>
                  <a:schemeClr val="bg2">
                    <a:lumMod val="50000"/>
                  </a:schemeClr>
                </a:solidFill>
              </a:rPr>
            </a:b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0160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Checking things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600" dirty="0" err="1"/>
              <a:t>my_name</a:t>
            </a:r>
            <a:r>
              <a:rPr lang="en-US" sz="2600" dirty="0"/>
              <a:t> = </a:t>
            </a:r>
            <a:r>
              <a:rPr lang="en-US" sz="2600" dirty="0">
                <a:solidFill>
                  <a:srgbClr val="008000"/>
                </a:solidFill>
              </a:rPr>
              <a:t>"Linda"</a:t>
            </a:r>
            <a:br>
              <a:rPr lang="en-US" sz="2600" dirty="0">
                <a:solidFill>
                  <a:srgbClr val="008000"/>
                </a:solidFill>
              </a:rPr>
            </a:br>
            <a:r>
              <a:rPr lang="en-US" sz="2600" b="1" dirty="0">
                <a:solidFill>
                  <a:srgbClr val="000080"/>
                </a:solidFill>
              </a:rPr>
              <a:t>if </a:t>
            </a:r>
            <a:r>
              <a:rPr lang="en-US" sz="2600" dirty="0" err="1"/>
              <a:t>my_name</a:t>
            </a:r>
            <a:r>
              <a:rPr lang="en-US" sz="2600" dirty="0"/>
              <a:t>[-</a:t>
            </a:r>
            <a:r>
              <a:rPr lang="en-US" sz="2600" dirty="0">
                <a:solidFill>
                  <a:srgbClr val="0000FF"/>
                </a:solidFill>
              </a:rPr>
              <a:t>1</a:t>
            </a:r>
            <a:r>
              <a:rPr lang="en-US" sz="2600" dirty="0"/>
              <a:t>] == </a:t>
            </a:r>
            <a:r>
              <a:rPr lang="en-US" sz="2600" dirty="0">
                <a:solidFill>
                  <a:srgbClr val="008000"/>
                </a:solidFill>
              </a:rPr>
              <a:t>"a"</a:t>
            </a:r>
            <a:r>
              <a:rPr lang="en-US" sz="2600" dirty="0"/>
              <a:t>:</a:t>
            </a:r>
            <a:br>
              <a:rPr lang="en-US" sz="2600" dirty="0"/>
            </a:br>
            <a:r>
              <a:rPr lang="en-US" sz="2600" dirty="0"/>
              <a:t>   </a:t>
            </a:r>
            <a:r>
              <a:rPr lang="en-US" sz="2600" dirty="0" err="1"/>
              <a:t>gender_guess</a:t>
            </a:r>
            <a:r>
              <a:rPr lang="en-US" sz="2600" dirty="0"/>
              <a:t> = </a:t>
            </a:r>
            <a:r>
              <a:rPr lang="en-US" sz="2600" dirty="0">
                <a:solidFill>
                  <a:srgbClr val="008000"/>
                </a:solidFill>
              </a:rPr>
              <a:t>"F"</a:t>
            </a:r>
            <a:br>
              <a:rPr lang="en-US" sz="2600" b="1" dirty="0">
                <a:solidFill>
                  <a:srgbClr val="008000"/>
                </a:solidFill>
              </a:rPr>
            </a:br>
            <a:r>
              <a:rPr lang="en-US" sz="2600" b="1" dirty="0">
                <a:solidFill>
                  <a:srgbClr val="008000"/>
                </a:solidFill>
              </a:rPr>
              <a:t>   </a:t>
            </a:r>
            <a:r>
              <a:rPr lang="en-US" sz="2600" b="1" dirty="0">
                <a:solidFill>
                  <a:srgbClr val="000080"/>
                </a:solidFill>
              </a:rPr>
              <a:t>print(</a:t>
            </a:r>
            <a:r>
              <a:rPr lang="en-US" sz="2600" dirty="0">
                <a:solidFill>
                  <a:srgbClr val="008000"/>
                </a:solidFill>
              </a:rPr>
              <a:t>"ends in -a, probably female"</a:t>
            </a:r>
            <a:r>
              <a:rPr lang="en-US" sz="2800" b="1" dirty="0">
                <a:solidFill>
                  <a:srgbClr val="002060"/>
                </a:solidFill>
              </a:rPr>
              <a:t>)</a:t>
            </a:r>
            <a:br>
              <a:rPr lang="en-US" sz="2600" dirty="0">
                <a:solidFill>
                  <a:srgbClr val="008000"/>
                </a:solidFill>
              </a:rPr>
            </a:br>
            <a:r>
              <a:rPr lang="en-US" sz="2600" b="1" dirty="0">
                <a:solidFill>
                  <a:srgbClr val="000080"/>
                </a:solidFill>
              </a:rPr>
              <a:t>else</a:t>
            </a:r>
            <a:r>
              <a:rPr lang="en-US" sz="2600" dirty="0"/>
              <a:t>:</a:t>
            </a:r>
            <a:br>
              <a:rPr lang="en-US" sz="2600" dirty="0"/>
            </a:br>
            <a:r>
              <a:rPr lang="en-US" sz="2600" dirty="0"/>
              <a:t>   </a:t>
            </a:r>
            <a:r>
              <a:rPr lang="en-US" sz="2600" dirty="0" err="1"/>
              <a:t>gender_guess</a:t>
            </a:r>
            <a:r>
              <a:rPr lang="en-US" sz="2600" dirty="0"/>
              <a:t> = </a:t>
            </a:r>
            <a:r>
              <a:rPr lang="en-US" sz="2600" dirty="0">
                <a:solidFill>
                  <a:srgbClr val="008000"/>
                </a:solidFill>
              </a:rPr>
              <a:t>"M"</a:t>
            </a:r>
            <a:br>
              <a:rPr lang="en-US" sz="2600" b="1" dirty="0">
                <a:solidFill>
                  <a:srgbClr val="008000"/>
                </a:solidFill>
              </a:rPr>
            </a:br>
            <a:r>
              <a:rPr lang="en-US" sz="2600" b="1" dirty="0">
                <a:solidFill>
                  <a:srgbClr val="008000"/>
                </a:solidFill>
              </a:rPr>
              <a:t>   </a:t>
            </a:r>
            <a:r>
              <a:rPr lang="en-US" sz="2600" b="1" dirty="0">
                <a:solidFill>
                  <a:srgbClr val="000080"/>
                </a:solidFill>
              </a:rPr>
              <a:t>print(</a:t>
            </a:r>
            <a:r>
              <a:rPr lang="en-US" sz="2600" dirty="0">
                <a:solidFill>
                  <a:srgbClr val="008000"/>
                </a:solidFill>
              </a:rPr>
              <a:t>"does not end in -a, guess male"</a:t>
            </a:r>
            <a:r>
              <a:rPr lang="en-US" sz="2800" b="1" dirty="0">
                <a:solidFill>
                  <a:srgbClr val="002060"/>
                </a:solidFill>
              </a:rPr>
              <a:t>)</a:t>
            </a:r>
            <a:endParaRPr lang="en-US" sz="26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921782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can we check the palindrome?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something is a palindrome, then it is identical to its reverse</a:t>
            </a:r>
          </a:p>
          <a:p>
            <a:r>
              <a:rPr lang="en-US" dirty="0"/>
              <a:t>How can we reverse a string?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>
                <a:solidFill>
                  <a:srgbClr val="006600"/>
                </a:solidFill>
              </a:rPr>
              <a:t>'hello world'</a:t>
            </a:r>
            <a:r>
              <a:rPr lang="en-US" dirty="0"/>
              <a:t>[::</a:t>
            </a:r>
            <a:r>
              <a:rPr lang="en-US" dirty="0">
                <a:solidFill>
                  <a:srgbClr val="0000FF"/>
                </a:solidFill>
              </a:rPr>
              <a:t>-1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r>
              <a:rPr lang="en-US" dirty="0"/>
              <a:t>'</a:t>
            </a:r>
            <a:r>
              <a:rPr lang="en-US" dirty="0" err="1"/>
              <a:t>dlrow</a:t>
            </a:r>
            <a:r>
              <a:rPr lang="en-US" dirty="0"/>
              <a:t> </a:t>
            </a:r>
            <a:r>
              <a:rPr lang="en-US" dirty="0" err="1"/>
              <a:t>olleh</a:t>
            </a:r>
            <a:r>
              <a:rPr lang="en-US" dirty="0"/>
              <a:t>'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This means: Go through entire string: '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bla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'[:]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Do it in steps of -1: '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bla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'[::-1] == '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alb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'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7384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palindrome checker V1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800" dirty="0">
                <a:solidFill>
                  <a:srgbClr val="000000"/>
                </a:solidFill>
              </a:rPr>
              <a:t>test = </a:t>
            </a:r>
            <a:r>
              <a:rPr lang="en-US" sz="2800" b="1" dirty="0">
                <a:solidFill>
                  <a:srgbClr val="008000"/>
                </a:solidFill>
              </a:rPr>
              <a:t>"kayak"</a:t>
            </a:r>
            <a:br>
              <a:rPr lang="en-US" sz="2800" b="1" dirty="0">
                <a:solidFill>
                  <a:srgbClr val="008000"/>
                </a:solidFill>
              </a:rPr>
            </a:br>
            <a:br>
              <a:rPr lang="en-US" sz="2800" b="1" dirty="0">
                <a:solidFill>
                  <a:srgbClr val="008000"/>
                </a:solidFill>
              </a:rPr>
            </a:br>
            <a:r>
              <a:rPr lang="en-US" sz="2800" i="1" dirty="0">
                <a:solidFill>
                  <a:srgbClr val="808080"/>
                </a:solidFill>
              </a:rPr>
              <a:t># Get the reverse of the input string</a:t>
            </a:r>
            <a:br>
              <a:rPr lang="en-US" sz="2800" i="1" dirty="0">
                <a:solidFill>
                  <a:srgbClr val="808080"/>
                </a:solidFill>
              </a:rPr>
            </a:br>
            <a:r>
              <a:rPr lang="en-US" sz="2800" dirty="0" err="1">
                <a:solidFill>
                  <a:srgbClr val="000000"/>
                </a:solidFill>
              </a:rPr>
              <a:t>reversed_test</a:t>
            </a:r>
            <a:r>
              <a:rPr lang="en-US" sz="2800" dirty="0">
                <a:solidFill>
                  <a:srgbClr val="000000"/>
                </a:solidFill>
              </a:rPr>
              <a:t> = test[::-</a:t>
            </a:r>
            <a:r>
              <a:rPr lang="en-US" sz="2800" dirty="0">
                <a:solidFill>
                  <a:srgbClr val="0000FF"/>
                </a:solidFill>
              </a:rPr>
              <a:t>1</a:t>
            </a:r>
            <a:r>
              <a:rPr lang="en-US" sz="2800" dirty="0">
                <a:solidFill>
                  <a:srgbClr val="000000"/>
                </a:solidFill>
              </a:rPr>
              <a:t>]</a:t>
            </a:r>
            <a:br>
              <a:rPr lang="en-US" sz="2800" dirty="0">
                <a:solidFill>
                  <a:srgbClr val="000000"/>
                </a:solidFill>
              </a:rPr>
            </a:br>
            <a:br>
              <a:rPr lang="en-US" sz="2800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80"/>
                </a:solidFill>
              </a:rPr>
              <a:t>if </a:t>
            </a:r>
            <a:r>
              <a:rPr lang="en-US" sz="2800" dirty="0">
                <a:solidFill>
                  <a:srgbClr val="000000"/>
                </a:solidFill>
              </a:rPr>
              <a:t>test == </a:t>
            </a:r>
            <a:r>
              <a:rPr lang="en-US" sz="2800" dirty="0" err="1">
                <a:solidFill>
                  <a:srgbClr val="000000"/>
                </a:solidFill>
              </a:rPr>
              <a:t>reversed_test</a:t>
            </a:r>
            <a:r>
              <a:rPr lang="en-US" sz="2800" dirty="0">
                <a:solidFill>
                  <a:srgbClr val="000000"/>
                </a:solidFill>
              </a:rPr>
              <a:t>:</a:t>
            </a:r>
            <a:br>
              <a:rPr lang="en-US" sz="2800" dirty="0">
                <a:solidFill>
                  <a:srgbClr val="000000"/>
                </a:solidFill>
              </a:rPr>
            </a:br>
            <a:r>
              <a:rPr lang="en-US" sz="2800" dirty="0">
                <a:solidFill>
                  <a:srgbClr val="000000"/>
                </a:solidFill>
              </a:rPr>
              <a:t>   </a:t>
            </a:r>
            <a:r>
              <a:rPr lang="en-US" sz="2800" b="1" dirty="0">
                <a:solidFill>
                  <a:srgbClr val="000080"/>
                </a:solidFill>
              </a:rPr>
              <a:t>print(</a:t>
            </a:r>
            <a:r>
              <a:rPr lang="en-US" sz="2800" b="1" dirty="0">
                <a:solidFill>
                  <a:srgbClr val="008000"/>
                </a:solidFill>
              </a:rPr>
              <a:t>"The input '" </a:t>
            </a:r>
            <a:r>
              <a:rPr lang="en-US" sz="2800" dirty="0">
                <a:solidFill>
                  <a:srgbClr val="000000"/>
                </a:solidFill>
              </a:rPr>
              <a:t>+ test + </a:t>
            </a:r>
            <a:r>
              <a:rPr lang="en-US" sz="2800" b="1" dirty="0">
                <a:solidFill>
                  <a:srgbClr val="008000"/>
                </a:solidFill>
              </a:rPr>
              <a:t>"' is a palindrome"</a:t>
            </a:r>
            <a:r>
              <a:rPr lang="en-US" sz="2800" b="1" dirty="0">
                <a:solidFill>
                  <a:srgbClr val="002060"/>
                </a:solidFill>
              </a:rPr>
              <a:t>)</a:t>
            </a:r>
            <a:br>
              <a:rPr lang="en-US" sz="2800" b="1" dirty="0">
                <a:solidFill>
                  <a:srgbClr val="008000"/>
                </a:solidFill>
              </a:rPr>
            </a:br>
            <a:r>
              <a:rPr lang="en-US" sz="2800" b="1" dirty="0">
                <a:solidFill>
                  <a:srgbClr val="000080"/>
                </a:solidFill>
              </a:rPr>
              <a:t>else</a:t>
            </a:r>
            <a:r>
              <a:rPr lang="en-US" sz="2800" dirty="0">
                <a:solidFill>
                  <a:srgbClr val="000000"/>
                </a:solidFill>
              </a:rPr>
              <a:t>:</a:t>
            </a:r>
            <a:br>
              <a:rPr lang="en-US" sz="2800" dirty="0">
                <a:solidFill>
                  <a:srgbClr val="000000"/>
                </a:solidFill>
              </a:rPr>
            </a:br>
            <a:r>
              <a:rPr lang="en-US" sz="2800" dirty="0">
                <a:solidFill>
                  <a:srgbClr val="000000"/>
                </a:solidFill>
              </a:rPr>
              <a:t>   </a:t>
            </a:r>
            <a:r>
              <a:rPr lang="en-US" sz="2800" b="1" dirty="0">
                <a:solidFill>
                  <a:srgbClr val="000080"/>
                </a:solidFill>
              </a:rPr>
              <a:t>print(</a:t>
            </a:r>
            <a:r>
              <a:rPr lang="en-US" sz="2800" b="1" dirty="0">
                <a:solidFill>
                  <a:srgbClr val="008000"/>
                </a:solidFill>
              </a:rPr>
              <a:t>"The input '" </a:t>
            </a:r>
            <a:r>
              <a:rPr lang="en-US" sz="2800" dirty="0">
                <a:solidFill>
                  <a:srgbClr val="000000"/>
                </a:solidFill>
              </a:rPr>
              <a:t>+ test + </a:t>
            </a:r>
            <a:r>
              <a:rPr lang="en-US" sz="2800" b="1" dirty="0">
                <a:solidFill>
                  <a:srgbClr val="008000"/>
                </a:solidFill>
              </a:rPr>
              <a:t>"' is not a palindrome"</a:t>
            </a:r>
            <a:r>
              <a:rPr lang="en-US" sz="2800" b="1" dirty="0">
                <a:solidFill>
                  <a:srgbClr val="002060"/>
                </a:solidFill>
              </a:rPr>
              <a:t>)</a:t>
            </a:r>
            <a:r>
              <a:rPr lang="en-US" sz="2800" dirty="0"/>
              <a:t> </a:t>
            </a:r>
            <a:r>
              <a:rPr lang="en-US" sz="2000" dirty="0">
                <a:ea typeface="Calibri"/>
                <a:cs typeface="Arial"/>
              </a:rPr>
              <a:t> 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458340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How to give our program parameters?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Changing the variable </a:t>
            </a:r>
            <a:r>
              <a:rPr lang="en-US" b="1" i="1" dirty="0"/>
              <a:t>test </a:t>
            </a:r>
            <a:r>
              <a:rPr lang="en-US" dirty="0"/>
              <a:t>in code every time you want to check input is not an option</a:t>
            </a:r>
          </a:p>
          <a:p>
            <a:r>
              <a:rPr lang="en-US" dirty="0"/>
              <a:t>Users must be able to run the program without altering code</a:t>
            </a:r>
          </a:p>
          <a:p>
            <a:r>
              <a:rPr lang="en-US" dirty="0"/>
              <a:t>We need </a:t>
            </a:r>
            <a:r>
              <a:rPr lang="en-US" b="1" dirty="0"/>
              <a:t>input parameters </a:t>
            </a:r>
            <a:r>
              <a:rPr lang="en-US" dirty="0"/>
              <a:t>or </a:t>
            </a:r>
            <a:r>
              <a:rPr lang="en-US" b="1" dirty="0"/>
              <a:t>'arguments'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06261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Unnamed arguments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When we run a Python script from the command line we can get anything written after the script name like this:</a:t>
            </a:r>
          </a:p>
          <a:p>
            <a:pPr marL="411480" lvl="1" indent="0">
              <a:buNone/>
            </a:pPr>
            <a:endParaRPr lang="en-US" sz="1900" dirty="0"/>
          </a:p>
          <a:p>
            <a:pPr marL="411480" lvl="1" indent="0">
              <a:buNone/>
            </a:pPr>
            <a:r>
              <a:rPr lang="en-US" b="1" dirty="0"/>
              <a:t>Command line terminal:</a:t>
            </a:r>
          </a:p>
          <a:p>
            <a:pPr marL="411480" lvl="1" indent="0">
              <a:buNone/>
            </a:pPr>
            <a:r>
              <a:rPr lang="en-US" i="1" dirty="0"/>
              <a:t>&gt; python my_script.py arg1 arg2 arg3</a:t>
            </a:r>
          </a:p>
          <a:p>
            <a:pPr marL="411480" lvl="1" indent="0">
              <a:buNone/>
            </a:pPr>
            <a:endParaRPr lang="en-US" sz="1900" b="1" dirty="0">
              <a:solidFill>
                <a:srgbClr val="000080"/>
              </a:solidFill>
            </a:endParaRPr>
          </a:p>
          <a:p>
            <a:pPr marL="411480" lvl="1" indent="0">
              <a:buNone/>
            </a:pPr>
            <a:r>
              <a:rPr lang="en-US" b="1" dirty="0"/>
              <a:t>Script: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/>
              <a:t>sys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 err="1"/>
              <a:t>sys.argv</a:t>
            </a:r>
            <a:r>
              <a:rPr lang="en-US" b="1" dirty="0">
                <a:solidFill>
                  <a:srgbClr val="000080"/>
                </a:solidFill>
              </a:rPr>
              <a:t>)</a:t>
            </a:r>
            <a:br>
              <a:rPr lang="en-US" dirty="0"/>
            </a:br>
            <a:endParaRPr lang="en-US" sz="1900" dirty="0"/>
          </a:p>
          <a:p>
            <a:pPr marL="411480" lvl="1" indent="0">
              <a:buNone/>
            </a:pPr>
            <a:r>
              <a:rPr lang="en-US" b="1" dirty="0"/>
              <a:t>Output:</a:t>
            </a:r>
          </a:p>
          <a:p>
            <a:pPr marL="411480" lvl="1" indent="0">
              <a:buNone/>
            </a:pP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'my_script.py'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'arg1'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'arg2'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'arg3'</a:t>
            </a:r>
            <a:r>
              <a:rPr lang="en-US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47397074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Unnamed arguments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But there is no structure to these:</a:t>
            </a:r>
          </a:p>
          <a:p>
            <a:pPr marL="411480" lvl="1" indent="0">
              <a:buNone/>
            </a:pP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'test.py'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'arg1'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'arg2'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'arg3'</a:t>
            </a:r>
            <a:r>
              <a:rPr lang="en-US" dirty="0"/>
              <a:t>]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They don't have names</a:t>
            </a:r>
          </a:p>
          <a:p>
            <a:pPr lvl="1"/>
            <a:r>
              <a:rPr lang="en-US" dirty="0"/>
              <a:t>Must be in a specific order</a:t>
            </a:r>
          </a:p>
          <a:p>
            <a:pPr lvl="1"/>
            <a:r>
              <a:rPr lang="en-US" dirty="0"/>
              <a:t>Must all be present</a:t>
            </a:r>
          </a:p>
          <a:p>
            <a:pPr lvl="1"/>
            <a:r>
              <a:rPr lang="en-US" dirty="0"/>
              <a:t>No helpful message for the user what input is allowed</a:t>
            </a:r>
          </a:p>
          <a:p>
            <a:pPr lvl="1"/>
            <a:r>
              <a:rPr lang="en-US" dirty="0"/>
              <a:t>We could make a better way… or </a:t>
            </a:r>
            <a:r>
              <a:rPr lang="en-US" b="1" dirty="0"/>
              <a:t>import</a:t>
            </a:r>
            <a:r>
              <a:rPr lang="en-US" dirty="0"/>
              <a:t> one!</a:t>
            </a:r>
          </a:p>
        </p:txBody>
      </p:sp>
    </p:spTree>
    <p:extLst>
      <p:ext uri="{BB962C8B-B14F-4D97-AF65-F5344CB8AC3E}">
        <p14:creationId xmlns:p14="http://schemas.microsoft.com/office/powerpoint/2010/main" val="1189046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Strings:</a:t>
            </a:r>
          </a:p>
          <a:p>
            <a:pPr lvl="1"/>
            <a:r>
              <a:rPr lang="en-US" dirty="0">
                <a:solidFill>
                  <a:srgbClr val="006600"/>
                </a:solidFill>
              </a:rPr>
              <a:t>"hello" </a:t>
            </a:r>
            <a:r>
              <a:rPr lang="en-US" dirty="0"/>
              <a:t>+</a:t>
            </a:r>
            <a:r>
              <a:rPr lang="en-US" dirty="0">
                <a:solidFill>
                  <a:srgbClr val="006600"/>
                </a:solidFill>
              </a:rPr>
              <a:t> " " </a:t>
            </a:r>
            <a:r>
              <a:rPr lang="en-US" dirty="0"/>
              <a:t>+</a:t>
            </a:r>
            <a:r>
              <a:rPr lang="en-US" dirty="0">
                <a:solidFill>
                  <a:srgbClr val="006600"/>
                </a:solidFill>
              </a:rPr>
              <a:t> "world"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'hello world'</a:t>
            </a:r>
          </a:p>
          <a:p>
            <a:pPr lvl="1"/>
            <a:r>
              <a:rPr lang="en-US" dirty="0">
                <a:solidFill>
                  <a:srgbClr val="006600"/>
                </a:solidFill>
              </a:rPr>
              <a:t>"bye" </a:t>
            </a:r>
            <a:r>
              <a:rPr lang="en-US" dirty="0"/>
              <a:t>*</a:t>
            </a:r>
            <a:r>
              <a:rPr lang="en-US" dirty="0">
                <a:solidFill>
                  <a:srgbClr val="006600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2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'</a:t>
            </a:r>
            <a:r>
              <a:rPr lang="en-US" dirty="0" err="1">
                <a:solidFill>
                  <a:srgbClr val="006600"/>
                </a:solidFill>
              </a:rPr>
              <a:t>byebye</a:t>
            </a:r>
            <a:r>
              <a:rPr lang="en-US" dirty="0">
                <a:solidFill>
                  <a:srgbClr val="006600"/>
                </a:solidFill>
              </a:rPr>
              <a:t>'</a:t>
            </a:r>
          </a:p>
          <a:p>
            <a:pPr lvl="1"/>
            <a:r>
              <a:rPr lang="en-US" dirty="0">
                <a:solidFill>
                  <a:srgbClr val="006600"/>
                </a:solidFill>
              </a:rPr>
              <a:t>"bye"</a:t>
            </a:r>
            <a:r>
              <a:rPr lang="en-US" dirty="0"/>
              <a:t>[</a:t>
            </a:r>
            <a:r>
              <a:rPr lang="en-US" dirty="0">
                <a:solidFill>
                  <a:srgbClr val="0000FF"/>
                </a:solidFill>
              </a:rPr>
              <a:t>0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'b'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>
                <a:solidFill>
                  <a:srgbClr val="006600"/>
                </a:solidFill>
              </a:rPr>
              <a:t>"bye"</a:t>
            </a:r>
            <a:r>
              <a:rPr lang="en-US" dirty="0"/>
              <a:t>[</a:t>
            </a:r>
            <a:r>
              <a:rPr lang="en-US" dirty="0">
                <a:solidFill>
                  <a:srgbClr val="0000FF"/>
                </a:solidFill>
              </a:rPr>
              <a:t>-1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'e'</a:t>
            </a:r>
          </a:p>
          <a:p>
            <a:pPr lvl="1"/>
            <a:r>
              <a:rPr lang="en-US" dirty="0">
                <a:solidFill>
                  <a:srgbClr val="006600"/>
                </a:solidFill>
              </a:rPr>
              <a:t>"bye"</a:t>
            </a:r>
            <a:r>
              <a:rPr lang="en-US" dirty="0"/>
              <a:t>[</a:t>
            </a:r>
            <a:r>
              <a:rPr lang="en-US" dirty="0">
                <a:solidFill>
                  <a:srgbClr val="0000FF"/>
                </a:solidFill>
              </a:rPr>
              <a:t>0</a:t>
            </a:r>
            <a:r>
              <a:rPr lang="en-US" dirty="0"/>
              <a:t>:</a:t>
            </a:r>
            <a:r>
              <a:rPr lang="en-US" dirty="0">
                <a:solidFill>
                  <a:srgbClr val="0000FF"/>
                </a:solidFill>
              </a:rPr>
              <a:t>-1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'by'</a:t>
            </a:r>
          </a:p>
          <a:p>
            <a:pPr marL="411480" lvl="1" indent="0">
              <a:buNone/>
            </a:pP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3385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block: </a:t>
            </a:r>
            <a:r>
              <a:rPr lang="en-US" dirty="0" err="1"/>
              <a:t>argparser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b="1" dirty="0">
                <a:solidFill>
                  <a:srgbClr val="000080"/>
                </a:solidFill>
              </a:rPr>
              <a:t>import </a:t>
            </a:r>
            <a:r>
              <a:rPr lang="en-US" sz="2400" dirty="0" err="1">
                <a:solidFill>
                  <a:srgbClr val="000000"/>
                </a:solidFill>
              </a:rPr>
              <a:t>argparse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000000"/>
                </a:solidFill>
              </a:rPr>
              <a:t>parser = </a:t>
            </a:r>
            <a:r>
              <a:rPr lang="en-US" sz="2400" dirty="0" err="1">
                <a:solidFill>
                  <a:srgbClr val="000000"/>
                </a:solidFill>
              </a:rPr>
              <a:t>argparse.ArgumentParser</a:t>
            </a:r>
            <a:r>
              <a:rPr lang="en-US" sz="2400" dirty="0">
                <a:solidFill>
                  <a:srgbClr val="000000"/>
                </a:solidFill>
              </a:rPr>
              <a:t>()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 err="1">
                <a:solidFill>
                  <a:srgbClr val="000000"/>
                </a:solidFill>
              </a:rPr>
              <a:t>parser.add_argument</a:t>
            </a:r>
            <a:r>
              <a:rPr lang="en-US" sz="2400" dirty="0">
                <a:solidFill>
                  <a:srgbClr val="000000"/>
                </a:solidFill>
              </a:rPr>
              <a:t>(</a:t>
            </a:r>
            <a:r>
              <a:rPr lang="en-US" sz="2400" b="1" dirty="0">
                <a:solidFill>
                  <a:srgbClr val="008000"/>
                </a:solidFill>
              </a:rPr>
              <a:t>'-</a:t>
            </a:r>
            <a:r>
              <a:rPr lang="en-US" sz="2400" b="1" dirty="0" err="1">
                <a:solidFill>
                  <a:srgbClr val="008000"/>
                </a:solidFill>
              </a:rPr>
              <a:t>i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b="1" dirty="0">
                <a:solidFill>
                  <a:srgbClr val="008000"/>
                </a:solidFill>
              </a:rPr>
              <a:t>'--input'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dirty="0">
                <a:solidFill>
                  <a:srgbClr val="660099"/>
                </a:solidFill>
              </a:rPr>
              <a:t>default</a:t>
            </a:r>
            <a:r>
              <a:rPr lang="en-US" sz="2400" dirty="0">
                <a:solidFill>
                  <a:srgbClr val="000000"/>
                </a:solidFill>
              </a:rPr>
              <a:t>=</a:t>
            </a:r>
            <a:r>
              <a:rPr lang="en-US" sz="2400" b="1" dirty="0">
                <a:solidFill>
                  <a:srgbClr val="008000"/>
                </a:solidFill>
              </a:rPr>
              <a:t>"kayak"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dirty="0">
                <a:solidFill>
                  <a:srgbClr val="660099"/>
                </a:solidFill>
              </a:rPr>
              <a:t>help</a:t>
            </a:r>
            <a:r>
              <a:rPr lang="en-US" sz="2400" dirty="0">
                <a:solidFill>
                  <a:srgbClr val="000000"/>
                </a:solidFill>
              </a:rPr>
              <a:t>=</a:t>
            </a:r>
            <a:r>
              <a:rPr lang="en-US" sz="2400" b="1" dirty="0">
                <a:solidFill>
                  <a:srgbClr val="008000"/>
                </a:solidFill>
              </a:rPr>
              <a:t>"text to check"</a:t>
            </a:r>
            <a:r>
              <a:rPr lang="en-US" sz="2400" dirty="0">
                <a:solidFill>
                  <a:srgbClr val="000000"/>
                </a:solidFill>
              </a:rPr>
              <a:t>)</a:t>
            </a:r>
            <a:br>
              <a:rPr lang="en-US" sz="2400" dirty="0">
                <a:solidFill>
                  <a:srgbClr val="000000"/>
                </a:solidFill>
              </a:rPr>
            </a:b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000000"/>
                </a:solidFill>
              </a:rPr>
              <a:t>options = </a:t>
            </a:r>
            <a:r>
              <a:rPr lang="en-US" sz="2400" dirty="0" err="1">
                <a:solidFill>
                  <a:srgbClr val="000000"/>
                </a:solidFill>
              </a:rPr>
              <a:t>parser.parse_args</a:t>
            </a:r>
            <a:r>
              <a:rPr lang="en-US" sz="2400" dirty="0">
                <a:solidFill>
                  <a:srgbClr val="000000"/>
                </a:solidFill>
              </a:rPr>
              <a:t>()</a:t>
            </a:r>
            <a:br>
              <a:rPr lang="en-US" sz="2400" dirty="0">
                <a:solidFill>
                  <a:srgbClr val="000000"/>
                </a:solidFill>
              </a:rPr>
            </a:b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 err="1">
                <a:solidFill>
                  <a:srgbClr val="000000"/>
                </a:solidFill>
              </a:rPr>
              <a:t>word_to_test</a:t>
            </a:r>
            <a:r>
              <a:rPr lang="en-US" sz="2400" dirty="0">
                <a:solidFill>
                  <a:srgbClr val="000000"/>
                </a:solidFill>
              </a:rPr>
              <a:t> = </a:t>
            </a:r>
            <a:r>
              <a:rPr lang="en-US" sz="2400" dirty="0" err="1">
                <a:solidFill>
                  <a:srgbClr val="000000"/>
                </a:solidFill>
              </a:rPr>
              <a:t>options.input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1800" dirty="0">
                <a:ea typeface="Calibri"/>
                <a:cs typeface="Arial"/>
              </a:rPr>
              <a:t> 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0706075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argparser</a:t>
            </a:r>
            <a:r>
              <a:rPr lang="en-US" dirty="0"/>
              <a:t> – other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# Unnamed, mandatory positional argument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 err="1">
                <a:solidFill>
                  <a:srgbClr val="000000"/>
                </a:solidFill>
              </a:rPr>
              <a:t>parser.add_argument</a:t>
            </a:r>
            <a:r>
              <a:rPr lang="en-US" sz="2400" dirty="0">
                <a:solidFill>
                  <a:srgbClr val="000000"/>
                </a:solidFill>
              </a:rPr>
              <a:t>(</a:t>
            </a:r>
            <a:r>
              <a:rPr lang="en-US" sz="2400" b="1" dirty="0">
                <a:solidFill>
                  <a:srgbClr val="006600"/>
                </a:solidFill>
              </a:rPr>
              <a:t>"</a:t>
            </a:r>
            <a:r>
              <a:rPr lang="en-US" sz="2400" b="1" dirty="0">
                <a:solidFill>
                  <a:srgbClr val="008000"/>
                </a:solidFill>
              </a:rPr>
              <a:t>filename"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dirty="0">
                <a:solidFill>
                  <a:srgbClr val="660099"/>
                </a:solidFill>
              </a:rPr>
              <a:t>help</a:t>
            </a:r>
            <a:r>
              <a:rPr lang="en-US" sz="2400" dirty="0">
                <a:solidFill>
                  <a:srgbClr val="000000"/>
                </a:solidFill>
              </a:rPr>
              <a:t>=</a:t>
            </a:r>
            <a:r>
              <a:rPr lang="en-US" sz="2400" b="1" dirty="0">
                <a:solidFill>
                  <a:srgbClr val="008000"/>
                </a:solidFill>
              </a:rPr>
              <a:t>"file to process"</a:t>
            </a:r>
            <a:r>
              <a:rPr lang="en-US" sz="2400" dirty="0">
                <a:solidFill>
                  <a:srgbClr val="000000"/>
                </a:solidFill>
              </a:rPr>
              <a:t>)</a:t>
            </a:r>
            <a:br>
              <a:rPr lang="en-US" sz="2400" dirty="0">
                <a:solidFill>
                  <a:srgbClr val="000000"/>
                </a:solidFill>
              </a:rPr>
            </a:b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000000"/>
                </a:solidFill>
              </a:rPr>
              <a:t>options = </a:t>
            </a:r>
            <a:r>
              <a:rPr lang="en-US" sz="2400" dirty="0" err="1">
                <a:solidFill>
                  <a:srgbClr val="000000"/>
                </a:solidFill>
              </a:rPr>
              <a:t>parser.parse_args</a:t>
            </a:r>
            <a:r>
              <a:rPr lang="en-US" sz="2400" dirty="0">
                <a:solidFill>
                  <a:srgbClr val="000000"/>
                </a:solidFill>
              </a:rPr>
              <a:t>()</a:t>
            </a:r>
            <a:br>
              <a:rPr lang="en-US" sz="2400" dirty="0">
                <a:solidFill>
                  <a:srgbClr val="000000"/>
                </a:solidFill>
              </a:rPr>
            </a:b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000000"/>
                </a:solidFill>
              </a:rPr>
              <a:t>filename = </a:t>
            </a:r>
            <a:r>
              <a:rPr lang="en-US" sz="2400" dirty="0" err="1">
                <a:solidFill>
                  <a:srgbClr val="000000"/>
                </a:solidFill>
              </a:rPr>
              <a:t>options.filename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1800" dirty="0">
                <a:ea typeface="Calibri"/>
                <a:cs typeface="Arial"/>
              </a:rPr>
              <a:t> 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9994281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argparser</a:t>
            </a:r>
            <a:r>
              <a:rPr lang="en-US" dirty="0"/>
              <a:t> – other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# Boolean options (neater than saving ‘yes’ or ‘true’</a:t>
            </a:r>
            <a:br>
              <a:rPr lang="en-US" sz="2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# Compare: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 err="1">
                <a:solidFill>
                  <a:srgbClr val="000000"/>
                </a:solidFill>
              </a:rPr>
              <a:t>parser.add_argument</a:t>
            </a:r>
            <a:r>
              <a:rPr lang="en-US" sz="2400" dirty="0">
                <a:solidFill>
                  <a:srgbClr val="000000"/>
                </a:solidFill>
              </a:rPr>
              <a:t>(</a:t>
            </a:r>
            <a:r>
              <a:rPr lang="en-US" sz="2400" b="1" dirty="0">
                <a:solidFill>
                  <a:srgbClr val="006600"/>
                </a:solidFill>
              </a:rPr>
              <a:t>"</a:t>
            </a:r>
            <a:r>
              <a:rPr lang="en-US" sz="2400" b="1" dirty="0">
                <a:solidFill>
                  <a:srgbClr val="008000"/>
                </a:solidFill>
              </a:rPr>
              <a:t>--parse"</a:t>
            </a:r>
            <a:r>
              <a:rPr lang="en-US" sz="2400" dirty="0">
                <a:solidFill>
                  <a:srgbClr val="000000"/>
                </a:solidFill>
              </a:rPr>
              <a:t>,</a:t>
            </a:r>
            <a:r>
              <a:rPr lang="en-US" sz="2400" b="1" dirty="0">
                <a:solidFill>
                  <a:srgbClr val="008000"/>
                </a:solidFill>
              </a:rPr>
              <a:t>"-p"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dirty="0">
                <a:solidFill>
                  <a:srgbClr val="660099"/>
                </a:solidFill>
              </a:rPr>
              <a:t>action</a:t>
            </a:r>
            <a:r>
              <a:rPr lang="en-US" sz="2400" dirty="0">
                <a:solidFill>
                  <a:srgbClr val="000000"/>
                </a:solidFill>
              </a:rPr>
              <a:t>=</a:t>
            </a:r>
            <a:r>
              <a:rPr lang="en-US" sz="2400" b="1" dirty="0">
                <a:solidFill>
                  <a:srgbClr val="008000"/>
                </a:solidFill>
              </a:rPr>
              <a:t>"</a:t>
            </a:r>
            <a:r>
              <a:rPr lang="en-US" sz="2400" b="1" dirty="0" err="1">
                <a:solidFill>
                  <a:srgbClr val="008000"/>
                </a:solidFill>
              </a:rPr>
              <a:t>store_true</a:t>
            </a:r>
            <a:r>
              <a:rPr lang="en-US" sz="2400" b="1" dirty="0">
                <a:solidFill>
                  <a:srgbClr val="008000"/>
                </a:solidFill>
              </a:rPr>
              <a:t>"</a:t>
            </a:r>
            <a:r>
              <a:rPr lang="en-US" sz="2400" dirty="0">
                <a:solidFill>
                  <a:srgbClr val="000000"/>
                </a:solidFill>
              </a:rPr>
              <a:t>,</a:t>
            </a:r>
            <a:r>
              <a:rPr lang="en-US" sz="2400" dirty="0">
                <a:solidFill>
                  <a:srgbClr val="660099"/>
                </a:solidFill>
              </a:rPr>
              <a:t> 	help</a:t>
            </a:r>
            <a:r>
              <a:rPr lang="en-US" sz="2400" dirty="0">
                <a:solidFill>
                  <a:srgbClr val="000000"/>
                </a:solidFill>
              </a:rPr>
              <a:t>=</a:t>
            </a:r>
            <a:r>
              <a:rPr lang="en-US" sz="2400" b="1" dirty="0">
                <a:solidFill>
                  <a:srgbClr val="008000"/>
                </a:solidFill>
              </a:rPr>
              <a:t>"file to process"</a:t>
            </a:r>
            <a:r>
              <a:rPr lang="en-US" sz="2400" dirty="0">
                <a:solidFill>
                  <a:srgbClr val="000000"/>
                </a:solidFill>
              </a:rPr>
              <a:t>)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 err="1">
                <a:solidFill>
                  <a:srgbClr val="000000"/>
                </a:solidFill>
              </a:rPr>
              <a:t>parser.add_argument</a:t>
            </a:r>
            <a:r>
              <a:rPr lang="en-US" sz="2400" dirty="0">
                <a:solidFill>
                  <a:srgbClr val="000000"/>
                </a:solidFill>
              </a:rPr>
              <a:t>(</a:t>
            </a:r>
            <a:r>
              <a:rPr lang="en-US" sz="2400" b="1" dirty="0">
                <a:solidFill>
                  <a:srgbClr val="006600"/>
                </a:solidFill>
              </a:rPr>
              <a:t>"</a:t>
            </a:r>
            <a:r>
              <a:rPr lang="en-US" sz="2400" b="1" dirty="0">
                <a:solidFill>
                  <a:srgbClr val="008000"/>
                </a:solidFill>
              </a:rPr>
              <a:t>--</a:t>
            </a:r>
            <a:r>
              <a:rPr lang="en-US" sz="2400" b="1" dirty="0" err="1">
                <a:solidFill>
                  <a:srgbClr val="008000"/>
                </a:solidFill>
              </a:rPr>
              <a:t>doparse</a:t>
            </a:r>
            <a:r>
              <a:rPr lang="en-US" sz="2400" b="1" dirty="0">
                <a:solidFill>
                  <a:srgbClr val="008000"/>
                </a:solidFill>
              </a:rPr>
              <a:t>"</a:t>
            </a:r>
            <a:r>
              <a:rPr lang="en-US" sz="2400" dirty="0">
                <a:solidFill>
                  <a:srgbClr val="000000"/>
                </a:solidFill>
              </a:rPr>
              <a:t>,</a:t>
            </a:r>
            <a:r>
              <a:rPr lang="en-US" sz="2400" b="1" dirty="0">
                <a:solidFill>
                  <a:srgbClr val="008000"/>
                </a:solidFill>
              </a:rPr>
              <a:t>"-d"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dirty="0">
                <a:solidFill>
                  <a:srgbClr val="660099"/>
                </a:solidFill>
              </a:rPr>
              <a:t>action</a:t>
            </a:r>
            <a:r>
              <a:rPr lang="en-US" sz="2400" dirty="0">
                <a:solidFill>
                  <a:srgbClr val="000000"/>
                </a:solidFill>
              </a:rPr>
              <a:t>=</a:t>
            </a:r>
            <a:r>
              <a:rPr lang="en-US" sz="2400" b="1" dirty="0">
                <a:solidFill>
                  <a:srgbClr val="008000"/>
                </a:solidFill>
              </a:rPr>
              <a:t>"store"</a:t>
            </a:r>
            <a:r>
              <a:rPr lang="en-US" sz="2400" dirty="0">
                <a:solidFill>
                  <a:srgbClr val="000000"/>
                </a:solidFill>
              </a:rPr>
              <a:t>,</a:t>
            </a:r>
            <a:r>
              <a:rPr lang="en-US" sz="2400" dirty="0">
                <a:solidFill>
                  <a:srgbClr val="660099"/>
                </a:solidFill>
              </a:rPr>
              <a:t> 	default</a:t>
            </a:r>
            <a:r>
              <a:rPr lang="en-US" sz="2400" dirty="0">
                <a:solidFill>
                  <a:srgbClr val="000000"/>
                </a:solidFill>
              </a:rPr>
              <a:t>=</a:t>
            </a:r>
            <a:r>
              <a:rPr lang="en-US" sz="2400" b="1" dirty="0">
                <a:solidFill>
                  <a:srgbClr val="008000"/>
                </a:solidFill>
              </a:rPr>
              <a:t>"</a:t>
            </a:r>
            <a:r>
              <a:rPr lang="en-US" sz="2400" b="1" dirty="0" err="1">
                <a:solidFill>
                  <a:srgbClr val="008000"/>
                </a:solidFill>
              </a:rPr>
              <a:t>yes"</a:t>
            </a:r>
            <a:r>
              <a:rPr lang="en-US" sz="2400" dirty="0" err="1">
                <a:solidFill>
                  <a:srgbClr val="000000"/>
                </a:solidFill>
              </a:rPr>
              <a:t>,</a:t>
            </a:r>
            <a:r>
              <a:rPr lang="en-US" sz="2400" dirty="0" err="1">
                <a:solidFill>
                  <a:srgbClr val="660099"/>
                </a:solidFill>
              </a:rPr>
              <a:t>help</a:t>
            </a:r>
            <a:r>
              <a:rPr lang="en-US" sz="2400" dirty="0">
                <a:solidFill>
                  <a:srgbClr val="000000"/>
                </a:solidFill>
              </a:rPr>
              <a:t>=</a:t>
            </a:r>
            <a:r>
              <a:rPr lang="en-US" sz="2400" b="1" dirty="0">
                <a:solidFill>
                  <a:srgbClr val="008000"/>
                </a:solidFill>
              </a:rPr>
              <a:t>"file to process"</a:t>
            </a:r>
            <a:r>
              <a:rPr lang="en-US" sz="2400" dirty="0">
                <a:solidFill>
                  <a:srgbClr val="000000"/>
                </a:solidFill>
              </a:rPr>
              <a:t>)</a:t>
            </a:r>
            <a:br>
              <a:rPr lang="en-US" sz="2400" dirty="0">
                <a:solidFill>
                  <a:srgbClr val="000000"/>
                </a:solidFill>
              </a:rPr>
            </a:b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000000"/>
                </a:solidFill>
              </a:rPr>
              <a:t>options = </a:t>
            </a:r>
            <a:r>
              <a:rPr lang="en-US" sz="2400" dirty="0" err="1">
                <a:solidFill>
                  <a:srgbClr val="000000"/>
                </a:solidFill>
              </a:rPr>
              <a:t>parser.parse_args</a:t>
            </a:r>
            <a:r>
              <a:rPr lang="en-US" sz="2400" dirty="0">
                <a:solidFill>
                  <a:srgbClr val="000000"/>
                </a:solidFill>
              </a:rPr>
              <a:t>()</a:t>
            </a:r>
            <a:br>
              <a:rPr lang="en-US" sz="2400" dirty="0">
                <a:solidFill>
                  <a:srgbClr val="000000"/>
                </a:solidFill>
              </a:rPr>
            </a:b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b="1" dirty="0">
                <a:solidFill>
                  <a:srgbClr val="000080"/>
                </a:solidFill>
              </a:rPr>
              <a:t>if</a:t>
            </a:r>
            <a:r>
              <a:rPr lang="en-US" sz="2400" dirty="0">
                <a:solidFill>
                  <a:srgbClr val="00008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options.parse</a:t>
            </a:r>
            <a:r>
              <a:rPr lang="en-US" sz="2400" dirty="0">
                <a:solidFill>
                  <a:srgbClr val="000000"/>
                </a:solidFill>
              </a:rPr>
              <a:t>: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1800" dirty="0">
                <a:ea typeface="Calibri"/>
                <a:cs typeface="Arial"/>
              </a:rPr>
              <a:t> …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b="1" dirty="0">
                <a:solidFill>
                  <a:srgbClr val="000080"/>
                </a:solidFill>
              </a:rPr>
              <a:t>if</a:t>
            </a:r>
            <a:r>
              <a:rPr lang="en-US" sz="2400" dirty="0">
                <a:solidFill>
                  <a:srgbClr val="00008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options.doparse</a:t>
            </a:r>
            <a:r>
              <a:rPr lang="en-US" sz="2400" dirty="0">
                <a:solidFill>
                  <a:srgbClr val="000000"/>
                </a:solidFill>
              </a:rPr>
              <a:t> == </a:t>
            </a:r>
            <a:r>
              <a:rPr lang="en-US" sz="2400" b="1" dirty="0">
                <a:solidFill>
                  <a:srgbClr val="008000"/>
                </a:solidFill>
              </a:rPr>
              <a:t>"yes"</a:t>
            </a:r>
            <a:r>
              <a:rPr lang="en-US" sz="2400" dirty="0">
                <a:solidFill>
                  <a:srgbClr val="000000"/>
                </a:solidFill>
              </a:rPr>
              <a:t>: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1800" dirty="0">
                <a:ea typeface="Calibri"/>
                <a:cs typeface="Arial"/>
              </a:rPr>
              <a:t> …</a:t>
            </a:r>
          </a:p>
          <a:p>
            <a:endParaRPr lang="en-US" sz="2400" dirty="0"/>
          </a:p>
        </p:txBody>
      </p:sp>
      <p:sp>
        <p:nvSpPr>
          <p:cNvPr id="4" name="Frame 3"/>
          <p:cNvSpPr/>
          <p:nvPr/>
        </p:nvSpPr>
        <p:spPr>
          <a:xfrm>
            <a:off x="5562600" y="2362200"/>
            <a:ext cx="1676400" cy="457200"/>
          </a:xfrm>
          <a:prstGeom prst="fram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842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Booleans: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6</a:t>
            </a:r>
            <a:r>
              <a:rPr lang="en-US" dirty="0"/>
              <a:t> &gt; </a:t>
            </a:r>
            <a:r>
              <a:rPr lang="en-US" dirty="0">
                <a:solidFill>
                  <a:srgbClr val="0000FF"/>
                </a:solidFill>
              </a:rPr>
              <a:t>5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0080"/>
                </a:solidFill>
              </a:rPr>
              <a:t>True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6</a:t>
            </a:r>
            <a:r>
              <a:rPr lang="en-US" dirty="0"/>
              <a:t> == </a:t>
            </a:r>
            <a:r>
              <a:rPr lang="en-US" dirty="0">
                <a:solidFill>
                  <a:srgbClr val="0000FF"/>
                </a:solidFill>
              </a:rPr>
              <a:t>5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0080"/>
                </a:solidFill>
              </a:rPr>
              <a:t>False</a:t>
            </a:r>
          </a:p>
        </p:txBody>
      </p:sp>
    </p:spTree>
    <p:extLst>
      <p:ext uri="{BB962C8B-B14F-4D97-AF65-F5344CB8AC3E}">
        <p14:creationId xmlns:p14="http://schemas.microsoft.com/office/powerpoint/2010/main" val="2730931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– Bar Hillel's pen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 Bar Hillel right?</a:t>
            </a:r>
          </a:p>
          <a:p>
            <a:r>
              <a:rPr lang="en-US" dirty="0"/>
              <a:t>Can context ever get </a:t>
            </a:r>
            <a:r>
              <a:rPr lang="en-US" b="1" i="1" dirty="0"/>
              <a:t>pen</a:t>
            </a:r>
            <a:r>
              <a:rPr lang="en-US" b="1" dirty="0"/>
              <a:t> </a:t>
            </a:r>
            <a:r>
              <a:rPr lang="en-US" dirty="0"/>
              <a:t>right?</a:t>
            </a:r>
          </a:p>
          <a:p>
            <a:pPr lvl="1"/>
            <a:r>
              <a:rPr lang="en-US" dirty="0"/>
              <a:t>Does perfect MT require perfect AI?</a:t>
            </a:r>
          </a:p>
          <a:p>
            <a:pPr lvl="1"/>
            <a:r>
              <a:rPr lang="en-US" dirty="0"/>
              <a:t>Can we get much better even with imperfect AI?</a:t>
            </a:r>
          </a:p>
        </p:txBody>
      </p:sp>
      <p:pic>
        <p:nvPicPr>
          <p:cNvPr id="1026" name="Picture 2" descr="C:\Users\az364\AppData\Local\Microsoft\Windows\Temporary Internet Files\Content.IE5\DK8Q1YFP\playpen_for_glow_by_dream_whizper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886200"/>
            <a:ext cx="1858537" cy="228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z364\AppData\Local\Microsoft\Windows\Temporary Internet Files\Content.IE5\X6WXBYTW\Blue_pen_icon.svg[1]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2" r="8572"/>
          <a:stretch/>
        </p:blipFill>
        <p:spPr bwMode="auto">
          <a:xfrm>
            <a:off x="2296886" y="3886200"/>
            <a:ext cx="1839685" cy="2286000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46754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FF3A0-1A83-4572-8163-4822B53B0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right is Bar Hillel right now?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522A4-0466-4EE9-B2B4-7D79CA61CA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F2DCD0-C8FC-4431-992D-B18A12CF0A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8219"/>
          <a:stretch/>
        </p:blipFill>
        <p:spPr>
          <a:xfrm>
            <a:off x="1600200" y="2285999"/>
            <a:ext cx="6096000" cy="6870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789E7D8-CD13-4725-B3FF-6645706946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3094" y="3023679"/>
            <a:ext cx="6113106" cy="7876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5A86D6-ABA8-4B09-AE47-141C594531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3094" y="3831588"/>
            <a:ext cx="6113106" cy="9599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71D522F-864E-41E1-BA98-030CC7C341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3094" y="4876801"/>
            <a:ext cx="6113106" cy="99841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11F1483-77B7-48DC-BB07-64DF3BD8D408}"/>
              </a:ext>
            </a:extLst>
          </p:cNvPr>
          <p:cNvSpPr/>
          <p:nvPr/>
        </p:nvSpPr>
        <p:spPr>
          <a:xfrm>
            <a:off x="1143000" y="2444850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✗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4B5A214-AB67-4001-8DCD-A030D10BEACC}"/>
              </a:ext>
            </a:extLst>
          </p:cNvPr>
          <p:cNvSpPr/>
          <p:nvPr/>
        </p:nvSpPr>
        <p:spPr>
          <a:xfrm>
            <a:off x="1143000" y="3243463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✗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5F0F567-271A-4231-8549-1EAA4240F5A5}"/>
              </a:ext>
            </a:extLst>
          </p:cNvPr>
          <p:cNvSpPr/>
          <p:nvPr/>
        </p:nvSpPr>
        <p:spPr>
          <a:xfrm>
            <a:off x="1141445" y="4126908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✗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82BC0D-BE69-4903-AAD5-9101644098BF}"/>
              </a:ext>
            </a:extLst>
          </p:cNvPr>
          <p:cNvSpPr/>
          <p:nvPr/>
        </p:nvSpPr>
        <p:spPr>
          <a:xfrm>
            <a:off x="1139890" y="5027097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✗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581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right was Bar Hillel last year?</a:t>
            </a:r>
          </a:p>
        </p:txBody>
      </p:sp>
      <p:sp>
        <p:nvSpPr>
          <p:cNvPr id="4" name="Rectangle 3"/>
          <p:cNvSpPr/>
          <p:nvPr/>
        </p:nvSpPr>
        <p:spPr>
          <a:xfrm>
            <a:off x="891735" y="2460171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✗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66308" y="3005177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✗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91735" y="3573975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✗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91735" y="4289363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✗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866307" y="1951220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✗</a:t>
            </a:r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340" y="3605682"/>
            <a:ext cx="746125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4223FE7-FA9B-40DF-BC94-EC091EC569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1978231"/>
            <a:ext cx="7548390" cy="2602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EA0EC38-E2F9-40D1-982A-482265FD60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2506905"/>
            <a:ext cx="7395990" cy="33008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8D8059F-E5BE-40E0-AB63-340B14B044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1805" y="3066341"/>
            <a:ext cx="7732491" cy="36933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256B95C-CEF3-4FF6-9805-4303F21C5F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5630" y="4252473"/>
            <a:ext cx="7509770" cy="36933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0CD9BFF-A1C3-4461-9ADC-94B0997D98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05629" y="4770236"/>
            <a:ext cx="7491841" cy="419668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083BDA4-177D-43A7-80BB-4244C36F02E3}"/>
              </a:ext>
            </a:extLst>
          </p:cNvPr>
          <p:cNvSpPr/>
          <p:nvPr/>
        </p:nvSpPr>
        <p:spPr>
          <a:xfrm>
            <a:off x="956102" y="4751310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✗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6CE06EF-6764-432B-B5AE-A9274AFB03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5644" y="5764913"/>
            <a:ext cx="658495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5F1DE9B-6D61-4CEE-B176-6BB5D94DCA3B}"/>
              </a:ext>
            </a:extLst>
          </p:cNvPr>
          <p:cNvSpPr txBox="1"/>
          <p:nvPr/>
        </p:nvSpPr>
        <p:spPr>
          <a:xfrm>
            <a:off x="1391816" y="5213231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Three(!) years ago:</a:t>
            </a:r>
          </a:p>
        </p:txBody>
      </p:sp>
    </p:spTree>
    <p:extLst>
      <p:ext uri="{BB962C8B-B14F-4D97-AF65-F5344CB8AC3E}">
        <p14:creationId xmlns:p14="http://schemas.microsoft.com/office/powerpoint/2010/main" val="730231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D0BFD-8EE6-47A0-A6A2-56D6B83E7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</a:t>
            </a:r>
            <a:r>
              <a:rPr lang="en-US" dirty="0" err="1"/>
              <a:t>ChatGPT</a:t>
            </a:r>
            <a:r>
              <a:rPr lang="en-US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D35744-9FAA-462F-B883-DF092633C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F21BBF-DFA6-4C72-BB52-B06CDC023D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1855701"/>
            <a:ext cx="4876800" cy="20785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8E7C54D-BABA-4898-8214-0017C4992A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2699" y="4288360"/>
            <a:ext cx="4838701" cy="2093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3906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33702</TotalTime>
  <Words>2427</Words>
  <Application>Microsoft Office PowerPoint</Application>
  <PresentationFormat>On-screen Show (4:3)</PresentationFormat>
  <Paragraphs>289</Paragraphs>
  <Slides>42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8" baseType="lpstr">
      <vt:lpstr>Arial</vt:lpstr>
      <vt:lpstr>Calibri</vt:lpstr>
      <vt:lpstr>Cambria</vt:lpstr>
      <vt:lpstr>Wingdings</vt:lpstr>
      <vt:lpstr>Wingdings 2</vt:lpstr>
      <vt:lpstr>Foundry</vt:lpstr>
      <vt:lpstr>LING-4400 Introduction to  Natural Language Processing</vt:lpstr>
      <vt:lpstr>Questions from last time</vt:lpstr>
      <vt:lpstr>Quick review</vt:lpstr>
      <vt:lpstr>Quick review</vt:lpstr>
      <vt:lpstr>Quick review</vt:lpstr>
      <vt:lpstr>Discussion – Bar Hillel's pen</vt:lpstr>
      <vt:lpstr>How right is Bar Hillel right now?</vt:lpstr>
      <vt:lpstr>How right was Bar Hillel last year?</vt:lpstr>
      <vt:lpstr>And ChatGPT?</vt:lpstr>
      <vt:lpstr>Just add more context?</vt:lpstr>
      <vt:lpstr>NLTK – a quick taste</vt:lpstr>
      <vt:lpstr>NLTK – a quick taste</vt:lpstr>
      <vt:lpstr>Imports</vt:lpstr>
      <vt:lpstr>Imports</vt:lpstr>
      <vt:lpstr>NLTK – a quick taste</vt:lpstr>
      <vt:lpstr>Methods and arguments</vt:lpstr>
      <vt:lpstr>First notions about OOP</vt:lpstr>
      <vt:lpstr>Procedural vs. OOP</vt:lpstr>
      <vt:lpstr>Procedural vs. OOP</vt:lpstr>
      <vt:lpstr>Another example: .similar(word)</vt:lpstr>
      <vt:lpstr>Another example: .similar(word)</vt:lpstr>
      <vt:lpstr>A (slightly) more serious program</vt:lpstr>
      <vt:lpstr>Palindrome checker</vt:lpstr>
      <vt:lpstr>Some starter code - if</vt:lpstr>
      <vt:lpstr>A word about indentation</vt:lpstr>
      <vt:lpstr>If, else and elif</vt:lpstr>
      <vt:lpstr>Quick exercise – imagine it’s snowing!</vt:lpstr>
      <vt:lpstr>Another word about indentation</vt:lpstr>
      <vt:lpstr>Conventions and names</vt:lpstr>
      <vt:lpstr>PEP</vt:lpstr>
      <vt:lpstr>Some PEP8 basics</vt:lpstr>
      <vt:lpstr>Indentation and hierarchy</vt:lpstr>
      <vt:lpstr>Exercise – checking things</vt:lpstr>
      <vt:lpstr>Checking things</vt:lpstr>
      <vt:lpstr>How can we check the palindrome?</vt:lpstr>
      <vt:lpstr>Full palindrome checker V1</vt:lpstr>
      <vt:lpstr>How to give our program parameters?</vt:lpstr>
      <vt:lpstr>Unnamed arguments</vt:lpstr>
      <vt:lpstr>Unnamed arguments</vt:lpstr>
      <vt:lpstr>Building block: argparser</vt:lpstr>
      <vt:lpstr>argparser – other options</vt:lpstr>
      <vt:lpstr>argparser – other options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1169</cp:revision>
  <dcterms:created xsi:type="dcterms:W3CDTF">2015-10-05T21:10:16Z</dcterms:created>
  <dcterms:modified xsi:type="dcterms:W3CDTF">2023-09-05T19:04:45Z</dcterms:modified>
</cp:coreProperties>
</file>