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5"/>
  </p:notesMasterIdLst>
  <p:sldIdLst>
    <p:sldId id="256" r:id="rId2"/>
    <p:sldId id="473" r:id="rId3"/>
    <p:sldId id="404" r:id="rId4"/>
    <p:sldId id="403" r:id="rId5"/>
    <p:sldId id="428" r:id="rId6"/>
    <p:sldId id="429" r:id="rId7"/>
    <p:sldId id="430" r:id="rId8"/>
    <p:sldId id="431" r:id="rId9"/>
    <p:sldId id="432" r:id="rId10"/>
    <p:sldId id="417" r:id="rId11"/>
    <p:sldId id="400" r:id="rId12"/>
    <p:sldId id="449" r:id="rId13"/>
    <p:sldId id="450" r:id="rId14"/>
    <p:sldId id="451" r:id="rId15"/>
    <p:sldId id="414" r:id="rId16"/>
    <p:sldId id="320" r:id="rId17"/>
    <p:sldId id="358" r:id="rId18"/>
    <p:sldId id="357" r:id="rId19"/>
    <p:sldId id="359" r:id="rId20"/>
    <p:sldId id="377" r:id="rId21"/>
    <p:sldId id="378" r:id="rId22"/>
    <p:sldId id="379" r:id="rId23"/>
    <p:sldId id="38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CC78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1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0B73B-0812-4975-A8B4-D2D7AAFE4965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66361-746C-4569-A822-E768C017F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4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uHO-EVrWMC0jp5bTmsFSEOxemJza1otKUW0PDyoQsmw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georgetown.zoom.us/meeting/register/tJ0sf-2srDgvHNG7G2jwgSEisUzOAj-zpzLu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Eliza II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Did you find any problems with Eliza?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&gt;I want to challenge </a:t>
            </a:r>
            <a:r>
              <a:rPr lang="en-US" sz="1800" b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myself</a:t>
            </a:r>
          </a:p>
          <a:p>
            <a:pPr marL="630936" lvl="2" indent="0">
              <a:buNone/>
            </a:pP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you got to challenge </a:t>
            </a:r>
            <a:r>
              <a:rPr lang="en-US" sz="1800" b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myself</a:t>
            </a: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then what would you do?</a:t>
            </a:r>
          </a:p>
          <a:p>
            <a:endParaRPr lang="en-US" dirty="0"/>
          </a:p>
        </p:txBody>
      </p:sp>
      <p:pic>
        <p:nvPicPr>
          <p:cNvPr id="1026" name="Picture 2" descr="C:\Users\az364\AppData\Local\Microsoft\Windows\INetCache\IE\R82CZEYC\3946055_f67b05180b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133600"/>
            <a:ext cx="3124200" cy="234315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324600" y="1693758"/>
            <a:ext cx="1524000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2"/>
            <a:r>
              <a:rPr lang="en-US" b="1" dirty="0"/>
              <a:t>Problems:</a:t>
            </a:r>
          </a:p>
          <a:p>
            <a:pPr marL="0" lvl="2"/>
            <a:r>
              <a:rPr lang="en-US" dirty="0"/>
              <a:t>Morphology</a:t>
            </a:r>
          </a:p>
          <a:p>
            <a:pPr marL="0" lvl="2"/>
            <a:r>
              <a:rPr lang="en-US" dirty="0"/>
              <a:t>Syntax</a:t>
            </a:r>
          </a:p>
          <a:p>
            <a:pPr marL="0" lvl="2"/>
            <a:r>
              <a:rPr lang="en-US" dirty="0"/>
              <a:t>Semantics</a:t>
            </a:r>
          </a:p>
          <a:p>
            <a:pPr marL="0" lvl="2"/>
            <a:r>
              <a:rPr lang="en-US" dirty="0"/>
              <a:t>Pragmatics</a:t>
            </a:r>
          </a:p>
          <a:p>
            <a:pPr marL="0" lvl="2"/>
            <a:r>
              <a:rPr lang="en-US" dirty="0"/>
              <a:t>Memory?</a:t>
            </a:r>
          </a:p>
        </p:txBody>
      </p:sp>
      <p:sp>
        <p:nvSpPr>
          <p:cNvPr id="5" name="Rectangle 4"/>
          <p:cNvSpPr/>
          <p:nvPr/>
        </p:nvSpPr>
        <p:spPr>
          <a:xfrm>
            <a:off x="5791200" y="3809999"/>
            <a:ext cx="3048000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2"/>
            <a:r>
              <a:rPr lang="en-US" b="1" dirty="0"/>
              <a:t>Solutions:</a:t>
            </a:r>
          </a:p>
          <a:p>
            <a:pPr marL="0" lvl="2"/>
            <a:r>
              <a:rPr lang="en-US" dirty="0"/>
              <a:t>More patterns</a:t>
            </a:r>
          </a:p>
          <a:p>
            <a:pPr marL="0" lvl="2"/>
            <a:r>
              <a:rPr lang="en-US" dirty="0"/>
              <a:t>More reflections</a:t>
            </a:r>
          </a:p>
          <a:p>
            <a:pPr marL="0" lvl="2"/>
            <a:r>
              <a:rPr lang="en-US" dirty="0"/>
              <a:t>Completely new mechanisms</a:t>
            </a:r>
          </a:p>
        </p:txBody>
      </p:sp>
    </p:spTree>
    <p:extLst>
      <p:ext uri="{BB962C8B-B14F-4D97-AF65-F5344CB8AC3E}">
        <p14:creationId xmlns:p14="http://schemas.microsoft.com/office/powerpoint/2010/main" val="124570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Eliza better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Some ideas:</a:t>
            </a:r>
          </a:p>
          <a:p>
            <a:pPr lvl="1"/>
            <a:r>
              <a:rPr lang="en-US" dirty="0"/>
              <a:t>Talking about brothers and sisters (be conservative!)</a:t>
            </a:r>
          </a:p>
          <a:p>
            <a:pPr lvl="1"/>
            <a:r>
              <a:rPr lang="en-US" dirty="0"/>
              <a:t>Support for reflexive pronouns to fix this:</a:t>
            </a:r>
          </a:p>
          <a:p>
            <a:pPr marL="630936" lvl="2" indent="0">
              <a:buNone/>
            </a:pP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&gt;I want to challenge </a:t>
            </a:r>
            <a:r>
              <a:rPr lang="en-US" sz="1800" b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myself</a:t>
            </a:r>
          </a:p>
          <a:p>
            <a:pPr marL="630936" lvl="2" indent="0">
              <a:buNone/>
            </a:pP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you got to challenge </a:t>
            </a:r>
            <a:r>
              <a:rPr lang="en-US" sz="1800" b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myself</a:t>
            </a: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then what would you do?</a:t>
            </a:r>
          </a:p>
          <a:p>
            <a:pPr lvl="1"/>
            <a:r>
              <a:rPr lang="en-US" dirty="0"/>
              <a:t>A pattern to make Eliza repeat what you said:</a:t>
            </a:r>
          </a:p>
          <a:p>
            <a:pPr marL="630936" lvl="2" indent="0">
              <a:buNone/>
            </a:pP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 Just tell me "you're beautiful".</a:t>
            </a:r>
          </a:p>
          <a:p>
            <a:pPr marL="630936" lvl="2" indent="0">
              <a:buNone/>
            </a:pP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you're beautiful</a:t>
            </a: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/>
              <a:t>… more clever stuff??</a:t>
            </a:r>
          </a:p>
          <a:p>
            <a:pPr lvl="1"/>
            <a:endParaRPr lang="en-US" dirty="0"/>
          </a:p>
          <a:p>
            <a:r>
              <a:rPr lang="en-US" dirty="0"/>
              <a:t>Brainstorm at: </a:t>
            </a:r>
            <a:r>
              <a:rPr lang="en-US" dirty="0">
                <a:hlinkClick r:id="rId2"/>
              </a:rPr>
              <a:t>https://docs.google.com/document/d/1uHO-EVrWMC0jp5bTmsFSEOxemJza1otKUW0PDyoQsmw/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773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From regex to natural language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Regular expressions describe a simple type of grammar</a:t>
            </a:r>
          </a:p>
          <a:p>
            <a:pPr lvl="1"/>
            <a:r>
              <a:rPr lang="en-US" dirty="0"/>
              <a:t>For example, you could think of a regex:</a:t>
            </a:r>
            <a:br>
              <a:rPr lang="en-US" dirty="0"/>
            </a:br>
            <a:r>
              <a:rPr lang="en-US" dirty="0"/>
              <a:t>	/D?A*N/</a:t>
            </a:r>
          </a:p>
          <a:p>
            <a:pPr lvl="1"/>
            <a:r>
              <a:rPr lang="en-US" dirty="0"/>
              <a:t>As describing a Noun Phrase:</a:t>
            </a:r>
            <a:br>
              <a:rPr lang="en-US" dirty="0"/>
            </a:br>
            <a:r>
              <a:rPr lang="en-US" dirty="0"/>
              <a:t>	Determiner? (</a:t>
            </a:r>
            <a:r>
              <a:rPr lang="en-US" dirty="0" err="1"/>
              <a:t>Adj</a:t>
            </a:r>
            <a:r>
              <a:rPr lang="en-US" dirty="0"/>
              <a:t>)* Noun</a:t>
            </a:r>
          </a:p>
          <a:p>
            <a:pPr lvl="1"/>
            <a:r>
              <a:rPr lang="en-US" dirty="0"/>
              <a:t>Just replace each noun with N, each Adj with A, Determiner can be “a”, or “the”, or…</a:t>
            </a:r>
          </a:p>
          <a:p>
            <a:pPr lvl="1"/>
            <a:r>
              <a:rPr lang="en-US" dirty="0"/>
              <a:t>We can now recognize noun phrases! </a:t>
            </a:r>
            <a:br>
              <a:rPr lang="en-US" dirty="0"/>
            </a:b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(why should we want to?)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4961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From regex to natural language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fact, syntax is more complex than what we can express with regex: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i="1" dirty="0"/>
              <a:t>pick the kids up</a:t>
            </a:r>
            <a:r>
              <a:rPr lang="en-US" dirty="0"/>
              <a:t>: /VDNP/</a:t>
            </a:r>
          </a:p>
          <a:p>
            <a:pPr marL="411480" lvl="1" indent="0">
              <a:buNone/>
            </a:pPr>
            <a:endParaRPr lang="en-US" dirty="0"/>
          </a:p>
          <a:p>
            <a:pPr lvl="1"/>
            <a:r>
              <a:rPr lang="en-US" dirty="0"/>
              <a:t>But  only certain verbs take certain particles, objects…</a:t>
            </a:r>
          </a:p>
          <a:p>
            <a:pPr lvl="1"/>
            <a:r>
              <a:rPr lang="en-US" dirty="0"/>
              <a:t>Can't prevent matching:</a:t>
            </a:r>
          </a:p>
          <a:p>
            <a:pPr marL="411480" lvl="1" indent="0">
              <a:buNone/>
            </a:pPr>
            <a:r>
              <a:rPr lang="en-US" i="1" dirty="0"/>
              <a:t>sleep the kids up</a:t>
            </a:r>
          </a:p>
          <a:p>
            <a:pPr marL="411480" lvl="1" indent="0">
              <a:buNone/>
            </a:pPr>
            <a:r>
              <a:rPr lang="en-US" i="1" dirty="0"/>
              <a:t>pick the kids over</a:t>
            </a:r>
          </a:p>
          <a:p>
            <a:pPr marL="41148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1022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From regex to natural language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But for </a:t>
            </a:r>
            <a:r>
              <a:rPr lang="en-US" b="1" dirty="0"/>
              <a:t>morphology</a:t>
            </a:r>
            <a:r>
              <a:rPr lang="en-US" dirty="0"/>
              <a:t>, word formation is often describable using something like regex:</a:t>
            </a:r>
          </a:p>
          <a:p>
            <a:pPr lvl="1"/>
            <a:r>
              <a:rPr lang="en-US" dirty="0"/>
              <a:t>Super anti adverbs: /(super)?(anti)?ADJ(</a:t>
            </a:r>
            <a:r>
              <a:rPr lang="en-US" dirty="0" err="1"/>
              <a:t>ly</a:t>
            </a:r>
            <a:r>
              <a:rPr lang="en-US" dirty="0"/>
              <a:t>)?/</a:t>
            </a:r>
          </a:p>
          <a:p>
            <a:pPr lvl="1"/>
            <a:r>
              <a:rPr lang="en-US" dirty="0"/>
              <a:t>Noun compounds: /N+N/</a:t>
            </a:r>
          </a:p>
          <a:p>
            <a:r>
              <a:rPr lang="en-US" dirty="0"/>
              <a:t>But what is ADJ? or N?</a:t>
            </a:r>
          </a:p>
          <a:p>
            <a:r>
              <a:rPr lang="en-US" dirty="0"/>
              <a:t>Can we do regex with a different 'alphabet'?</a:t>
            </a:r>
          </a:p>
          <a:p>
            <a:endParaRPr lang="en-US" dirty="0"/>
          </a:p>
          <a:p>
            <a:r>
              <a:rPr lang="en-US" dirty="0"/>
              <a:t>A grammar of </a:t>
            </a:r>
            <a:r>
              <a:rPr lang="en-US" b="1" dirty="0" err="1"/>
              <a:t>re</a:t>
            </a:r>
            <a:r>
              <a:rPr lang="en-US" dirty="0" err="1"/>
              <a:t>xpressions</a:t>
            </a:r>
            <a:r>
              <a:rPr lang="en-US" dirty="0"/>
              <a:t> using any 'alphabet' is called a </a:t>
            </a:r>
            <a:r>
              <a:rPr lang="en-US" b="1" dirty="0"/>
              <a:t>regular language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731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languages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fact we can create a regular language grammar using: (please read </a:t>
            </a:r>
            <a:r>
              <a:rPr lang="en-US" dirty="0">
                <a:solidFill>
                  <a:srgbClr val="FF0000"/>
                </a:solidFill>
              </a:rPr>
              <a:t>from </a:t>
            </a:r>
            <a:r>
              <a:rPr lang="en-US" b="1" dirty="0">
                <a:solidFill>
                  <a:srgbClr val="FF0000"/>
                </a:solidFill>
              </a:rPr>
              <a:t>J&amp;M 2008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Some alphabet </a:t>
            </a:r>
            <a:r>
              <a:rPr lang="el-GR" dirty="0"/>
              <a:t>Σ</a:t>
            </a:r>
            <a:r>
              <a:rPr lang="en-US" dirty="0"/>
              <a:t> with symbols </a:t>
            </a:r>
            <a:r>
              <a:rPr lang="en-US" dirty="0">
                <a:solidFill>
                  <a:srgbClr val="0070C0"/>
                </a:solidFill>
              </a:rPr>
              <a:t>a, b, c</a:t>
            </a:r>
            <a:r>
              <a:rPr lang="en-US" dirty="0"/>
              <a:t>…</a:t>
            </a:r>
          </a:p>
          <a:p>
            <a:pPr lvl="1"/>
            <a:r>
              <a:rPr lang="en-US" dirty="0"/>
              <a:t>Any single symbol is a possible regular grammar (just 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Any union (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/>
              <a:t> OR </a:t>
            </a:r>
            <a:r>
              <a:rPr lang="en-US" dirty="0">
                <a:solidFill>
                  <a:srgbClr val="0070C0"/>
                </a:solidFill>
              </a:rPr>
              <a:t>b</a:t>
            </a:r>
            <a:r>
              <a:rPr lang="en-US" dirty="0"/>
              <a:t>), concatenation (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/>
              <a:t> THEN </a:t>
            </a:r>
            <a:r>
              <a:rPr lang="en-US" dirty="0">
                <a:solidFill>
                  <a:srgbClr val="0070C0"/>
                </a:solidFill>
              </a:rPr>
              <a:t>b</a:t>
            </a:r>
            <a:r>
              <a:rPr lang="en-US" dirty="0"/>
              <a:t>) or Kleene star (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/>
              <a:t>*) of a symbol or language</a:t>
            </a:r>
          </a:p>
          <a:p>
            <a:r>
              <a:rPr lang="en-US" dirty="0"/>
              <a:t>Using these constraints, we can build any regular grammar using any set of symbols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5582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Automaton - FSA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Each </a:t>
            </a:r>
            <a:r>
              <a:rPr lang="en-US" b="1" dirty="0"/>
              <a:t>FSA </a:t>
            </a:r>
            <a:r>
              <a:rPr lang="en-US" dirty="0"/>
              <a:t>can </a:t>
            </a:r>
            <a:r>
              <a:rPr lang="en-US" b="1" dirty="0"/>
              <a:t>recognize</a:t>
            </a:r>
            <a:r>
              <a:rPr lang="en-US" dirty="0"/>
              <a:t> a certain language, using:</a:t>
            </a:r>
          </a:p>
          <a:p>
            <a:pPr lvl="1"/>
            <a:r>
              <a:rPr lang="en-US" dirty="0"/>
              <a:t>A finite number of states, including start and end</a:t>
            </a:r>
          </a:p>
          <a:p>
            <a:pPr lvl="1"/>
            <a:r>
              <a:rPr lang="en-US" dirty="0"/>
              <a:t>Transitions depending on input</a:t>
            </a:r>
          </a:p>
          <a:p>
            <a:r>
              <a:rPr lang="en-US" dirty="0"/>
              <a:t>More formally:</a:t>
            </a:r>
          </a:p>
          <a:p>
            <a:pPr lvl="1"/>
            <a:r>
              <a:rPr lang="en-US" dirty="0"/>
              <a:t>FSA ≡ {Q, q</a:t>
            </a:r>
            <a:r>
              <a:rPr lang="en-US" baseline="-25000" dirty="0"/>
              <a:t>0</a:t>
            </a:r>
            <a:r>
              <a:rPr lang="en-US" dirty="0"/>
              <a:t>, F, </a:t>
            </a:r>
            <a:r>
              <a:rPr lang="el-GR" dirty="0"/>
              <a:t>Σ</a:t>
            </a:r>
            <a:r>
              <a:rPr lang="en-US" dirty="0"/>
              <a:t>, </a:t>
            </a:r>
            <a:r>
              <a:rPr lang="el-GR" dirty="0"/>
              <a:t>δ</a:t>
            </a:r>
            <a:r>
              <a:rPr lang="en-US" dirty="0"/>
              <a:t>(</a:t>
            </a:r>
            <a:r>
              <a:rPr lang="en-US" dirty="0" err="1"/>
              <a:t>q,i</a:t>
            </a:r>
            <a:r>
              <a:rPr lang="en-US" dirty="0"/>
              <a:t>)}</a:t>
            </a:r>
          </a:p>
          <a:p>
            <a:r>
              <a:rPr lang="en-US" dirty="0"/>
              <a:t>Where:</a:t>
            </a:r>
          </a:p>
          <a:p>
            <a:pPr lvl="1"/>
            <a:r>
              <a:rPr lang="en-US" dirty="0"/>
              <a:t>Q is a set of possible states q</a:t>
            </a:r>
            <a:r>
              <a:rPr lang="en-US" baseline="-25000" dirty="0"/>
              <a:t>i</a:t>
            </a:r>
            <a:r>
              <a:rPr lang="en-US" dirty="0"/>
              <a:t>… </a:t>
            </a:r>
            <a:r>
              <a:rPr lang="en-US" dirty="0" err="1"/>
              <a:t>q</a:t>
            </a:r>
            <a:r>
              <a:rPr lang="en-US" baseline="-25000" dirty="0" err="1"/>
              <a:t>n</a:t>
            </a:r>
            <a:endParaRPr lang="en-US" baseline="-25000" dirty="0"/>
          </a:p>
          <a:p>
            <a:pPr lvl="1"/>
            <a:r>
              <a:rPr lang="en-US" dirty="0"/>
              <a:t>q</a:t>
            </a:r>
            <a:r>
              <a:rPr lang="en-US" baseline="-25000" dirty="0"/>
              <a:t>0</a:t>
            </a:r>
            <a:r>
              <a:rPr lang="en-US" dirty="0"/>
              <a:t> is the starting state within Q</a:t>
            </a:r>
          </a:p>
          <a:p>
            <a:pPr lvl="1"/>
            <a:r>
              <a:rPr lang="en-US" dirty="0"/>
              <a:t>F is a subset of end states within Q</a:t>
            </a:r>
          </a:p>
          <a:p>
            <a:pPr lvl="1"/>
            <a:r>
              <a:rPr lang="el-GR" dirty="0"/>
              <a:t>Σ</a:t>
            </a:r>
            <a:r>
              <a:rPr lang="en-US" dirty="0"/>
              <a:t> is the alphabet</a:t>
            </a:r>
          </a:p>
          <a:p>
            <a:pPr lvl="1"/>
            <a:r>
              <a:rPr lang="el-GR" dirty="0"/>
              <a:t>δ</a:t>
            </a:r>
            <a:r>
              <a:rPr lang="en-US" dirty="0"/>
              <a:t>(</a:t>
            </a:r>
            <a:r>
              <a:rPr lang="en-US" dirty="0" err="1"/>
              <a:t>q,i</a:t>
            </a:r>
            <a:r>
              <a:rPr lang="en-US" dirty="0"/>
              <a:t>) is a set of allowable transitions from state q given input </a:t>
            </a:r>
            <a:r>
              <a:rPr lang="en-US" dirty="0" err="1"/>
              <a:t>i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8450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Morphology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Among most successful applications of FSA</a:t>
            </a:r>
          </a:p>
          <a:p>
            <a:r>
              <a:rPr lang="en-US" dirty="0"/>
              <a:t>Popular in agglutinative languages (Turkish, Japanese), and highly inflected more or less concatenative ones (e.g. Slavic, Finnish)</a:t>
            </a:r>
          </a:p>
          <a:p>
            <a:r>
              <a:rPr lang="en-US" dirty="0"/>
              <a:t>Basic tasks:</a:t>
            </a:r>
          </a:p>
          <a:p>
            <a:pPr lvl="1"/>
            <a:r>
              <a:rPr lang="en-US" dirty="0"/>
              <a:t>Morphological parsing</a:t>
            </a:r>
          </a:p>
          <a:p>
            <a:pPr lvl="1"/>
            <a:r>
              <a:rPr lang="en-US" dirty="0"/>
              <a:t>Generation</a:t>
            </a:r>
          </a:p>
        </p:txBody>
      </p:sp>
    </p:spTree>
    <p:extLst>
      <p:ext uri="{BB962C8B-B14F-4D97-AF65-F5344CB8AC3E}">
        <p14:creationId xmlns:p14="http://schemas.microsoft.com/office/powerpoint/2010/main" val="33151824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NL input to states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Famous Turkish example (</a:t>
            </a:r>
            <a:r>
              <a:rPr lang="en-US" dirty="0" err="1"/>
              <a:t>Jurafsky</a:t>
            </a:r>
            <a:r>
              <a:rPr lang="en-US" dirty="0"/>
              <a:t> &amp; Martin 2008, after Kemal </a:t>
            </a:r>
            <a:r>
              <a:rPr lang="en-US" dirty="0" err="1"/>
              <a:t>Oflazer</a:t>
            </a:r>
            <a:r>
              <a:rPr lang="en-US" dirty="0"/>
              <a:t>):</a:t>
            </a:r>
          </a:p>
          <a:p>
            <a:pPr lvl="1"/>
            <a:r>
              <a:rPr lang="en-US" sz="2800" dirty="0" err="1"/>
              <a:t>Uygar</a:t>
            </a:r>
            <a:r>
              <a:rPr lang="en-US" sz="2800" dirty="0" err="1">
                <a:solidFill>
                  <a:srgbClr val="0070C0"/>
                </a:solidFill>
              </a:rPr>
              <a:t>la</a:t>
            </a:r>
            <a:r>
              <a:rPr lang="en-US" sz="2800" dirty="0" err="1">
                <a:solidFill>
                  <a:srgbClr val="0070C0"/>
                </a:solidFill>
                <a:latin typeface="Calibri"/>
              </a:rPr>
              <a:t>ş</a:t>
            </a:r>
            <a:r>
              <a:rPr lang="en-US" sz="2800" dirty="0" err="1">
                <a:solidFill>
                  <a:srgbClr val="00B050"/>
                </a:solidFill>
                <a:latin typeface="Calibri"/>
              </a:rPr>
              <a:t>tɪr</a:t>
            </a:r>
            <a:r>
              <a:rPr lang="en-US" sz="2800" dirty="0" err="1">
                <a:solidFill>
                  <a:srgbClr val="FF0000"/>
                </a:solidFill>
                <a:latin typeface="Calibri"/>
              </a:rPr>
              <a:t>ama</a:t>
            </a:r>
            <a:r>
              <a:rPr lang="en-US" sz="2800" dirty="0" err="1">
                <a:solidFill>
                  <a:srgbClr val="00B0F0"/>
                </a:solidFill>
                <a:latin typeface="Calibri"/>
              </a:rPr>
              <a:t>dɪk</a:t>
            </a:r>
            <a:r>
              <a:rPr lang="en-US" sz="2800" dirty="0" err="1">
                <a:solidFill>
                  <a:schemeClr val="accent2">
                    <a:lumMod val="75000"/>
                  </a:schemeClr>
                </a:solidFill>
                <a:latin typeface="Calibri"/>
              </a:rPr>
              <a:t>lar</a:t>
            </a:r>
            <a:r>
              <a:rPr lang="en-US" sz="2800" dirty="0" err="1">
                <a:solidFill>
                  <a:srgbClr val="7030A0"/>
                </a:solidFill>
                <a:latin typeface="Calibri"/>
              </a:rPr>
              <a:t>ɪmɪz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Calibri"/>
              </a:rPr>
              <a:t>dan</a:t>
            </a:r>
            <a:r>
              <a:rPr lang="en-US" sz="2800" dirty="0" err="1">
                <a:solidFill>
                  <a:srgbClr val="FFC000"/>
                </a:solidFill>
                <a:latin typeface="Calibri"/>
              </a:rPr>
              <a:t>mɪş</a:t>
            </a:r>
            <a:r>
              <a:rPr lang="en-US" sz="2800" dirty="0" err="1">
                <a:solidFill>
                  <a:schemeClr val="accent5">
                    <a:lumMod val="50000"/>
                  </a:schemeClr>
                </a:solidFill>
              </a:rPr>
              <a:t>sɪnɪz</a:t>
            </a:r>
            <a:r>
              <a:rPr lang="en-US" sz="2800" dirty="0" err="1">
                <a:solidFill>
                  <a:schemeClr val="accent4">
                    <a:lumMod val="75000"/>
                  </a:schemeClr>
                </a:solidFill>
                <a:latin typeface="Calibri"/>
              </a:rPr>
              <a:t>casɪna</a:t>
            </a:r>
            <a:br>
              <a:rPr lang="en-US" sz="2800" dirty="0">
                <a:latin typeface="Calibri"/>
              </a:rPr>
            </a:br>
            <a:r>
              <a:rPr lang="en-US" sz="2400" dirty="0">
                <a:latin typeface="Calibri"/>
              </a:rPr>
              <a:t>civil-</a:t>
            </a:r>
            <a:r>
              <a:rPr lang="en-US" sz="2400" dirty="0">
                <a:solidFill>
                  <a:srgbClr val="0070C0"/>
                </a:solidFill>
                <a:latin typeface="Calibri"/>
              </a:rPr>
              <a:t>bec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rgbClr val="00B050"/>
                </a:solidFill>
                <a:latin typeface="Calibri"/>
              </a:rPr>
              <a:t>caus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rgbClr val="FF0000"/>
                </a:solidFill>
                <a:latin typeface="Calibri"/>
              </a:rPr>
              <a:t>npot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rgbClr val="00B0F0"/>
                </a:solidFill>
                <a:latin typeface="Calibri"/>
              </a:rPr>
              <a:t>part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Calibri"/>
              </a:rPr>
              <a:t>pl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rgbClr val="7030A0"/>
                </a:solidFill>
                <a:latin typeface="Calibri"/>
              </a:rPr>
              <a:t>p1pl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/>
              </a:rPr>
              <a:t>abl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rgbClr val="FFC000"/>
                </a:solidFill>
                <a:latin typeface="Calibri"/>
              </a:rPr>
              <a:t>past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Calibri"/>
              </a:rPr>
              <a:t>2pl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chemeClr val="accent4">
                    <a:lumMod val="75000"/>
                  </a:schemeClr>
                </a:solidFill>
                <a:latin typeface="Calibri"/>
              </a:rPr>
              <a:t>adv</a:t>
            </a:r>
            <a:br>
              <a:rPr lang="en-US" sz="2400" dirty="0">
                <a:latin typeface="Calibri"/>
              </a:rPr>
            </a:br>
            <a:r>
              <a:rPr lang="en-US" sz="2800" i="1" dirty="0">
                <a:latin typeface="Calibri"/>
              </a:rPr>
              <a:t>"such that you can't be made civilized by us"</a:t>
            </a:r>
            <a:br>
              <a:rPr lang="en-US" sz="2800" i="1" dirty="0">
                <a:latin typeface="Calibri"/>
              </a:rPr>
            </a:br>
            <a:r>
              <a:rPr lang="en-US" sz="2800" dirty="0">
                <a:latin typeface="Calibri"/>
              </a:rPr>
              <a:t>(civil-</a:t>
            </a:r>
            <a:r>
              <a:rPr lang="en-US" sz="2800" dirty="0" err="1">
                <a:latin typeface="Calibri"/>
              </a:rPr>
              <a:t>ize</a:t>
            </a:r>
            <a:r>
              <a:rPr lang="en-US" sz="2800" dirty="0">
                <a:latin typeface="Calibri"/>
              </a:rPr>
              <a:t>-ate-unable-</a:t>
            </a:r>
            <a:r>
              <a:rPr lang="en-US" sz="2800" dirty="0" err="1">
                <a:latin typeface="Calibri"/>
              </a:rPr>
              <a:t>ing</a:t>
            </a:r>
            <a:r>
              <a:rPr lang="en-US" sz="2800" dirty="0">
                <a:latin typeface="Calibri"/>
              </a:rPr>
              <a:t>-s-our-from-did-you-</a:t>
            </a:r>
            <a:r>
              <a:rPr lang="en-US" sz="2800" dirty="0" err="1">
                <a:latin typeface="Calibri"/>
              </a:rPr>
              <a:t>ly</a:t>
            </a:r>
            <a:r>
              <a:rPr lang="en-US" sz="2800" dirty="0">
                <a:latin typeface="Calibri"/>
              </a:rPr>
              <a:t>)</a:t>
            </a:r>
          </a:p>
          <a:p>
            <a:endParaRPr lang="en-US" sz="3400" dirty="0">
              <a:latin typeface="Calibri"/>
            </a:endParaRPr>
          </a:p>
          <a:p>
            <a:r>
              <a:rPr lang="en-US" sz="3400" dirty="0">
                <a:latin typeface="Calibri"/>
              </a:rPr>
              <a:t>Morphemes follow a </a:t>
            </a:r>
            <a:r>
              <a:rPr lang="en-US" sz="3400" b="1" dirty="0">
                <a:latin typeface="Calibri"/>
              </a:rPr>
              <a:t>particular </a:t>
            </a:r>
            <a:r>
              <a:rPr lang="en-US" sz="3400" dirty="0">
                <a:latin typeface="Calibri"/>
              </a:rPr>
              <a:t>order</a:t>
            </a:r>
          </a:p>
          <a:p>
            <a:r>
              <a:rPr lang="en-US" sz="3400" dirty="0">
                <a:latin typeface="Calibri"/>
              </a:rPr>
              <a:t>Many are </a:t>
            </a:r>
            <a:r>
              <a:rPr lang="en-US" sz="3400" b="1" dirty="0">
                <a:latin typeface="Calibri"/>
              </a:rPr>
              <a:t>optional</a:t>
            </a:r>
            <a:endParaRPr lang="en-US" sz="3400" dirty="0">
              <a:latin typeface="Calibri"/>
            </a:endParaRPr>
          </a:p>
          <a:p>
            <a:r>
              <a:rPr lang="en-US" sz="3400" dirty="0">
                <a:latin typeface="Calibri"/>
              </a:rPr>
              <a:t>Possible word formations can be described via states…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39558874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Morphological parsing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task:</a:t>
            </a:r>
          </a:p>
          <a:p>
            <a:pPr lvl="1"/>
            <a:r>
              <a:rPr lang="en-US" dirty="0"/>
              <a:t>Given some word in language X as input:</a:t>
            </a:r>
          </a:p>
          <a:p>
            <a:pPr lvl="1"/>
            <a:r>
              <a:rPr lang="en-US" dirty="0"/>
              <a:t>Output lexicon forms of constituents</a:t>
            </a:r>
          </a:p>
          <a:p>
            <a:pPr lvl="1"/>
            <a:r>
              <a:rPr lang="en-US" dirty="0"/>
              <a:t>Give morphological analysis to the units</a:t>
            </a:r>
          </a:p>
          <a:p>
            <a:endParaRPr lang="en-US" dirty="0"/>
          </a:p>
          <a:p>
            <a:r>
              <a:rPr lang="en-US" dirty="0"/>
              <a:t>Ambiguity is possible:</a:t>
            </a:r>
          </a:p>
          <a:p>
            <a:pPr lvl="1"/>
            <a:r>
              <a:rPr lang="en-US" dirty="0"/>
              <a:t>friendly (ADJ) = </a:t>
            </a:r>
            <a:r>
              <a:rPr lang="en-US" dirty="0" err="1"/>
              <a:t>friend:N</a:t>
            </a:r>
            <a:r>
              <a:rPr lang="en-US" dirty="0"/>
              <a:t> + </a:t>
            </a:r>
            <a:r>
              <a:rPr lang="en-US" dirty="0" err="1"/>
              <a:t>ly:ADJ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friendly (ADV) = </a:t>
            </a:r>
            <a:r>
              <a:rPr lang="en-US" dirty="0" err="1"/>
              <a:t>friend:N</a:t>
            </a:r>
            <a:r>
              <a:rPr lang="en-US" dirty="0"/>
              <a:t> + </a:t>
            </a:r>
            <a:r>
              <a:rPr lang="en-US" dirty="0" err="1"/>
              <a:t>ly:ADJ</a:t>
            </a:r>
            <a:r>
              <a:rPr lang="en-US" dirty="0"/>
              <a:t> + 0:ADV </a:t>
            </a:r>
            <a:br>
              <a:rPr lang="en-US" dirty="0"/>
            </a:br>
            <a:r>
              <a:rPr lang="en-US" dirty="0"/>
              <a:t>(for ?</a:t>
            </a:r>
            <a:r>
              <a:rPr lang="en-US" dirty="0" err="1"/>
              <a:t>friendlyly</a:t>
            </a:r>
            <a:r>
              <a:rPr lang="en-US" dirty="0"/>
              <a:t>, Bauer 1992)</a:t>
            </a:r>
          </a:p>
          <a:p>
            <a:r>
              <a:rPr lang="en-US" dirty="0"/>
              <a:t>In ambiguous cases: give all possible analyses</a:t>
            </a:r>
          </a:p>
          <a:p>
            <a:r>
              <a:rPr lang="en-US" dirty="0"/>
              <a:t>One way of dealing with </a:t>
            </a:r>
            <a:r>
              <a:rPr lang="en-US" b="1" dirty="0"/>
              <a:t>O</a:t>
            </a:r>
            <a:r>
              <a:rPr lang="en-US" dirty="0"/>
              <a:t>ut </a:t>
            </a:r>
            <a:r>
              <a:rPr lang="en-US" b="1" dirty="0"/>
              <a:t>O</a:t>
            </a:r>
            <a:r>
              <a:rPr lang="en-US" dirty="0"/>
              <a:t>f </a:t>
            </a:r>
            <a:r>
              <a:rPr lang="en-US" b="1" dirty="0"/>
              <a:t>V</a:t>
            </a:r>
            <a:r>
              <a:rPr lang="en-US" dirty="0"/>
              <a:t>ocabulary items</a:t>
            </a:r>
          </a:p>
        </p:txBody>
      </p:sp>
    </p:spTree>
    <p:extLst>
      <p:ext uri="{BB962C8B-B14F-4D97-AF65-F5344CB8AC3E}">
        <p14:creationId xmlns:p14="http://schemas.microsoft.com/office/powerpoint/2010/main" val="3997989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1FF46-8F38-41F4-BC0D-58F611417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talks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B3B835-31B5-4FD1-BA66-D7432D383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Linguistics research &amp; career talk, Friday, Sep. 22, 3:30-4:45 pm (Poulton 230)</a:t>
            </a:r>
          </a:p>
          <a:p>
            <a:r>
              <a:rPr lang="en-US" dirty="0"/>
              <a:t>“Constructed Language Creation”</a:t>
            </a:r>
            <a:br>
              <a:rPr lang="en-US" dirty="0"/>
            </a:br>
            <a:r>
              <a:rPr lang="en-US" dirty="0"/>
              <a:t>(pre-KOPIKON talk) /</a:t>
            </a:r>
          </a:p>
          <a:p>
            <a:r>
              <a:rPr lang="en-US" dirty="0"/>
              <a:t>Jessie </a:t>
            </a:r>
            <a:r>
              <a:rPr lang="en-US" dirty="0" err="1"/>
              <a:t>Sams</a:t>
            </a:r>
            <a:r>
              <a:rPr lang="en-US" dirty="0"/>
              <a:t>, PhD</a:t>
            </a:r>
          </a:p>
          <a:p>
            <a:pPr lvl="1"/>
            <a:r>
              <a:rPr lang="en-US" dirty="0"/>
              <a:t>Linguist for </a:t>
            </a:r>
            <a:r>
              <a:rPr lang="en-US" i="1" dirty="0"/>
              <a:t>Dune, Motherland: Fort Salem, </a:t>
            </a:r>
            <a:br>
              <a:rPr lang="en-US" i="1" dirty="0"/>
            </a:br>
            <a:r>
              <a:rPr lang="en-US" i="1" dirty="0"/>
              <a:t>Shadow &amp; Bone, The Witcher </a:t>
            </a:r>
            <a:r>
              <a:rPr lang="en-US" dirty="0"/>
              <a:t>and more!</a:t>
            </a:r>
            <a:endParaRPr lang="en-US" i="1" dirty="0"/>
          </a:p>
          <a:p>
            <a:pPr lvl="1"/>
            <a:r>
              <a:rPr lang="en-US" dirty="0"/>
              <a:t>Zoom link available via </a:t>
            </a:r>
            <a:r>
              <a:rPr lang="en-US" dirty="0">
                <a:hlinkClick r:id="rId2"/>
              </a:rPr>
              <a:t>registration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https://lh5.googleusercontent.com/XcsuzjLzNT4OMKXFegq4bPZ0FNglQ_kNx85_X1jqGSA4EScqD-Fpvb2Fbp3K2ZGfWy_UB_xSk52SiP1gxifJoO_Ep2J7KUu1-lvcKidJ_Qyinfz_bpnBTPjnhV-aG8x6QrPcBHE2kn0Mnb3hz33Mykw">
            <a:extLst>
              <a:ext uri="{FF2B5EF4-FFF2-40B4-BE49-F238E27FC236}">
                <a16:creationId xmlns:a16="http://schemas.microsoft.com/office/drawing/2014/main" id="{D6775AFE-1A70-46B2-B1DF-F42CE9EA1A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564904"/>
            <a:ext cx="191452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9338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English adjectives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would we need to model forms like these?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happy, happier, unhappy, happily, unhappily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lucky, luckiest, unlucky, luckily, unluckily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big, bigger, biggest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…</a:t>
            </a:r>
          </a:p>
          <a:p>
            <a:r>
              <a:rPr lang="en-US" dirty="0"/>
              <a:t>What is the alphabet like?</a:t>
            </a:r>
          </a:p>
          <a:p>
            <a:r>
              <a:rPr lang="en-US" dirty="0"/>
              <a:t>What transitions are possible?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0733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approximation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first approach would be to model states for each morpheme</a:t>
            </a:r>
          </a:p>
          <a:p>
            <a:r>
              <a:rPr lang="en-US" dirty="0"/>
              <a:t>Allow transitions based on order </a:t>
            </a:r>
            <a:r>
              <a:rPr lang="en-US" sz="2400" dirty="0"/>
              <a:t>(</a:t>
            </a:r>
            <a:r>
              <a:rPr lang="en-US" sz="2400" dirty="0" err="1"/>
              <a:t>Antworth</a:t>
            </a:r>
            <a:r>
              <a:rPr lang="en-US" sz="2400" dirty="0"/>
              <a:t> 1990)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lvl="1">
              <a:buFont typeface="Wingdings"/>
              <a:buChar char="Ø"/>
            </a:pPr>
            <a:r>
              <a:rPr lang="en-US" sz="2000" dirty="0"/>
              <a:t>Problems?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352800"/>
            <a:ext cx="8382000" cy="2194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0227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strange forms will be possible:</a:t>
            </a:r>
          </a:p>
          <a:p>
            <a:pPr lvl="1"/>
            <a:r>
              <a:rPr lang="en-US" i="1" dirty="0" err="1">
                <a:solidFill>
                  <a:srgbClr val="0070C0"/>
                </a:solidFill>
              </a:rPr>
              <a:t>unbiggest</a:t>
            </a:r>
            <a:endParaRPr lang="en-US" i="1" dirty="0">
              <a:solidFill>
                <a:srgbClr val="0070C0"/>
              </a:solidFill>
            </a:endParaRP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bigly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…</a:t>
            </a:r>
          </a:p>
          <a:p>
            <a:r>
              <a:rPr lang="en-US" dirty="0"/>
              <a:t>Orthography would need to be handled:</a:t>
            </a:r>
          </a:p>
          <a:p>
            <a:pPr lvl="1"/>
            <a:r>
              <a:rPr lang="en-US" i="1" dirty="0" err="1">
                <a:solidFill>
                  <a:srgbClr val="0070C0"/>
                </a:solidFill>
              </a:rPr>
              <a:t>happyer</a:t>
            </a:r>
            <a:endParaRPr lang="en-US" i="1" dirty="0">
              <a:solidFill>
                <a:srgbClr val="0070C0"/>
              </a:solidFill>
            </a:endParaRPr>
          </a:p>
          <a:p>
            <a:pPr lvl="1"/>
            <a:r>
              <a:rPr lang="en-US" i="1" dirty="0" err="1">
                <a:solidFill>
                  <a:srgbClr val="0070C0"/>
                </a:solidFill>
              </a:rPr>
              <a:t>happyly</a:t>
            </a:r>
            <a:endParaRPr lang="en-US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5718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Automata must become more complex to model the phenomenon</a:t>
            </a:r>
          </a:p>
          <a:p>
            <a:r>
              <a:rPr lang="en-US" dirty="0"/>
              <a:t>Just the beginning: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89675"/>
            <a:ext cx="8686800" cy="3039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450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Recap: Dictionaries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New empty dictionary:</a:t>
            </a:r>
          </a:p>
          <a:p>
            <a:pPr marL="411480" lvl="1" indent="0">
              <a:buNone/>
            </a:pPr>
            <a:r>
              <a:rPr lang="en-US" dirty="0"/>
              <a:t>prefixes = {}</a:t>
            </a:r>
          </a:p>
          <a:p>
            <a:endParaRPr lang="en-US" dirty="0"/>
          </a:p>
          <a:p>
            <a:r>
              <a:rPr lang="en-US" dirty="0"/>
              <a:t>Or with some initial values already:</a:t>
            </a:r>
          </a:p>
          <a:p>
            <a:pPr marL="411480" lvl="1" indent="0">
              <a:buNone/>
            </a:pPr>
            <a:r>
              <a:rPr lang="en-US" dirty="0"/>
              <a:t>prefixes = {</a:t>
            </a:r>
            <a:r>
              <a:rPr lang="en-US" b="1" dirty="0">
                <a:solidFill>
                  <a:srgbClr val="008000"/>
                </a:solidFill>
              </a:rPr>
              <a:t>"+1"</a:t>
            </a:r>
            <a:r>
              <a:rPr lang="en-US" dirty="0"/>
              <a:t>:</a:t>
            </a:r>
            <a:r>
              <a:rPr lang="en-US" b="1" dirty="0">
                <a:solidFill>
                  <a:srgbClr val="008000"/>
                </a:solidFill>
              </a:rPr>
              <a:t>"US"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"+972"</a:t>
            </a:r>
            <a:r>
              <a:rPr lang="en-US" dirty="0"/>
              <a:t>:</a:t>
            </a:r>
            <a:r>
              <a:rPr lang="en-US" b="1" dirty="0">
                <a:solidFill>
                  <a:srgbClr val="008000"/>
                </a:solidFill>
              </a:rPr>
              <a:t>"IL"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"+63"</a:t>
            </a:r>
            <a:r>
              <a:rPr lang="en-US" dirty="0"/>
              <a:t>:</a:t>
            </a:r>
            <a:r>
              <a:rPr lang="en-US" b="1" dirty="0">
                <a:solidFill>
                  <a:srgbClr val="008000"/>
                </a:solidFill>
              </a:rPr>
              <a:t>"PH"</a:t>
            </a:r>
            <a:r>
              <a:rPr lang="en-US" dirty="0"/>
              <a:t>}</a:t>
            </a:r>
          </a:p>
          <a:p>
            <a:endParaRPr lang="en-US" dirty="0"/>
          </a:p>
          <a:p>
            <a:r>
              <a:rPr lang="en-US" dirty="0"/>
              <a:t>Adding and accessing values:</a:t>
            </a:r>
          </a:p>
          <a:p>
            <a:pPr marL="411480" lvl="1" indent="0">
              <a:buNone/>
            </a:pPr>
            <a:r>
              <a:rPr lang="en-US" dirty="0"/>
              <a:t>prefixes[</a:t>
            </a:r>
            <a:r>
              <a:rPr lang="en-US" b="1" dirty="0">
                <a:solidFill>
                  <a:srgbClr val="008000"/>
                </a:solidFill>
              </a:rPr>
              <a:t>"+52"</a:t>
            </a:r>
            <a:r>
              <a:rPr lang="en-US" dirty="0"/>
              <a:t>] = </a:t>
            </a:r>
            <a:r>
              <a:rPr lang="en-US" b="1" dirty="0">
                <a:solidFill>
                  <a:srgbClr val="008000"/>
                </a:solidFill>
              </a:rPr>
              <a:t>"MX"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2060"/>
                </a:solidFill>
              </a:rPr>
              <a:t>print(</a:t>
            </a:r>
            <a:r>
              <a:rPr lang="en-US" dirty="0"/>
              <a:t>prefixes[</a:t>
            </a:r>
            <a:r>
              <a:rPr lang="en-US" b="1" dirty="0">
                <a:solidFill>
                  <a:srgbClr val="008000"/>
                </a:solidFill>
              </a:rPr>
              <a:t>"+52"</a:t>
            </a:r>
            <a:r>
              <a:rPr lang="en-US" dirty="0"/>
              <a:t>]</a:t>
            </a:r>
            <a:r>
              <a:rPr lang="en-US" b="1" dirty="0">
                <a:solidFill>
                  <a:srgbClr val="002060"/>
                </a:solidFill>
              </a:rPr>
              <a:t>)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8000"/>
                </a:solidFill>
              </a:rPr>
              <a:t>'MX'</a:t>
            </a:r>
            <a:br>
              <a:rPr lang="en-US" b="1" dirty="0">
                <a:solidFill>
                  <a:srgbClr val="008000"/>
                </a:solidFill>
              </a:rPr>
            </a:br>
            <a:endParaRPr lang="en-US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93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Recap: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5888" lvl="1" indent="0">
              <a:buNone/>
            </a:pPr>
            <a:r>
              <a:rPr lang="en-US" b="1" dirty="0" err="1">
                <a:solidFill>
                  <a:srgbClr val="000080"/>
                </a:solidFill>
              </a:rPr>
              <a:t>def</a:t>
            </a:r>
            <a:r>
              <a:rPr lang="en-US" b="1" dirty="0">
                <a:solidFill>
                  <a:srgbClr val="000080"/>
                </a:solidFill>
              </a:rPr>
              <a:t> </a:t>
            </a:r>
            <a:r>
              <a:rPr lang="en-US" dirty="0" err="1"/>
              <a:t>clean_number</a:t>
            </a:r>
            <a:r>
              <a:rPr lang="en-US" dirty="0"/>
              <a:t>(</a:t>
            </a:r>
            <a:r>
              <a:rPr lang="en-US" dirty="0" err="1"/>
              <a:t>number_text</a:t>
            </a:r>
            <a:r>
              <a:rPr lang="en-US" dirty="0"/>
              <a:t>):</a:t>
            </a:r>
            <a:br>
              <a:rPr lang="en-US" dirty="0"/>
            </a:br>
            <a:r>
              <a:rPr lang="en-US" dirty="0"/>
              <a:t>    </a:t>
            </a:r>
            <a:r>
              <a:rPr lang="en-US" i="1" dirty="0">
                <a:solidFill>
                  <a:srgbClr val="808080"/>
                </a:solidFill>
              </a:rPr>
              <a:t>"""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r>
              <a:rPr lang="en-US" b="1" dirty="0">
                <a:solidFill>
                  <a:srgbClr val="808080"/>
                </a:solidFill>
              </a:rPr>
              <a:t>:</a:t>
            </a:r>
            <a:r>
              <a:rPr lang="en-US" b="1" dirty="0" err="1">
                <a:solidFill>
                  <a:srgbClr val="808080"/>
                </a:solidFill>
              </a:rPr>
              <a:t>param</a:t>
            </a:r>
            <a:r>
              <a:rPr lang="en-US" i="1" dirty="0">
                <a:solidFill>
                  <a:srgbClr val="808080"/>
                </a:solidFill>
              </a:rPr>
              <a:t> </a:t>
            </a:r>
            <a:r>
              <a:rPr lang="en-US" i="1" dirty="0" err="1">
                <a:solidFill>
                  <a:srgbClr val="808080"/>
                </a:solidFill>
              </a:rPr>
              <a:t>number_text</a:t>
            </a:r>
            <a:r>
              <a:rPr lang="en-US" i="1" dirty="0">
                <a:solidFill>
                  <a:srgbClr val="808080"/>
                </a:solidFill>
              </a:rPr>
              <a:t>: string containing a phone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              number and special characters: (, +, )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r>
              <a:rPr lang="en-US" b="1" dirty="0">
                <a:solidFill>
                  <a:srgbClr val="808080"/>
                </a:solidFill>
              </a:rPr>
              <a:t>:return</a:t>
            </a:r>
            <a:r>
              <a:rPr lang="en-US" i="1" dirty="0">
                <a:solidFill>
                  <a:srgbClr val="808080"/>
                </a:solidFill>
              </a:rPr>
              <a:t>: cleaned: string without special characters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"""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r>
              <a:rPr lang="en-US" dirty="0"/>
              <a:t>cleaned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r"[\+ \(\)]"</a:t>
            </a:r>
            <a:r>
              <a:rPr lang="en-US" dirty="0"/>
              <a:t>,</a:t>
            </a:r>
            <a:r>
              <a:rPr lang="en-US" b="1" dirty="0">
                <a:solidFill>
                  <a:srgbClr val="008000"/>
                </a:solidFill>
              </a:rPr>
              <a:t>""</a:t>
            </a:r>
            <a:r>
              <a:rPr lang="en-US" dirty="0"/>
              <a:t>, </a:t>
            </a:r>
            <a:r>
              <a:rPr lang="en-US" dirty="0" err="1"/>
              <a:t>number_text</a:t>
            </a:r>
            <a:r>
              <a:rPr lang="en-US" dirty="0"/>
              <a:t>)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r>
              <a:rPr lang="en-US" b="1" dirty="0">
                <a:solidFill>
                  <a:srgbClr val="000080"/>
                </a:solidFill>
              </a:rPr>
              <a:t>return </a:t>
            </a:r>
            <a:r>
              <a:rPr lang="en-US" dirty="0"/>
              <a:t>cleaned</a:t>
            </a:r>
            <a:br>
              <a:rPr lang="en-US" dirty="0"/>
            </a:br>
            <a:endParaRPr lang="en-US" dirty="0"/>
          </a:p>
        </p:txBody>
      </p:sp>
      <p:sp>
        <p:nvSpPr>
          <p:cNvPr id="4" name="Line Callout 1 3"/>
          <p:cNvSpPr/>
          <p:nvPr/>
        </p:nvSpPr>
        <p:spPr>
          <a:xfrm>
            <a:off x="7010400" y="1981200"/>
            <a:ext cx="2057400" cy="381000"/>
          </a:xfrm>
          <a:prstGeom prst="borderCallout1">
            <a:avLst>
              <a:gd name="adj1" fmla="val 44465"/>
              <a:gd name="adj2" fmla="val -3042"/>
              <a:gd name="adj3" fmla="val 112500"/>
              <a:gd name="adj4" fmla="val -383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/>
              <a:t>docstring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872151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Eliza: sample conversation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Therapist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---------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Talk to the program by typing in plain English, using normal upper-and lower-case letters and punctuation. Enter "quit" when done.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================================================================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Hello.  How are you feeling today?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&gt;I'm a little tired.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Why do you think you're a little tired?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&gt;I probably should have gone to bed earlier.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Why do you say that you probably should have gone to bed earlier?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&gt;I think I don't sleep enough during the week.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Do you doubt you don't sleep enough during the week?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&gt;No, definitely.</a:t>
            </a:r>
          </a:p>
        </p:txBody>
      </p:sp>
    </p:spTree>
    <p:extLst>
      <p:ext uri="{BB962C8B-B14F-4D97-AF65-F5344CB8AC3E}">
        <p14:creationId xmlns:p14="http://schemas.microsoft.com/office/powerpoint/2010/main" val="3138453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Eliza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920"/>
            <a:ext cx="8229600" cy="4526280"/>
          </a:xfrm>
        </p:spPr>
        <p:txBody>
          <a:bodyPr>
            <a:normAutofit/>
          </a:bodyPr>
          <a:lstStyle/>
          <a:p>
            <a:r>
              <a:rPr lang="en-US" sz="3000" dirty="0"/>
              <a:t>Eliza is looking for certain patterns:</a:t>
            </a:r>
          </a:p>
          <a:p>
            <a:pPr marL="6350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pats, the main response table.  Each element of the list is a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 two-element list; the first is a </a:t>
            </a:r>
            <a:r>
              <a:rPr lang="en-US" sz="2000" i="1" dirty="0" err="1">
                <a:solidFill>
                  <a:srgbClr val="808080"/>
                </a:solidFill>
              </a:rPr>
              <a:t>regexp</a:t>
            </a:r>
            <a:r>
              <a:rPr lang="en-US" sz="2000" i="1" dirty="0">
                <a:solidFill>
                  <a:srgbClr val="808080"/>
                </a:solidFill>
              </a:rPr>
              <a:t>, and the second is a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 list of possible responses, with group-macros labelled as %%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dirty="0"/>
              <a:t>pats = [</a:t>
            </a:r>
            <a:br>
              <a:rPr lang="en-US" sz="2000" dirty="0"/>
            </a:br>
            <a:r>
              <a:rPr lang="en-US" sz="2000" dirty="0"/>
              <a:t>  [</a:t>
            </a:r>
            <a:r>
              <a:rPr lang="en-US" sz="2000" b="1" dirty="0" err="1">
                <a:solidFill>
                  <a:srgbClr val="008000"/>
                </a:solidFill>
              </a:rPr>
              <a:t>r'I</a:t>
            </a:r>
            <a:r>
              <a:rPr lang="en-US" sz="2000" b="1" dirty="0">
                <a:solidFill>
                  <a:srgbClr val="008000"/>
                </a:solidFill>
              </a:rPr>
              <a:t> need (.*)'</a:t>
            </a:r>
            <a:r>
              <a:rPr lang="en-US" sz="2000" dirty="0"/>
              <a:t>,</a:t>
            </a:r>
            <a:br>
              <a:rPr lang="en-US" sz="2000" dirty="0"/>
            </a:br>
            <a:r>
              <a:rPr lang="en-US" sz="2000" dirty="0"/>
              <a:t>  [  </a:t>
            </a:r>
            <a:r>
              <a:rPr lang="en-US" sz="2000" b="1" dirty="0" err="1">
                <a:solidFill>
                  <a:srgbClr val="008000"/>
                </a:solidFill>
              </a:rPr>
              <a:t>r"Why</a:t>
            </a:r>
            <a:r>
              <a:rPr lang="en-US" sz="2000" b="1" dirty="0">
                <a:solidFill>
                  <a:srgbClr val="008000"/>
                </a:solidFill>
              </a:rPr>
              <a:t> do you need %%?"</a:t>
            </a:r>
            <a:r>
              <a:rPr lang="en-US" sz="2000" dirty="0"/>
              <a:t>,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 err="1">
                <a:solidFill>
                  <a:srgbClr val="008000"/>
                </a:solidFill>
              </a:rPr>
              <a:t>r"Would</a:t>
            </a:r>
            <a:r>
              <a:rPr lang="en-US" sz="2000" b="1" dirty="0">
                <a:solidFill>
                  <a:srgbClr val="008000"/>
                </a:solidFill>
              </a:rPr>
              <a:t> it really help you to get %%?"</a:t>
            </a:r>
            <a:r>
              <a:rPr lang="en-US" sz="2000" dirty="0"/>
              <a:t>,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 err="1">
                <a:solidFill>
                  <a:srgbClr val="008000"/>
                </a:solidFill>
              </a:rPr>
              <a:t>r"Are</a:t>
            </a:r>
            <a:r>
              <a:rPr lang="en-US" sz="2000" b="1" dirty="0">
                <a:solidFill>
                  <a:srgbClr val="008000"/>
                </a:solidFill>
              </a:rPr>
              <a:t> you sure you need %%?"</a:t>
            </a:r>
            <a:r>
              <a:rPr lang="en-US" sz="2000" dirty="0"/>
              <a:t>]],</a:t>
            </a:r>
            <a:endParaRPr lang="en-US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500" indent="0">
              <a:buNone/>
            </a:pPr>
            <a:endParaRPr lang="en-US" sz="2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500" indent="0">
              <a:buNone/>
            </a:pPr>
            <a:r>
              <a:rPr lang="en-US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33600" y="6321623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Reimplementation of </a:t>
            </a:r>
            <a:r>
              <a:rPr lang="en-US" sz="1400" dirty="0" err="1"/>
              <a:t>Weizenbaum's</a:t>
            </a:r>
            <a:r>
              <a:rPr lang="en-US" sz="1400" dirty="0"/>
              <a:t> code by Joe </a:t>
            </a:r>
            <a:r>
              <a:rPr lang="en-US" sz="1400" dirty="0" err="1"/>
              <a:t>Strout</a:t>
            </a:r>
            <a:r>
              <a:rPr lang="en-US" sz="1400" dirty="0"/>
              <a:t>, Jeff </a:t>
            </a:r>
            <a:r>
              <a:rPr lang="en-US" sz="1400" dirty="0" err="1"/>
              <a:t>Epler</a:t>
            </a:r>
            <a:r>
              <a:rPr lang="en-US" sz="1400" dirty="0"/>
              <a:t>, Jez Higgins in Python</a:t>
            </a:r>
          </a:p>
        </p:txBody>
      </p:sp>
    </p:spTree>
    <p:extLst>
      <p:ext uri="{BB962C8B-B14F-4D97-AF65-F5344CB8AC3E}">
        <p14:creationId xmlns:p14="http://schemas.microsoft.com/office/powerpoint/2010/main" val="1902332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Eliza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920"/>
            <a:ext cx="8229600" cy="4526280"/>
          </a:xfrm>
        </p:spPr>
        <p:txBody>
          <a:bodyPr>
            <a:normAutofit/>
          </a:bodyPr>
          <a:lstStyle/>
          <a:p>
            <a:r>
              <a:rPr lang="en-US" sz="2800" dirty="0"/>
              <a:t>Uses certain substitutions:</a:t>
            </a:r>
          </a:p>
          <a:p>
            <a:pPr marL="63500" indent="0">
              <a:buNone/>
            </a:pPr>
            <a:r>
              <a:rPr lang="en-US" sz="18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# reflections, a translation table used to convert things you say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#    into things the computer says back, e.g. "I am" --&gt; "you are"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dirty="0"/>
              <a:t>reflections = {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"am" 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"are"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"was"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"were"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b="1" dirty="0" err="1">
                <a:solidFill>
                  <a:srgbClr val="008000"/>
                </a:solidFill>
              </a:rPr>
              <a:t>i</a:t>
            </a:r>
            <a:r>
              <a:rPr lang="en-US" sz="1800" b="1" dirty="0">
                <a:solidFill>
                  <a:srgbClr val="008000"/>
                </a:solidFill>
              </a:rPr>
              <a:t>"  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"you"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b="1" dirty="0" err="1">
                <a:solidFill>
                  <a:srgbClr val="008000"/>
                </a:solidFill>
              </a:rPr>
              <a:t>i'd</a:t>
            </a:r>
            <a:r>
              <a:rPr lang="en-US" sz="1800" b="1" dirty="0">
                <a:solidFill>
                  <a:srgbClr val="008000"/>
                </a:solidFill>
              </a:rPr>
              <a:t>"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"you would"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b="1" dirty="0" err="1">
                <a:solidFill>
                  <a:srgbClr val="008000"/>
                </a:solidFill>
              </a:rPr>
              <a:t>i've</a:t>
            </a:r>
            <a:r>
              <a:rPr lang="en-US" sz="1800" b="1" dirty="0">
                <a:solidFill>
                  <a:srgbClr val="008000"/>
                </a:solidFill>
              </a:rPr>
              <a:t>"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"you have"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b="1" dirty="0" err="1">
                <a:solidFill>
                  <a:srgbClr val="008000"/>
                </a:solidFill>
              </a:rPr>
              <a:t>i'll</a:t>
            </a:r>
            <a:r>
              <a:rPr lang="en-US" sz="1800" b="1" dirty="0">
                <a:solidFill>
                  <a:srgbClr val="008000"/>
                </a:solidFill>
              </a:rPr>
              <a:t>"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"you will"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…</a:t>
            </a:r>
            <a:br>
              <a:rPr lang="en-US" sz="1800" b="1" dirty="0">
                <a:solidFill>
                  <a:srgbClr val="008000"/>
                </a:solidFill>
              </a:rPr>
            </a:br>
            <a:r>
              <a:rPr lang="en-US" sz="1800" dirty="0"/>
              <a:t>}</a:t>
            </a:r>
            <a:endParaRPr lang="en-US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33600" y="6321623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Reimplementation of </a:t>
            </a:r>
            <a:r>
              <a:rPr lang="en-US" sz="1400" dirty="0" err="1"/>
              <a:t>Weizenbaum's</a:t>
            </a:r>
            <a:r>
              <a:rPr lang="en-US" sz="1400" dirty="0"/>
              <a:t> code by Joe </a:t>
            </a:r>
            <a:r>
              <a:rPr lang="en-US" sz="1400" dirty="0" err="1"/>
              <a:t>Strout</a:t>
            </a:r>
            <a:r>
              <a:rPr lang="en-US" sz="1400" dirty="0"/>
              <a:t>, Jeff </a:t>
            </a:r>
            <a:r>
              <a:rPr lang="en-US" sz="1400" dirty="0" err="1"/>
              <a:t>Epler</a:t>
            </a:r>
            <a:r>
              <a:rPr lang="en-US" sz="1400" dirty="0"/>
              <a:t>, Jez Higgins in Python</a:t>
            </a:r>
          </a:p>
        </p:txBody>
      </p:sp>
    </p:spTree>
    <p:extLst>
      <p:ext uri="{BB962C8B-B14F-4D97-AF65-F5344CB8AC3E}">
        <p14:creationId xmlns:p14="http://schemas.microsoft.com/office/powerpoint/2010/main" val="3360162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Eliza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920"/>
            <a:ext cx="8229600" cy="4526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 </a:t>
            </a:r>
            <a:r>
              <a:rPr lang="en-US" sz="2000" i="1" dirty="0" err="1">
                <a:solidFill>
                  <a:srgbClr val="808080"/>
                </a:solidFill>
              </a:rPr>
              <a:t>command_interface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"Therapist\n---------"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"Talk to the program by typing in plain English, using normal upper-"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'and lower-case letters and punctuation.  Enter "quit" when done.'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'='</a:t>
            </a:r>
            <a:r>
              <a:rPr lang="en-US" sz="2000" dirty="0"/>
              <a:t>*</a:t>
            </a:r>
            <a:r>
              <a:rPr lang="en-US" sz="2000" dirty="0">
                <a:solidFill>
                  <a:srgbClr val="0000FF"/>
                </a:solidFill>
              </a:rPr>
              <a:t>72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"Hello.  How are you feeling today?"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dirty="0"/>
              <a:t>s = </a:t>
            </a:r>
            <a:r>
              <a:rPr lang="en-US" sz="2000" b="1" dirty="0">
                <a:solidFill>
                  <a:srgbClr val="008000"/>
                </a:solidFill>
              </a:rPr>
              <a:t>""</a:t>
            </a:r>
            <a:br>
              <a:rPr lang="en-US" sz="2000" b="1" dirty="0">
                <a:solidFill>
                  <a:srgbClr val="008000"/>
                </a:solidFill>
              </a:rPr>
            </a:b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133600" y="6321623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Reimplementation of </a:t>
            </a:r>
            <a:r>
              <a:rPr lang="en-US" sz="1400" dirty="0" err="1"/>
              <a:t>Weizenbaum's</a:t>
            </a:r>
            <a:r>
              <a:rPr lang="en-US" sz="1400" dirty="0"/>
              <a:t> code by Joe </a:t>
            </a:r>
            <a:r>
              <a:rPr lang="en-US" sz="1400" dirty="0" err="1"/>
              <a:t>Strout</a:t>
            </a:r>
            <a:r>
              <a:rPr lang="en-US" sz="1400" dirty="0"/>
              <a:t>, Jeff </a:t>
            </a:r>
            <a:r>
              <a:rPr lang="en-US" sz="1400" dirty="0" err="1"/>
              <a:t>Epler</a:t>
            </a:r>
            <a:r>
              <a:rPr lang="en-US" sz="1400" dirty="0"/>
              <a:t>, Jez Higgins in Python</a:t>
            </a:r>
          </a:p>
        </p:txBody>
      </p:sp>
    </p:spTree>
    <p:extLst>
      <p:ext uri="{BB962C8B-B14F-4D97-AF65-F5344CB8AC3E}">
        <p14:creationId xmlns:p14="http://schemas.microsoft.com/office/powerpoint/2010/main" val="4167625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Eliza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920"/>
            <a:ext cx="8229600" cy="4526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i="1" dirty="0">
                <a:solidFill>
                  <a:srgbClr val="808080"/>
                </a:solidFill>
              </a:rPr>
              <a:t># Make an empty dictionary called mappings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dirty="0" err="1"/>
              <a:t>mappings</a:t>
            </a:r>
            <a:r>
              <a:rPr lang="en-US" sz="1800" dirty="0"/>
              <a:t> = {}</a:t>
            </a:r>
            <a:br>
              <a:rPr lang="en-US" sz="1800" dirty="0"/>
            </a:br>
            <a:r>
              <a:rPr lang="en-US" sz="1800" b="1" dirty="0">
                <a:solidFill>
                  <a:srgbClr val="000080"/>
                </a:solidFill>
              </a:rPr>
              <a:t>for </a:t>
            </a:r>
            <a:r>
              <a:rPr lang="en-US" sz="1800" dirty="0"/>
              <a:t>pattern </a:t>
            </a:r>
            <a:r>
              <a:rPr lang="en-US" sz="1800" b="1" dirty="0">
                <a:solidFill>
                  <a:srgbClr val="000080"/>
                </a:solidFill>
              </a:rPr>
              <a:t>in </a:t>
            </a:r>
            <a:r>
              <a:rPr lang="en-US" sz="1800" dirty="0"/>
              <a:t>pats: </a:t>
            </a:r>
            <a:r>
              <a:rPr lang="en-US" sz="1800" i="1" dirty="0">
                <a:solidFill>
                  <a:srgbClr val="808080"/>
                </a:solidFill>
              </a:rPr>
              <a:t># Go through patterns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    </a:t>
            </a:r>
            <a:r>
              <a:rPr lang="en-US" sz="1800" dirty="0"/>
              <a:t>find = pattern[</a:t>
            </a:r>
            <a:r>
              <a:rPr lang="en-US" sz="1800" dirty="0">
                <a:solidFill>
                  <a:srgbClr val="0000FF"/>
                </a:solidFill>
              </a:rPr>
              <a:t>0</a:t>
            </a:r>
            <a:r>
              <a:rPr lang="en-US" sz="1800" dirty="0"/>
              <a:t>]  </a:t>
            </a:r>
            <a:r>
              <a:rPr lang="en-US" sz="1800" i="1" dirty="0">
                <a:solidFill>
                  <a:srgbClr val="808080"/>
                </a:solidFill>
              </a:rPr>
              <a:t># The first item in each pattern is the regex to find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    </a:t>
            </a:r>
            <a:r>
              <a:rPr lang="en-US" sz="1800" dirty="0"/>
              <a:t>replacements = pattern[</a:t>
            </a:r>
            <a:r>
              <a:rPr lang="en-US" sz="1800" dirty="0">
                <a:solidFill>
                  <a:srgbClr val="0000FF"/>
                </a:solidFill>
              </a:rPr>
              <a:t>1</a:t>
            </a:r>
            <a:r>
              <a:rPr lang="en-US" sz="1800" dirty="0"/>
              <a:t>]  </a:t>
            </a:r>
            <a:r>
              <a:rPr lang="en-US" sz="1800" i="1" dirty="0">
                <a:solidFill>
                  <a:srgbClr val="808080"/>
                </a:solidFill>
              </a:rPr>
              <a:t># The second item is itself a list of possible replacements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    </a:t>
            </a:r>
            <a:r>
              <a:rPr lang="en-US" sz="1800" dirty="0"/>
              <a:t>mappings[find] = replacements</a:t>
            </a:r>
            <a:br>
              <a:rPr lang="en-US" sz="1800" dirty="0"/>
            </a:br>
            <a:br>
              <a:rPr lang="en-US" sz="1800" dirty="0"/>
            </a:br>
            <a:r>
              <a:rPr lang="en-US" sz="1800" b="1" dirty="0">
                <a:solidFill>
                  <a:srgbClr val="000080"/>
                </a:solidFill>
              </a:rPr>
              <a:t>while </a:t>
            </a:r>
            <a:r>
              <a:rPr lang="en-US" sz="1800" dirty="0"/>
              <a:t>s != </a:t>
            </a:r>
            <a:r>
              <a:rPr lang="en-US" sz="1800" b="1" dirty="0">
                <a:solidFill>
                  <a:srgbClr val="008000"/>
                </a:solidFill>
              </a:rPr>
              <a:t>"quit"</a:t>
            </a:r>
            <a:r>
              <a:rPr lang="en-US" sz="1800" dirty="0"/>
              <a:t>:  </a:t>
            </a:r>
            <a:r>
              <a:rPr lang="en-US" sz="1800" i="1" dirty="0">
                <a:solidFill>
                  <a:schemeClr val="bg1">
                    <a:lumMod val="50000"/>
                  </a:schemeClr>
                </a:solidFill>
              </a:rPr>
              <a:t># While loop is a bit like a for loop</a:t>
            </a:r>
            <a:br>
              <a:rPr lang="en-US" sz="1800" dirty="0"/>
            </a:br>
            <a:r>
              <a:rPr lang="en-US" sz="1800" dirty="0"/>
              <a:t>    s = </a:t>
            </a:r>
            <a:r>
              <a:rPr lang="en-US" sz="1800" dirty="0">
                <a:solidFill>
                  <a:srgbClr val="000080"/>
                </a:solidFill>
              </a:rPr>
              <a:t>input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008000"/>
                </a:solidFill>
              </a:rPr>
              <a:t>"&gt;"</a:t>
            </a:r>
            <a:r>
              <a:rPr lang="en-US" sz="1800" dirty="0"/>
              <a:t>)</a:t>
            </a:r>
            <a:br>
              <a:rPr lang="en-US" sz="1800" dirty="0"/>
            </a:br>
            <a:r>
              <a:rPr lang="en-US" sz="1800" dirty="0"/>
              <a:t>    </a:t>
            </a:r>
            <a:r>
              <a:rPr lang="en-US" sz="1800" b="1" dirty="0">
                <a:solidFill>
                  <a:srgbClr val="000080"/>
                </a:solidFill>
              </a:rPr>
              <a:t>if </a:t>
            </a:r>
            <a:r>
              <a:rPr lang="en-US" sz="1800" dirty="0" err="1">
                <a:solidFill>
                  <a:srgbClr val="000080"/>
                </a:solidFill>
              </a:rPr>
              <a:t>len</a:t>
            </a:r>
            <a:r>
              <a:rPr lang="en-US" sz="1800" dirty="0"/>
              <a:t>(s) &lt; </a:t>
            </a:r>
            <a:r>
              <a:rPr lang="en-US" sz="1800" dirty="0">
                <a:solidFill>
                  <a:srgbClr val="0000FF"/>
                </a:solidFill>
              </a:rPr>
              <a:t>1</a:t>
            </a:r>
            <a:r>
              <a:rPr lang="en-US" sz="1800" dirty="0"/>
              <a:t>:</a:t>
            </a:r>
            <a:br>
              <a:rPr lang="en-US" sz="1800" dirty="0"/>
            </a:br>
            <a:r>
              <a:rPr lang="en-US" sz="1800" dirty="0"/>
              <a:t>        s = </a:t>
            </a:r>
            <a:r>
              <a:rPr lang="en-US" sz="1800" b="1" dirty="0">
                <a:solidFill>
                  <a:srgbClr val="008000"/>
                </a:solidFill>
              </a:rPr>
              <a:t>"quit"</a:t>
            </a:r>
            <a:br>
              <a:rPr lang="en-US" sz="1800" b="1" dirty="0">
                <a:solidFill>
                  <a:srgbClr val="008000"/>
                </a:solidFill>
              </a:rPr>
            </a:br>
            <a:r>
              <a:rPr lang="en-US" sz="1800" b="1" dirty="0">
                <a:solidFill>
                  <a:srgbClr val="008000"/>
                </a:solidFill>
              </a:rPr>
              <a:t>        </a:t>
            </a:r>
            <a:r>
              <a:rPr lang="en-US" sz="1800" b="1" dirty="0">
                <a:solidFill>
                  <a:srgbClr val="000080"/>
                </a:solidFill>
              </a:rPr>
              <a:t>print(</a:t>
            </a:r>
            <a:r>
              <a:rPr lang="en-US" sz="1800" dirty="0"/>
              <a:t>s</a:t>
            </a:r>
            <a:r>
              <a:rPr lang="en-US" sz="1800" b="1" dirty="0">
                <a:solidFill>
                  <a:srgbClr val="002060"/>
                </a:solidFill>
              </a:rPr>
              <a:t>)</a:t>
            </a:r>
            <a:br>
              <a:rPr lang="en-US" sz="1800" dirty="0"/>
            </a:br>
            <a:r>
              <a:rPr lang="en-US" sz="1800" dirty="0"/>
              <a:t>    s = </a:t>
            </a:r>
            <a:r>
              <a:rPr lang="en-US" sz="1800" dirty="0" err="1"/>
              <a:t>re.sub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008000"/>
                </a:solidFill>
              </a:rPr>
              <a:t>r"[\.!]$"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""</a:t>
            </a:r>
            <a:r>
              <a:rPr lang="en-US" sz="1800" dirty="0"/>
              <a:t>, s)        </a:t>
            </a:r>
            <a:r>
              <a:rPr lang="en-US" sz="1800" i="1" dirty="0">
                <a:solidFill>
                  <a:srgbClr val="808080"/>
                </a:solidFill>
              </a:rPr>
              <a:t># Remove trailing punctuation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    </a:t>
            </a:r>
            <a:r>
              <a:rPr lang="en-US" sz="1800" dirty="0"/>
              <a:t>response = respond(s, mappings, reflections)</a:t>
            </a:r>
            <a:br>
              <a:rPr lang="en-US" sz="1800" dirty="0"/>
            </a:br>
            <a:r>
              <a:rPr lang="en-US" sz="1800" dirty="0"/>
              <a:t>    </a:t>
            </a:r>
            <a:r>
              <a:rPr lang="en-US" sz="1800" b="1" dirty="0">
                <a:solidFill>
                  <a:srgbClr val="000080"/>
                </a:solidFill>
              </a:rPr>
              <a:t>print(</a:t>
            </a:r>
            <a:r>
              <a:rPr lang="en-US" sz="1800" dirty="0"/>
              <a:t>response</a:t>
            </a:r>
            <a:r>
              <a:rPr lang="en-US" sz="1800" b="1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33600" y="6321623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Reimplementation of </a:t>
            </a:r>
            <a:r>
              <a:rPr lang="en-US" sz="1400" dirty="0" err="1"/>
              <a:t>Weizenbaum's</a:t>
            </a:r>
            <a:r>
              <a:rPr lang="en-US" sz="1400" dirty="0"/>
              <a:t> code by Joe </a:t>
            </a:r>
            <a:r>
              <a:rPr lang="en-US" sz="1400" dirty="0" err="1"/>
              <a:t>Strout</a:t>
            </a:r>
            <a:r>
              <a:rPr lang="en-US" sz="1400" dirty="0"/>
              <a:t>, Jeff </a:t>
            </a:r>
            <a:r>
              <a:rPr lang="en-US" sz="1400" dirty="0" err="1"/>
              <a:t>Epler</a:t>
            </a:r>
            <a:r>
              <a:rPr lang="en-US" sz="1400" dirty="0"/>
              <a:t>, Jez Higgins in Python</a:t>
            </a:r>
          </a:p>
        </p:txBody>
      </p:sp>
    </p:spTree>
    <p:extLst>
      <p:ext uri="{BB962C8B-B14F-4D97-AF65-F5344CB8AC3E}">
        <p14:creationId xmlns:p14="http://schemas.microsoft.com/office/powerpoint/2010/main" val="20633009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24060</TotalTime>
  <Words>1607</Words>
  <Application>Microsoft Office PowerPoint</Application>
  <PresentationFormat>On-screen Show (4:3)</PresentationFormat>
  <Paragraphs>182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Calibri</vt:lpstr>
      <vt:lpstr>Cambria</vt:lpstr>
      <vt:lpstr>Consolas</vt:lpstr>
      <vt:lpstr>Courier New</vt:lpstr>
      <vt:lpstr>Wingdings</vt:lpstr>
      <vt:lpstr>Wingdings 2</vt:lpstr>
      <vt:lpstr>Foundry</vt:lpstr>
      <vt:lpstr>LING-362 Introduction to  Natural Language Processing</vt:lpstr>
      <vt:lpstr>Upcoming talks</vt:lpstr>
      <vt:lpstr>Recap: Dictionaries</vt:lpstr>
      <vt:lpstr>Recap: functions</vt:lpstr>
      <vt:lpstr>Eliza: sample conversation</vt:lpstr>
      <vt:lpstr>How does Eliza work?</vt:lpstr>
      <vt:lpstr>How does Eliza work?</vt:lpstr>
      <vt:lpstr>How does Eliza work?</vt:lpstr>
      <vt:lpstr>How does Eliza work?</vt:lpstr>
      <vt:lpstr>Did you find any problems with Eliza?</vt:lpstr>
      <vt:lpstr>Making Eliza better</vt:lpstr>
      <vt:lpstr>From regex to natural language</vt:lpstr>
      <vt:lpstr>From regex to natural language</vt:lpstr>
      <vt:lpstr>From regex to natural language</vt:lpstr>
      <vt:lpstr>Regular languages</vt:lpstr>
      <vt:lpstr>Finite State Automaton - FSA</vt:lpstr>
      <vt:lpstr>Finite State Morphology</vt:lpstr>
      <vt:lpstr>From NL input to states</vt:lpstr>
      <vt:lpstr>Morphological parsing</vt:lpstr>
      <vt:lpstr>English adjectives</vt:lpstr>
      <vt:lpstr>First approximation</vt:lpstr>
      <vt:lpstr>Problems</vt:lpstr>
      <vt:lpstr>Solutions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1052</cp:revision>
  <dcterms:created xsi:type="dcterms:W3CDTF">2015-10-05T21:10:16Z</dcterms:created>
  <dcterms:modified xsi:type="dcterms:W3CDTF">2023-09-20T20:35:23Z</dcterms:modified>
</cp:coreProperties>
</file>