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388" r:id="rId3"/>
    <p:sldId id="358" r:id="rId4"/>
    <p:sldId id="398" r:id="rId5"/>
    <p:sldId id="433" r:id="rId6"/>
    <p:sldId id="434" r:id="rId7"/>
    <p:sldId id="356" r:id="rId8"/>
    <p:sldId id="365" r:id="rId9"/>
    <p:sldId id="435" r:id="rId10"/>
    <p:sldId id="436" r:id="rId11"/>
    <p:sldId id="437" r:id="rId12"/>
    <p:sldId id="438" r:id="rId13"/>
    <p:sldId id="383" r:id="rId14"/>
    <p:sldId id="373" r:id="rId15"/>
    <p:sldId id="375" r:id="rId16"/>
    <p:sldId id="391" r:id="rId17"/>
    <p:sldId id="376" r:id="rId18"/>
    <p:sldId id="377" r:id="rId19"/>
    <p:sldId id="378" r:id="rId20"/>
    <p:sldId id="379" r:id="rId21"/>
    <p:sldId id="380" r:id="rId22"/>
    <p:sldId id="381" r:id="rId23"/>
    <p:sldId id="382" r:id="rId24"/>
    <p:sldId id="395" r:id="rId25"/>
    <p:sldId id="397" r:id="rId26"/>
    <p:sldId id="384" r:id="rId27"/>
    <p:sldId id="422" r:id="rId28"/>
    <p:sldId id="335" r:id="rId29"/>
    <p:sldId id="337" r:id="rId30"/>
    <p:sldId id="336" r:id="rId31"/>
    <p:sldId id="338" r:id="rId32"/>
    <p:sldId id="339" r:id="rId33"/>
    <p:sldId id="405" r:id="rId34"/>
    <p:sldId id="410" r:id="rId35"/>
    <p:sldId id="411" r:id="rId36"/>
    <p:sldId id="412" r:id="rId37"/>
    <p:sldId id="413" r:id="rId38"/>
    <p:sldId id="414" r:id="rId39"/>
    <p:sldId id="415" r:id="rId40"/>
    <p:sldId id="416" r:id="rId41"/>
    <p:sldId id="417" r:id="rId42"/>
    <p:sldId id="418" r:id="rId43"/>
    <p:sldId id="41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18"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11/15/2023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dirty="0"/>
              <a:t>Click to edit Master title style</a:t>
            </a:r>
          </a:p>
        </p:txBody>
      </p:sp>
      <p:sp>
        <p:nvSpPr>
          <p:cNvPr id="3" name="Content Placeholder 2"/>
          <p:cNvSpPr>
            <a:spLocks noGrp="1"/>
          </p:cNvSpPr>
          <p:nvPr>
            <p:ph idx="1"/>
          </p:nvPr>
        </p:nvSpPr>
        <p:spPr/>
        <p:txBody>
          <a:bodyPr/>
          <a:lstStyle>
            <a:lvl1pPr>
              <a:buClrTx/>
              <a:defRPr/>
            </a:lvl1pPr>
            <a:lvl2pPr>
              <a:buClr>
                <a:srgbClr val="002060"/>
              </a:buClr>
              <a:defRPr/>
            </a:lvl2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386622B1-F2BC-4186-9F4A-76DE9254F7E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rgbClr val="002060"/>
                </a:solidFill>
              </a:defRPr>
            </a:lvl1pPr>
            <a:extLst/>
          </a:lstStyle>
          <a:p>
            <a:r>
              <a:rPr kumimoji="0" lang="en-US" dirty="0"/>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bg1">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11/15/2023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86622B1-F2BC-4186-9F4A-76DE9254F7E4}" type="datetimeFigureOut">
              <a:rPr lang="en-US" smtClean="0"/>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86622B1-F2BC-4186-9F4A-76DE9254F7E4}" type="datetimeFigureOut">
              <a:rPr lang="en-US" smtClean="0"/>
              <a:t>11/15/2023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86622B1-F2BC-4186-9F4A-76DE9254F7E4}" type="datetimeFigureOut">
              <a:rPr lang="en-US" smtClean="0"/>
              <a:t>11/15/2023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B0563-D78A-4FA2-B6B1-9EDD31DABC4C}"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22B1-F2BC-4186-9F4A-76DE9254F7E4}" type="datetimeFigureOut">
              <a:rPr lang="en-US" smtClean="0"/>
              <a:t>11/15/2023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11/15/2023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11/15/2023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Round Diagonal Corner Rectangle 6"/>
          <p:cNvSpPr/>
          <p:nvPr userDrawn="1"/>
        </p:nvSpPr>
        <p:spPr>
          <a:xfrm>
            <a:off x="164592" y="147085"/>
            <a:ext cx="8810846" cy="6565392"/>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86622B1-F2BC-4186-9F4A-76DE9254F7E4}" type="datetimeFigureOut">
              <a:rPr lang="en-US" smtClean="0"/>
              <a:t>11/15/2023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rgbClr val="002060"/>
                </a:solidFill>
                <a:effectLst/>
              </a:defRPr>
            </a:lvl1pPr>
            <a:extLst/>
          </a:lstStyle>
          <a:p>
            <a:fld id="{F6AB0563-D78A-4FA2-B6B1-9EDD31DABC4C}"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odyPr>
          <a:lstStyle/>
          <a:p>
            <a:r>
              <a:rPr kumimoji="0" lang="en-US" dirty="0"/>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8" name="Picture 2" descr="C:\Uni\Teaching\LING362\nlp.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04800" y="6096000"/>
            <a:ext cx="1600200" cy="51709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l" rtl="0" eaLnBrk="1" latinLnBrk="0" hangingPunct="1">
        <a:spcBef>
          <a:spcPct val="0"/>
        </a:spcBef>
        <a:buNone/>
        <a:defRPr kumimoji="0" sz="4600" kern="1200">
          <a:ln>
            <a:noFill/>
          </a:ln>
          <a:solidFill>
            <a:srgbClr val="002060"/>
          </a:solidFill>
          <a:effectLst/>
          <a:latin typeface="+mj-lt"/>
          <a:ea typeface="+mj-ea"/>
          <a:cs typeface="+mj-cs"/>
        </a:defRPr>
      </a:lvl1pPr>
      <a:extLst/>
    </p:titleStyle>
    <p:bodyStyle>
      <a:lvl1pPr marL="292100" indent="-292100" algn="l" rtl="0" eaLnBrk="1" latinLnBrk="0" hangingPunct="1">
        <a:spcBef>
          <a:spcPts val="0"/>
        </a:spcBef>
        <a:buClrTx/>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rgbClr val="002060"/>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nert-nlp/streusle" TargetMode="External"/><Relationship Id="rId2" Type="http://schemas.openxmlformats.org/officeDocument/2006/relationships/hyperlink" Target="https://github.com/nschneid/pysupersensetagge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200" dirty="0"/>
              <a:t>LING-4400</a:t>
            </a:r>
            <a:br>
              <a:rPr lang="en-US" dirty="0"/>
            </a:br>
            <a:r>
              <a:rPr lang="en-US" dirty="0"/>
              <a:t>Introduction to </a:t>
            </a:r>
            <a:br>
              <a:rPr lang="en-US" dirty="0"/>
            </a:br>
            <a:r>
              <a:rPr lang="en-US" b="1" dirty="0">
                <a:solidFill>
                  <a:srgbClr val="002060"/>
                </a:solidFill>
              </a:rPr>
              <a:t>N</a:t>
            </a:r>
            <a:r>
              <a:rPr lang="en-US" dirty="0"/>
              <a:t>atural </a:t>
            </a:r>
            <a:r>
              <a:rPr lang="en-US" b="1" dirty="0">
                <a:solidFill>
                  <a:srgbClr val="002060"/>
                </a:solidFill>
              </a:rPr>
              <a:t>L</a:t>
            </a:r>
            <a:r>
              <a:rPr lang="en-US" dirty="0"/>
              <a:t>anguage </a:t>
            </a:r>
            <a:r>
              <a:rPr lang="en-US" b="1" dirty="0">
                <a:solidFill>
                  <a:srgbClr val="002060"/>
                </a:solidFill>
              </a:rPr>
              <a:t>P</a:t>
            </a:r>
            <a:r>
              <a:rPr lang="en-US" dirty="0"/>
              <a:t>rocessing</a:t>
            </a:r>
          </a:p>
        </p:txBody>
      </p:sp>
      <p:sp>
        <p:nvSpPr>
          <p:cNvPr id="3" name="Subtitle 2"/>
          <p:cNvSpPr>
            <a:spLocks noGrp="1"/>
          </p:cNvSpPr>
          <p:nvPr>
            <p:ph type="subTitle" idx="1"/>
          </p:nvPr>
        </p:nvSpPr>
        <p:spPr/>
        <p:txBody>
          <a:bodyPr/>
          <a:lstStyle/>
          <a:p>
            <a:r>
              <a:rPr lang="en-US" dirty="0"/>
              <a:t>Topic Modelling II</a:t>
            </a:r>
          </a:p>
        </p:txBody>
      </p:sp>
      <p:pic>
        <p:nvPicPr>
          <p:cNvPr id="1026" name="Picture 2" descr="C:\Uni\Teaching\LING362\nl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5329249"/>
            <a:ext cx="3429000" cy="1108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672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Bag of words model</a:t>
            </a:r>
          </a:p>
        </p:txBody>
      </p:sp>
      <p:sp>
        <p:nvSpPr>
          <p:cNvPr id="3" name="Content Placeholder 2"/>
          <p:cNvSpPr>
            <a:spLocks noGrp="1"/>
          </p:cNvSpPr>
          <p:nvPr>
            <p:ph idx="1"/>
          </p:nvPr>
        </p:nvSpPr>
        <p:spPr/>
        <p:txBody>
          <a:bodyPr>
            <a:normAutofit/>
          </a:bodyPr>
          <a:lstStyle/>
          <a:p>
            <a:r>
              <a:rPr lang="en-US" dirty="0"/>
              <a:t>We’re basically treating documents as frequency lists</a:t>
            </a:r>
          </a:p>
          <a:p>
            <a:pPr lvl="1"/>
            <a:r>
              <a:rPr lang="en-US" dirty="0"/>
              <a:t>No information about </a:t>
            </a:r>
            <a:r>
              <a:rPr lang="en-US" b="1" dirty="0"/>
              <a:t>word order</a:t>
            </a:r>
          </a:p>
          <a:p>
            <a:pPr lvl="1"/>
            <a:r>
              <a:rPr lang="en-US" dirty="0"/>
              <a:t>Not all documents have all words – so lots of 0's</a:t>
            </a:r>
          </a:p>
        </p:txBody>
      </p:sp>
      <p:pic>
        <p:nvPicPr>
          <p:cNvPr id="1026"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006177" y="3815861"/>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10135" y="4501661"/>
            <a:ext cx="1510107" cy="1477328"/>
          </a:xfrm>
          <a:prstGeom prst="rect">
            <a:avLst/>
          </a:prstGeom>
          <a:noFill/>
        </p:spPr>
        <p:txBody>
          <a:bodyPr wrap="square" rtlCol="0">
            <a:spAutoFit/>
          </a:bodyPr>
          <a:lstStyle/>
          <a:p>
            <a:r>
              <a:rPr lang="en-US" dirty="0"/>
              <a:t>navy: 0</a:t>
            </a:r>
          </a:p>
          <a:p>
            <a:r>
              <a:rPr lang="en-US" dirty="0"/>
              <a:t>island: 3</a:t>
            </a:r>
          </a:p>
          <a:p>
            <a:r>
              <a:rPr lang="en-US" dirty="0"/>
              <a:t>maroon: 0</a:t>
            </a:r>
          </a:p>
          <a:p>
            <a:r>
              <a:rPr lang="en-US" dirty="0"/>
              <a:t>U.S.: 5</a:t>
            </a:r>
          </a:p>
          <a:p>
            <a:r>
              <a:rPr lang="en-US" dirty="0"/>
              <a:t>Florida: 0</a:t>
            </a:r>
          </a:p>
        </p:txBody>
      </p:sp>
      <p:pic>
        <p:nvPicPr>
          <p:cNvPr id="6"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530413" y="3830515"/>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824735" y="4516315"/>
            <a:ext cx="1510107" cy="1477328"/>
          </a:xfrm>
          <a:prstGeom prst="rect">
            <a:avLst/>
          </a:prstGeom>
          <a:noFill/>
        </p:spPr>
        <p:txBody>
          <a:bodyPr wrap="square" rtlCol="0">
            <a:spAutoFit/>
          </a:bodyPr>
          <a:lstStyle/>
          <a:p>
            <a:r>
              <a:rPr lang="en-US" dirty="0"/>
              <a:t>navy: 3</a:t>
            </a:r>
          </a:p>
          <a:p>
            <a:r>
              <a:rPr lang="en-US" dirty="0"/>
              <a:t>island: 2</a:t>
            </a:r>
          </a:p>
          <a:p>
            <a:r>
              <a:rPr lang="en-US" dirty="0"/>
              <a:t>maroon: 4</a:t>
            </a:r>
          </a:p>
          <a:p>
            <a:r>
              <a:rPr lang="en-US" dirty="0"/>
              <a:t>U.S.: 1</a:t>
            </a:r>
          </a:p>
          <a:p>
            <a:r>
              <a:rPr lang="en-US" dirty="0"/>
              <a:t>Florida: 1</a:t>
            </a:r>
          </a:p>
        </p:txBody>
      </p:sp>
      <p:pic>
        <p:nvPicPr>
          <p:cNvPr id="8"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186935" y="3830515"/>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491735" y="4516315"/>
            <a:ext cx="1510107" cy="1477328"/>
          </a:xfrm>
          <a:prstGeom prst="rect">
            <a:avLst/>
          </a:prstGeom>
          <a:noFill/>
        </p:spPr>
        <p:txBody>
          <a:bodyPr wrap="square" rtlCol="0">
            <a:spAutoFit/>
          </a:bodyPr>
          <a:lstStyle/>
          <a:p>
            <a:r>
              <a:rPr lang="en-US" dirty="0"/>
              <a:t>navy: 3</a:t>
            </a:r>
          </a:p>
          <a:p>
            <a:r>
              <a:rPr lang="en-US" dirty="0"/>
              <a:t>island: 0</a:t>
            </a:r>
          </a:p>
          <a:p>
            <a:r>
              <a:rPr lang="en-US" dirty="0"/>
              <a:t>maroon: 0</a:t>
            </a:r>
          </a:p>
          <a:p>
            <a:r>
              <a:rPr lang="en-US" dirty="0"/>
              <a:t>U.S.: 7</a:t>
            </a:r>
          </a:p>
          <a:p>
            <a:r>
              <a:rPr lang="en-US" dirty="0"/>
              <a:t>Florida: 7</a:t>
            </a:r>
          </a:p>
        </p:txBody>
      </p:sp>
    </p:spTree>
    <p:extLst>
      <p:ext uri="{BB962C8B-B14F-4D97-AF65-F5344CB8AC3E}">
        <p14:creationId xmlns:p14="http://schemas.microsoft.com/office/powerpoint/2010/main" val="1762845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Can we build our own </a:t>
            </a:r>
            <a:r>
              <a:rPr lang="en-US" sz="4000" dirty="0" err="1"/>
              <a:t>BoW</a:t>
            </a:r>
            <a:r>
              <a:rPr lang="en-US" sz="4000" dirty="0"/>
              <a:t> model?</a:t>
            </a:r>
          </a:p>
        </p:txBody>
      </p:sp>
      <p:sp>
        <p:nvSpPr>
          <p:cNvPr id="3" name="Content Placeholder 2"/>
          <p:cNvSpPr>
            <a:spLocks noGrp="1"/>
          </p:cNvSpPr>
          <p:nvPr>
            <p:ph idx="1"/>
          </p:nvPr>
        </p:nvSpPr>
        <p:spPr/>
        <p:txBody>
          <a:bodyPr/>
          <a:lstStyle/>
          <a:p>
            <a:r>
              <a:rPr lang="en-US" dirty="0"/>
              <a:t>Think about the tagging assignment’s common noun frequency counts</a:t>
            </a:r>
          </a:p>
          <a:p>
            <a:r>
              <a:rPr lang="en-US" dirty="0"/>
              <a:t>What kind of data structure would you get if you collected frequencies for the </a:t>
            </a:r>
            <a:r>
              <a:rPr lang="en-US" b="1" dirty="0"/>
              <a:t>same</a:t>
            </a:r>
            <a:r>
              <a:rPr lang="en-US" dirty="0"/>
              <a:t> words for multiple input documents?</a:t>
            </a:r>
          </a:p>
        </p:txBody>
      </p:sp>
      <p:pic>
        <p:nvPicPr>
          <p:cNvPr id="4"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477000" y="4178158"/>
            <a:ext cx="1600200" cy="19178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886200" y="4763869"/>
            <a:ext cx="2819400" cy="1200329"/>
          </a:xfrm>
          <a:prstGeom prst="rect">
            <a:avLst/>
          </a:prstGeom>
          <a:noFill/>
        </p:spPr>
        <p:txBody>
          <a:bodyPr wrap="square" rtlCol="0">
            <a:spAutoFit/>
          </a:bodyPr>
          <a:lstStyle/>
          <a:p>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JJ? </a:t>
            </a:r>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sym typeface="Wingdings" panose="05000000000000000000" pitchFamily="2" charset="2"/>
              </a:rPr>
              <a:t> +=1</a:t>
            </a:r>
          </a:p>
          <a:p>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sym typeface="Wingdings" panose="05000000000000000000" pitchFamily="2" charset="2"/>
              </a:rPr>
              <a:t>words[“...”]</a:t>
            </a:r>
            <a:endPar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6" name="Curved Down Arrow 5"/>
          <p:cNvSpPr/>
          <p:nvPr/>
        </p:nvSpPr>
        <p:spPr>
          <a:xfrm>
            <a:off x="5638800" y="4419600"/>
            <a:ext cx="11430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71325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Bags of words as vectors in a matrix</a:t>
            </a:r>
          </a:p>
        </p:txBody>
      </p:sp>
      <p:graphicFrame>
        <p:nvGraphicFramePr>
          <p:cNvPr id="5" name="Content Placeholder 4"/>
          <p:cNvGraphicFramePr>
            <a:graphicFrameLocks noGrp="1"/>
          </p:cNvGraphicFramePr>
          <p:nvPr>
            <p:ph idx="1"/>
            <p:extLst/>
          </p:nvPr>
        </p:nvGraphicFramePr>
        <p:xfrm>
          <a:off x="457200" y="1646238"/>
          <a:ext cx="8229600" cy="222504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70840">
                <a:tc>
                  <a:txBody>
                    <a:bodyPr/>
                    <a:lstStyle/>
                    <a:p>
                      <a:endParaRPr lang="en-US" dirty="0"/>
                    </a:p>
                  </a:txBody>
                  <a:tcPr/>
                </a:tc>
                <a:tc>
                  <a:txBody>
                    <a:bodyPr/>
                    <a:lstStyle/>
                    <a:p>
                      <a:r>
                        <a:rPr lang="en-US" dirty="0"/>
                        <a:t>doc1</a:t>
                      </a:r>
                    </a:p>
                  </a:txBody>
                  <a:tcPr/>
                </a:tc>
                <a:tc>
                  <a:txBody>
                    <a:bodyPr/>
                    <a:lstStyle/>
                    <a:p>
                      <a:r>
                        <a:rPr lang="en-US" dirty="0"/>
                        <a:t>doc2</a:t>
                      </a:r>
                    </a:p>
                  </a:txBody>
                  <a:tcPr/>
                </a:tc>
                <a:tc>
                  <a:txBody>
                    <a:bodyPr/>
                    <a:lstStyle/>
                    <a:p>
                      <a:r>
                        <a:rPr lang="en-US" dirty="0"/>
                        <a:t>doc3</a:t>
                      </a:r>
                    </a:p>
                  </a:txBody>
                  <a:tcPr/>
                </a:tc>
                <a:extLst>
                  <a:ext uri="{0D108BD9-81ED-4DB2-BD59-A6C34878D82A}">
                    <a16:rowId xmlns:a16="http://schemas.microsoft.com/office/drawing/2014/main" val="10000"/>
                  </a:ext>
                </a:extLst>
              </a:tr>
              <a:tr h="370840">
                <a:tc>
                  <a:txBody>
                    <a:bodyPr/>
                    <a:lstStyle/>
                    <a:p>
                      <a:r>
                        <a:rPr lang="en-US" dirty="0"/>
                        <a:t>navy</a:t>
                      </a:r>
                    </a:p>
                  </a:txBody>
                  <a:tcPr/>
                </a:tc>
                <a:tc>
                  <a:txBody>
                    <a:bodyPr/>
                    <a:lstStyle/>
                    <a:p>
                      <a:r>
                        <a:rPr lang="en-US" dirty="0"/>
                        <a:t>0</a:t>
                      </a:r>
                    </a:p>
                  </a:txBody>
                  <a:tcPr/>
                </a:tc>
                <a:tc>
                  <a:txBody>
                    <a:bodyPr/>
                    <a:lstStyle/>
                    <a:p>
                      <a:r>
                        <a:rPr lang="en-US" dirty="0"/>
                        <a:t>3</a:t>
                      </a:r>
                    </a:p>
                  </a:txBody>
                  <a:tcPr/>
                </a:tc>
                <a:tc>
                  <a:txBody>
                    <a:bodyPr/>
                    <a:lstStyle/>
                    <a:p>
                      <a:r>
                        <a:rPr lang="en-US" dirty="0"/>
                        <a:t>3</a:t>
                      </a:r>
                    </a:p>
                  </a:txBody>
                  <a:tcPr/>
                </a:tc>
                <a:extLst>
                  <a:ext uri="{0D108BD9-81ED-4DB2-BD59-A6C34878D82A}">
                    <a16:rowId xmlns:a16="http://schemas.microsoft.com/office/drawing/2014/main" val="10001"/>
                  </a:ext>
                </a:extLst>
              </a:tr>
              <a:tr h="370840">
                <a:tc>
                  <a:txBody>
                    <a:bodyPr/>
                    <a:lstStyle/>
                    <a:p>
                      <a:r>
                        <a:rPr lang="en-US" dirty="0"/>
                        <a:t>Island</a:t>
                      </a:r>
                    </a:p>
                  </a:txBody>
                  <a:tcPr/>
                </a:tc>
                <a:tc>
                  <a:txBody>
                    <a:bodyPr/>
                    <a:lstStyle/>
                    <a:p>
                      <a:r>
                        <a:rPr lang="en-US" dirty="0"/>
                        <a:t>3</a:t>
                      </a:r>
                    </a:p>
                  </a:txBody>
                  <a:tcPr/>
                </a:tc>
                <a:tc>
                  <a:txBody>
                    <a:bodyPr/>
                    <a:lstStyle/>
                    <a:p>
                      <a:r>
                        <a:rPr lang="en-US" dirty="0"/>
                        <a:t>2</a:t>
                      </a:r>
                    </a:p>
                  </a:txBody>
                  <a:tcPr/>
                </a:tc>
                <a:tc>
                  <a:txBody>
                    <a:bodyPr/>
                    <a:lstStyle/>
                    <a:p>
                      <a:r>
                        <a:rPr lang="en-US" dirty="0"/>
                        <a:t>0</a:t>
                      </a:r>
                    </a:p>
                  </a:txBody>
                  <a:tcPr/>
                </a:tc>
                <a:extLst>
                  <a:ext uri="{0D108BD9-81ED-4DB2-BD59-A6C34878D82A}">
                    <a16:rowId xmlns:a16="http://schemas.microsoft.com/office/drawing/2014/main" val="10002"/>
                  </a:ext>
                </a:extLst>
              </a:tr>
              <a:tr h="370840">
                <a:tc>
                  <a:txBody>
                    <a:bodyPr/>
                    <a:lstStyle/>
                    <a:p>
                      <a:r>
                        <a:rPr lang="en-US" dirty="0"/>
                        <a:t>maroon</a:t>
                      </a:r>
                    </a:p>
                  </a:txBody>
                  <a:tcPr/>
                </a:tc>
                <a:tc>
                  <a:txBody>
                    <a:bodyPr/>
                    <a:lstStyle/>
                    <a:p>
                      <a:r>
                        <a:rPr lang="en-US" dirty="0"/>
                        <a:t>0</a:t>
                      </a:r>
                    </a:p>
                  </a:txBody>
                  <a:tcPr/>
                </a:tc>
                <a:tc>
                  <a:txBody>
                    <a:bodyPr/>
                    <a:lstStyle/>
                    <a:p>
                      <a:r>
                        <a:rPr lang="en-US" dirty="0"/>
                        <a:t>4</a:t>
                      </a:r>
                    </a:p>
                  </a:txBody>
                  <a:tcPr/>
                </a:tc>
                <a:tc>
                  <a:txBody>
                    <a:bodyPr/>
                    <a:lstStyle/>
                    <a:p>
                      <a:r>
                        <a:rPr lang="en-US" dirty="0"/>
                        <a:t>0</a:t>
                      </a:r>
                    </a:p>
                  </a:txBody>
                  <a:tcPr/>
                </a:tc>
                <a:extLst>
                  <a:ext uri="{0D108BD9-81ED-4DB2-BD59-A6C34878D82A}">
                    <a16:rowId xmlns:a16="http://schemas.microsoft.com/office/drawing/2014/main" val="10003"/>
                  </a:ext>
                </a:extLst>
              </a:tr>
              <a:tr h="370840">
                <a:tc>
                  <a:txBody>
                    <a:bodyPr/>
                    <a:lstStyle/>
                    <a:p>
                      <a:r>
                        <a:rPr lang="en-US" dirty="0"/>
                        <a:t>U.S.</a:t>
                      </a:r>
                    </a:p>
                  </a:txBody>
                  <a:tcPr/>
                </a:tc>
                <a:tc>
                  <a:txBody>
                    <a:bodyPr/>
                    <a:lstStyle/>
                    <a:p>
                      <a:r>
                        <a:rPr lang="en-US" dirty="0"/>
                        <a:t>5</a:t>
                      </a:r>
                    </a:p>
                  </a:txBody>
                  <a:tcPr/>
                </a:tc>
                <a:tc>
                  <a:txBody>
                    <a:bodyPr/>
                    <a:lstStyle/>
                    <a:p>
                      <a:r>
                        <a:rPr lang="en-US" dirty="0"/>
                        <a:t>1</a:t>
                      </a:r>
                    </a:p>
                  </a:txBody>
                  <a:tcPr/>
                </a:tc>
                <a:tc>
                  <a:txBody>
                    <a:bodyPr/>
                    <a:lstStyle/>
                    <a:p>
                      <a:r>
                        <a:rPr lang="en-US" dirty="0"/>
                        <a:t>7</a:t>
                      </a:r>
                    </a:p>
                  </a:txBody>
                  <a:tcPr/>
                </a:tc>
                <a:extLst>
                  <a:ext uri="{0D108BD9-81ED-4DB2-BD59-A6C34878D82A}">
                    <a16:rowId xmlns:a16="http://schemas.microsoft.com/office/drawing/2014/main" val="10004"/>
                  </a:ext>
                </a:extLst>
              </a:tr>
              <a:tr h="370840">
                <a:tc>
                  <a:txBody>
                    <a:bodyPr/>
                    <a:lstStyle/>
                    <a:p>
                      <a:r>
                        <a:rPr lang="en-US" dirty="0"/>
                        <a:t>Florida</a:t>
                      </a:r>
                    </a:p>
                  </a:txBody>
                  <a:tcPr/>
                </a:tc>
                <a:tc>
                  <a:txBody>
                    <a:bodyPr/>
                    <a:lstStyle/>
                    <a:p>
                      <a:r>
                        <a:rPr lang="en-US" dirty="0"/>
                        <a:t>0</a:t>
                      </a:r>
                    </a:p>
                  </a:txBody>
                  <a:tcPr/>
                </a:tc>
                <a:tc>
                  <a:txBody>
                    <a:bodyPr/>
                    <a:lstStyle/>
                    <a:p>
                      <a:r>
                        <a:rPr lang="en-US" dirty="0"/>
                        <a:t>1</a:t>
                      </a:r>
                    </a:p>
                  </a:txBody>
                  <a:tcPr/>
                </a:tc>
                <a:tc>
                  <a:txBody>
                    <a:bodyPr/>
                    <a:lstStyle/>
                    <a:p>
                      <a:r>
                        <a:rPr lang="en-US" dirty="0"/>
                        <a:t>7</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46727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 to </a:t>
            </a:r>
            <a:r>
              <a:rPr lang="en-US" b="1" dirty="0"/>
              <a:t>Vector Space</a:t>
            </a:r>
          </a:p>
        </p:txBody>
      </p:sp>
      <p:sp>
        <p:nvSpPr>
          <p:cNvPr id="3" name="Content Placeholder 2"/>
          <p:cNvSpPr>
            <a:spLocks noGrp="1"/>
          </p:cNvSpPr>
          <p:nvPr>
            <p:ph idx="1"/>
          </p:nvPr>
        </p:nvSpPr>
        <p:spPr/>
        <p:txBody>
          <a:bodyPr/>
          <a:lstStyle/>
          <a:p>
            <a:r>
              <a:rPr lang="en-US" dirty="0"/>
              <a:t>If all we care about is frequency similarity for </a:t>
            </a:r>
            <a:r>
              <a:rPr lang="en-US" b="1" i="1" dirty="0">
                <a:solidFill>
                  <a:srgbClr val="0070C0"/>
                </a:solidFill>
              </a:rPr>
              <a:t>island</a:t>
            </a:r>
            <a:r>
              <a:rPr lang="en-US" dirty="0"/>
              <a:t> and </a:t>
            </a:r>
            <a:r>
              <a:rPr lang="en-US" b="1" i="1" dirty="0" err="1">
                <a:solidFill>
                  <a:srgbClr val="0070C0"/>
                </a:solidFill>
              </a:rPr>
              <a:t>florida</a:t>
            </a:r>
            <a:r>
              <a:rPr lang="en-US" dirty="0"/>
              <a:t>:</a:t>
            </a:r>
          </a:p>
          <a:p>
            <a:pPr lvl="1"/>
            <a:r>
              <a:rPr lang="en-US" dirty="0"/>
              <a:t>Measure similarity as</a:t>
            </a:r>
            <a:br>
              <a:rPr lang="en-US" dirty="0"/>
            </a:br>
            <a:r>
              <a:rPr lang="en-US" dirty="0"/>
              <a:t>Euclidean distance</a:t>
            </a:r>
          </a:p>
          <a:p>
            <a:pPr lvl="1"/>
            <a:r>
              <a:rPr lang="en-US" dirty="0"/>
              <a:t>We know this from </a:t>
            </a:r>
            <a:br>
              <a:rPr lang="en-US" dirty="0"/>
            </a:br>
            <a:r>
              <a:rPr lang="en-US" dirty="0"/>
              <a:t>embeddings</a:t>
            </a:r>
          </a:p>
          <a:p>
            <a:pPr lvl="1"/>
            <a:r>
              <a:rPr lang="en-US" dirty="0"/>
              <a:t>Each feature is a </a:t>
            </a:r>
            <a:br>
              <a:rPr lang="en-US" dirty="0"/>
            </a:br>
            <a:r>
              <a:rPr lang="en-US" dirty="0"/>
              <a:t>coordinate</a:t>
            </a:r>
          </a:p>
        </p:txBody>
      </p:sp>
      <p:pic>
        <p:nvPicPr>
          <p:cNvPr id="5527" name="Picture 4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2326367"/>
            <a:ext cx="4429125" cy="41315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8223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measure distance?</a:t>
            </a:r>
          </a:p>
        </p:txBody>
      </p:sp>
      <p:sp>
        <p:nvSpPr>
          <p:cNvPr id="3" name="Content Placeholder 2"/>
          <p:cNvSpPr>
            <a:spLocks noGrp="1"/>
          </p:cNvSpPr>
          <p:nvPr>
            <p:ph idx="1"/>
          </p:nvPr>
        </p:nvSpPr>
        <p:spPr/>
        <p:txBody>
          <a:bodyPr>
            <a:normAutofit/>
          </a:bodyPr>
          <a:lstStyle/>
          <a:p>
            <a:r>
              <a:rPr lang="en-US" dirty="0"/>
              <a:t>We can measure distance in </a:t>
            </a:r>
            <a:r>
              <a:rPr lang="en-US" i="1" dirty="0"/>
              <a:t>n</a:t>
            </a:r>
            <a:r>
              <a:rPr lang="en-US" dirty="0"/>
              <a:t> dimensions too</a:t>
            </a:r>
          </a:p>
          <a:p>
            <a:r>
              <a:rPr lang="en-US" dirty="0"/>
              <a:t>Problems:</a:t>
            </a:r>
          </a:p>
          <a:p>
            <a:pPr lvl="1"/>
            <a:r>
              <a:rPr lang="en-US" b="1" dirty="0"/>
              <a:t>Document length</a:t>
            </a:r>
          </a:p>
          <a:p>
            <a:pPr lvl="1"/>
            <a:r>
              <a:rPr lang="en-US" b="1" dirty="0"/>
              <a:t>Scaling</a:t>
            </a:r>
          </a:p>
          <a:p>
            <a:pPr lvl="1"/>
            <a:r>
              <a:rPr lang="en-US" b="1" dirty="0"/>
              <a:t>Term specificity</a:t>
            </a:r>
          </a:p>
          <a:p>
            <a:pPr lvl="1"/>
            <a:r>
              <a:rPr lang="en-US" b="1" dirty="0"/>
              <a:t>Collinearity</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2286000"/>
            <a:ext cx="4114800" cy="41317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6E719434-C92B-41C7-B94B-58F43C28A567}"/>
              </a:ext>
            </a:extLst>
          </p:cNvPr>
          <p:cNvPicPr>
            <a:picLocks noChangeAspect="1"/>
          </p:cNvPicPr>
          <p:nvPr/>
        </p:nvPicPr>
        <p:blipFill>
          <a:blip r:embed="rId3"/>
          <a:stretch>
            <a:fillRect/>
          </a:stretch>
        </p:blipFill>
        <p:spPr>
          <a:xfrm>
            <a:off x="762000" y="4800600"/>
            <a:ext cx="3153586" cy="1114425"/>
          </a:xfrm>
          <a:prstGeom prst="rect">
            <a:avLst/>
          </a:prstGeom>
          <a:ln>
            <a:solidFill>
              <a:schemeClr val="tx1"/>
            </a:solidFill>
          </a:ln>
        </p:spPr>
      </p:pic>
    </p:spTree>
    <p:extLst>
      <p:ext uri="{BB962C8B-B14F-4D97-AF65-F5344CB8AC3E}">
        <p14:creationId xmlns:p14="http://schemas.microsoft.com/office/powerpoint/2010/main" val="269683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2B9C706-4A5D-44CC-A3BC-4DB10273725C}"/>
              </a:ext>
            </a:extLst>
          </p:cNvPr>
          <p:cNvPicPr>
            <a:picLocks noChangeAspect="1"/>
          </p:cNvPicPr>
          <p:nvPr/>
        </p:nvPicPr>
        <p:blipFill rotWithShape="1">
          <a:blip r:embed="rId2"/>
          <a:srcRect r="60658" b="60000"/>
          <a:stretch/>
        </p:blipFill>
        <p:spPr>
          <a:xfrm>
            <a:off x="6144588" y="4037029"/>
            <a:ext cx="2313611" cy="2473936"/>
          </a:xfrm>
          <a:prstGeom prst="rect">
            <a:avLst/>
          </a:prstGeom>
          <a:ln>
            <a:solidFill>
              <a:schemeClr val="tx1"/>
            </a:solidFill>
          </a:ln>
        </p:spPr>
      </p:pic>
      <p:sp>
        <p:nvSpPr>
          <p:cNvPr id="2" name="Title 1"/>
          <p:cNvSpPr>
            <a:spLocks noGrp="1"/>
          </p:cNvSpPr>
          <p:nvPr>
            <p:ph type="title"/>
          </p:nvPr>
        </p:nvSpPr>
        <p:spPr/>
        <p:txBody>
          <a:bodyPr/>
          <a:lstStyle/>
          <a:p>
            <a:r>
              <a:rPr lang="en-US" dirty="0"/>
              <a:t>Document length</a:t>
            </a:r>
          </a:p>
        </p:txBody>
      </p:sp>
      <p:sp>
        <p:nvSpPr>
          <p:cNvPr id="3" name="Content Placeholder 2"/>
          <p:cNvSpPr>
            <a:spLocks noGrp="1"/>
          </p:cNvSpPr>
          <p:nvPr>
            <p:ph idx="1"/>
          </p:nvPr>
        </p:nvSpPr>
        <p:spPr/>
        <p:txBody>
          <a:bodyPr/>
          <a:lstStyle/>
          <a:p>
            <a:r>
              <a:rPr lang="en-US" dirty="0"/>
              <a:t>Distance might seem like a good idea but…</a:t>
            </a:r>
          </a:p>
          <a:p>
            <a:pPr lvl="1"/>
            <a:r>
              <a:rPr lang="en-US" dirty="0"/>
              <a:t>Longer documents have more words</a:t>
            </a:r>
          </a:p>
          <a:p>
            <a:pPr lvl="2"/>
            <a:r>
              <a:rPr lang="en-US" dirty="0"/>
              <a:t>Short document may not mention U.S. Coast Guard often</a:t>
            </a:r>
          </a:p>
          <a:p>
            <a:pPr lvl="2"/>
            <a:r>
              <a:rPr lang="en-US" dirty="0"/>
              <a:t>But the fact that it does so in just 100 words seems significant</a:t>
            </a:r>
          </a:p>
          <a:p>
            <a:pPr lvl="1"/>
            <a:r>
              <a:rPr lang="en-US" dirty="0"/>
              <a:t>Still, </a:t>
            </a:r>
            <a:r>
              <a:rPr lang="en-US" b="1" dirty="0"/>
              <a:t>the angle</a:t>
            </a:r>
            <a:br>
              <a:rPr lang="en-US" b="1" dirty="0"/>
            </a:br>
            <a:r>
              <a:rPr lang="en-US" dirty="0"/>
              <a:t>remains the same</a:t>
            </a:r>
          </a:p>
          <a:p>
            <a:pPr lvl="1">
              <a:buFont typeface="Wingdings"/>
              <a:buChar char="Ø"/>
            </a:pPr>
            <a:r>
              <a:rPr lang="en-US" dirty="0"/>
              <a:t>Normalize length</a:t>
            </a:r>
          </a:p>
          <a:p>
            <a:pPr lvl="1">
              <a:buFont typeface="Wingdings"/>
              <a:buChar char="Ø"/>
            </a:pPr>
            <a:r>
              <a:rPr lang="en-US" b="1" dirty="0"/>
              <a:t>Cosine similarity</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4037029"/>
            <a:ext cx="2463776" cy="24739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121376" y="4038600"/>
            <a:ext cx="1346224" cy="369332"/>
          </a:xfrm>
          <a:prstGeom prst="rect">
            <a:avLst/>
          </a:prstGeom>
          <a:noFill/>
        </p:spPr>
        <p:txBody>
          <a:bodyPr wrap="square" rtlCol="0">
            <a:spAutoFit/>
          </a:bodyPr>
          <a:lstStyle/>
          <a:p>
            <a:r>
              <a:rPr lang="en-US" dirty="0"/>
              <a:t>10x </a:t>
            </a:r>
            <a:r>
              <a:rPr lang="en-US" b="1" i="1" dirty="0">
                <a:solidFill>
                  <a:srgbClr val="0070C0"/>
                </a:solidFill>
              </a:rPr>
              <a:t>navy …</a:t>
            </a:r>
          </a:p>
        </p:txBody>
      </p:sp>
    </p:spTree>
    <p:extLst>
      <p:ext uri="{BB962C8B-B14F-4D97-AF65-F5344CB8AC3E}">
        <p14:creationId xmlns:p14="http://schemas.microsoft.com/office/powerpoint/2010/main" val="1482979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Cosine similarity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 the </a:t>
                </a:r>
                <a:r>
                  <a:rPr lang="en-US" b="1" dirty="0"/>
                  <a:t>angle </a:t>
                </a:r>
                <a:r>
                  <a:rPr lang="en-US" dirty="0"/>
                  <a:t>between vectors:</a:t>
                </a:r>
              </a:p>
              <a:p>
                <a:endParaRPr lang="en-US" dirty="0"/>
              </a:p>
              <a:p>
                <a:pPr marL="411480" lvl="1" indent="0">
                  <a:buNone/>
                </a:pPr>
                <a14:m>
                  <m:oMathPara xmlns:m="http://schemas.openxmlformats.org/officeDocument/2006/math">
                    <m:oMathParaPr>
                      <m:jc m:val="centerGroup"/>
                    </m:oMathParaPr>
                    <m:oMath xmlns:m="http://schemas.openxmlformats.org/officeDocument/2006/math">
                      <m:func>
                        <m:funcPr>
                          <m:ctrlPr>
                            <a:rPr lang="en-US" i="1" smtClean="0">
                              <a:latin typeface="Cambria Math" panose="02040503050406030204" pitchFamily="18" charset="0"/>
                            </a:rPr>
                          </m:ctrlPr>
                        </m:funcPr>
                        <m:fName>
                          <m:r>
                            <m:rPr>
                              <m:sty m:val="p"/>
                            </m:rPr>
                            <a:rPr lang="en-US" i="0" smtClean="0">
                              <a:latin typeface="Cambria Math"/>
                            </a:rPr>
                            <m:t>cos</m:t>
                          </m:r>
                        </m:fName>
                        <m:e>
                          <m:r>
                            <a:rPr lang="en-US" i="1" smtClean="0">
                              <a:latin typeface="Cambria Math"/>
                              <a:ea typeface="Cambria Math"/>
                            </a:rPr>
                            <m:t>𝜃</m:t>
                          </m:r>
                        </m:e>
                      </m:func>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𝐴</m:t>
                          </m:r>
                          <m:r>
                            <a:rPr lang="en-US" b="0" i="1" smtClean="0">
                              <a:latin typeface="Cambria Math"/>
                              <a:ea typeface="Cambria Math"/>
                            </a:rPr>
                            <m:t>∙</m:t>
                          </m:r>
                          <m:r>
                            <a:rPr lang="en-US" b="0" i="1" smtClean="0">
                              <a:latin typeface="Cambria Math"/>
                            </a:rPr>
                            <m:t>𝐵</m:t>
                          </m:r>
                        </m:num>
                        <m:den>
                          <m:d>
                            <m:dPr>
                              <m:begChr m:val="‖"/>
                              <m:endChr m:val="‖"/>
                              <m:ctrlPr>
                                <a:rPr lang="en-US" b="0" i="1" smtClean="0">
                                  <a:latin typeface="Cambria Math" panose="02040503050406030204" pitchFamily="18" charset="0"/>
                                </a:rPr>
                              </m:ctrlPr>
                            </m:dPr>
                            <m:e>
                              <m:r>
                                <a:rPr lang="en-US" b="0" i="1" smtClean="0">
                                  <a:latin typeface="Cambria Math"/>
                                </a:rPr>
                                <m:t>𝐴</m:t>
                              </m:r>
                            </m:e>
                          </m:d>
                          <m:d>
                            <m:dPr>
                              <m:begChr m:val="‖"/>
                              <m:endChr m:val="‖"/>
                              <m:ctrlPr>
                                <a:rPr lang="en-US" i="1">
                                  <a:latin typeface="Cambria Math" panose="02040503050406030204" pitchFamily="18" charset="0"/>
                                </a:rPr>
                              </m:ctrlPr>
                            </m:dPr>
                            <m:e>
                              <m:r>
                                <a:rPr lang="en-US" b="0" i="1" smtClean="0">
                                  <a:latin typeface="Cambria Math"/>
                                </a:rPr>
                                <m:t>𝐵</m:t>
                              </m:r>
                            </m:e>
                          </m:d>
                        </m:den>
                      </m:f>
                    </m:oMath>
                  </m:oMathPara>
                </a14:m>
                <a:endParaRPr lang="en-US" dirty="0"/>
              </a:p>
              <a:p>
                <a:pPr marL="411480" lvl="1" indent="0">
                  <a:buNone/>
                </a:pPr>
                <a:endParaRPr lang="en-US" dirty="0"/>
              </a:p>
              <a:p>
                <a:pPr lvl="1"/>
                <a:r>
                  <a:rPr lang="en-US" dirty="0"/>
                  <a:t>Dot product of two vectors divided by the product of their magnitudes</a:t>
                </a:r>
              </a:p>
              <a:p>
                <a:pPr lvl="2"/>
                <a:r>
                  <a:rPr lang="en-US" dirty="0"/>
                  <a:t>Dot product: multiply vectors cell-wise and sum</a:t>
                </a:r>
              </a:p>
              <a:p>
                <a:pPr lvl="2"/>
                <a:r>
                  <a:rPr lang="en-US" dirty="0"/>
                  <a:t>Magnitude: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a:rPr>
                          <m:t>𝑋</m:t>
                        </m:r>
                      </m:e>
                    </m:d>
                    <m:r>
                      <a:rPr lang="en-US" b="0" i="1" smtClean="0">
                        <a:latin typeface="Cambria Math"/>
                      </a:rPr>
                      <m:t>=</m:t>
                    </m:r>
                    <m:rad>
                      <m:radPr>
                        <m:degHide m:val="on"/>
                        <m:ctrlPr>
                          <a:rPr lang="en-US" b="0" i="1" smtClean="0">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a:rPr>
                              <m:t>𝑥</m:t>
                            </m:r>
                          </m:e>
                          <m:sub>
                            <m:r>
                              <a:rPr lang="en-US" i="1">
                                <a:latin typeface="Cambria Math"/>
                              </a:rPr>
                              <m:t>1</m:t>
                            </m:r>
                          </m:sub>
                          <m:sup>
                            <m:r>
                              <a:rPr lang="en-US" i="1">
                                <a:latin typeface="Cambria Math"/>
                              </a:rPr>
                              <m:t>2</m:t>
                            </m:r>
                          </m:sup>
                        </m:sSubSup>
                        <m:r>
                          <a:rPr lang="en-US" b="0" i="1" smtClean="0">
                            <a:latin typeface="Cambria Math"/>
                          </a:rPr>
                          <m:t>+</m:t>
                        </m:r>
                        <m:sSubSup>
                          <m:sSubSupPr>
                            <m:ctrlPr>
                              <a:rPr lang="en-US" i="1">
                                <a:latin typeface="Cambria Math" panose="02040503050406030204" pitchFamily="18" charset="0"/>
                              </a:rPr>
                            </m:ctrlPr>
                          </m:sSubSupPr>
                          <m:e>
                            <m:r>
                              <a:rPr lang="en-US" i="1">
                                <a:latin typeface="Cambria Math"/>
                              </a:rPr>
                              <m:t>𝑥</m:t>
                            </m:r>
                          </m:e>
                          <m:sub>
                            <m:r>
                              <a:rPr lang="en-US" b="0" i="1" smtClean="0">
                                <a:latin typeface="Cambria Math"/>
                              </a:rPr>
                              <m:t>2</m:t>
                            </m:r>
                          </m:sub>
                          <m:sup>
                            <m:r>
                              <a:rPr lang="en-US" i="1">
                                <a:latin typeface="Cambria Math"/>
                              </a:rPr>
                              <m:t>2</m:t>
                            </m:r>
                          </m:sup>
                        </m:sSubSup>
                        <m:r>
                          <a:rPr lang="en-US" b="0" i="1" smtClean="0">
                            <a:latin typeface="Cambria Math"/>
                          </a:rPr>
                          <m:t>..+</m:t>
                        </m:r>
                        <m:sSubSup>
                          <m:sSubSupPr>
                            <m:ctrlPr>
                              <a:rPr lang="en-US" i="1">
                                <a:latin typeface="Cambria Math" panose="02040503050406030204" pitchFamily="18" charset="0"/>
                              </a:rPr>
                            </m:ctrlPr>
                          </m:sSubSupPr>
                          <m:e>
                            <m:r>
                              <a:rPr lang="en-US" i="1">
                                <a:latin typeface="Cambria Math"/>
                              </a:rPr>
                              <m:t>𝑥</m:t>
                            </m:r>
                          </m:e>
                          <m:sub>
                            <m:r>
                              <a:rPr lang="en-US" b="0" i="1" smtClean="0">
                                <a:latin typeface="Cambria Math"/>
                              </a:rPr>
                              <m:t>𝑛</m:t>
                            </m:r>
                          </m:sub>
                          <m:sup>
                            <m:r>
                              <a:rPr lang="en-US" i="1" smtClean="0">
                                <a:latin typeface="Cambria Math"/>
                              </a:rPr>
                              <m:t>2</m:t>
                            </m:r>
                          </m:sup>
                        </m:sSubSup>
                      </m:e>
                    </m:rad>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41" t="-1750"/>
                </a:stretch>
              </a:blipFill>
            </p:spPr>
            <p:txBody>
              <a:bodyPr/>
              <a:lstStyle/>
              <a:p>
                <a:r>
                  <a:rPr lang="en-US">
                    <a:noFill/>
                  </a:rPr>
                  <a:t> </a:t>
                </a:r>
              </a:p>
            </p:txBody>
          </p:sp>
        </mc:Fallback>
      </mc:AlternateContent>
    </p:spTree>
    <p:extLst>
      <p:ext uri="{BB962C8B-B14F-4D97-AF65-F5344CB8AC3E}">
        <p14:creationId xmlns:p14="http://schemas.microsoft.com/office/powerpoint/2010/main" val="671457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a:t>
            </a:r>
          </a:p>
        </p:txBody>
      </p:sp>
      <p:sp>
        <p:nvSpPr>
          <p:cNvPr id="3" name="Content Placeholder 2"/>
          <p:cNvSpPr>
            <a:spLocks noGrp="1"/>
          </p:cNvSpPr>
          <p:nvPr>
            <p:ph idx="1"/>
          </p:nvPr>
        </p:nvSpPr>
        <p:spPr/>
        <p:txBody>
          <a:bodyPr>
            <a:normAutofit lnSpcReduction="10000"/>
          </a:bodyPr>
          <a:lstStyle/>
          <a:p>
            <a:r>
              <a:rPr lang="en-US" dirty="0"/>
              <a:t>With cosine similarity, the proportion of word frequencies gives the direction</a:t>
            </a:r>
          </a:p>
          <a:p>
            <a:pPr lvl="1"/>
            <a:r>
              <a:rPr lang="en-US" dirty="0"/>
              <a:t>If word 1 appears </a:t>
            </a:r>
            <a:r>
              <a:rPr lang="en-US" b="1" dirty="0"/>
              <a:t>once </a:t>
            </a:r>
            <a:r>
              <a:rPr lang="en-US" dirty="0"/>
              <a:t>and word 2 appear </a:t>
            </a:r>
            <a:r>
              <a:rPr lang="en-US" b="1" dirty="0"/>
              <a:t>twice:</a:t>
            </a:r>
          </a:p>
          <a:p>
            <a:pPr lvl="2"/>
            <a:r>
              <a:rPr lang="en-US" dirty="0"/>
              <a:t>proportion 1:2</a:t>
            </a:r>
          </a:p>
          <a:p>
            <a:pPr lvl="1"/>
            <a:r>
              <a:rPr lang="en-US" dirty="0"/>
              <a:t>Now consider words appearing 10 vs. 20 times:</a:t>
            </a:r>
          </a:p>
          <a:p>
            <a:pPr lvl="2"/>
            <a:r>
              <a:rPr lang="en-US" dirty="0"/>
              <a:t>proportion 1:2</a:t>
            </a:r>
          </a:p>
          <a:p>
            <a:pPr marL="0" indent="0">
              <a:buNone/>
            </a:pPr>
            <a:endParaRPr lang="en-US" dirty="0"/>
          </a:p>
          <a:p>
            <a:pPr>
              <a:buFont typeface="Wingdings"/>
              <a:buChar char="Ø"/>
            </a:pPr>
            <a:r>
              <a:rPr lang="en-US" dirty="0"/>
              <a:t>But is a word appearing twice really twice as important as one appearing once?</a:t>
            </a:r>
          </a:p>
          <a:p>
            <a:pPr>
              <a:buFont typeface="Wingdings"/>
              <a:buChar char="Ø"/>
            </a:pPr>
            <a:r>
              <a:rPr lang="en-US" dirty="0"/>
              <a:t>Is it the same for 10 vs. 20?</a:t>
            </a:r>
          </a:p>
          <a:p>
            <a:pPr>
              <a:buFont typeface="Wingdings"/>
              <a:buChar char="Ø"/>
            </a:pPr>
            <a:endParaRPr lang="en-US" dirty="0"/>
          </a:p>
          <a:p>
            <a:pPr lvl="1"/>
            <a:endParaRPr lang="en-US" dirty="0"/>
          </a:p>
        </p:txBody>
      </p:sp>
    </p:spTree>
    <p:extLst>
      <p:ext uri="{BB962C8B-B14F-4D97-AF65-F5344CB8AC3E}">
        <p14:creationId xmlns:p14="http://schemas.microsoft.com/office/powerpoint/2010/main" val="1408671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a:t>
            </a:r>
          </a:p>
        </p:txBody>
      </p:sp>
      <p:sp>
        <p:nvSpPr>
          <p:cNvPr id="3" name="Content Placeholder 2"/>
          <p:cNvSpPr>
            <a:spLocks noGrp="1"/>
          </p:cNvSpPr>
          <p:nvPr>
            <p:ph idx="1"/>
          </p:nvPr>
        </p:nvSpPr>
        <p:spPr/>
        <p:txBody>
          <a:bodyPr>
            <a:normAutofit/>
          </a:bodyPr>
          <a:lstStyle/>
          <a:p>
            <a:r>
              <a:rPr lang="en-US" dirty="0"/>
              <a:t>A common solution is to take </a:t>
            </a:r>
            <a:r>
              <a:rPr lang="en-US" b="1" dirty="0"/>
              <a:t>log</a:t>
            </a:r>
            <a:r>
              <a:rPr lang="en-US" dirty="0"/>
              <a:t> frequencies</a:t>
            </a:r>
          </a:p>
          <a:p>
            <a:pPr lvl="1"/>
            <a:r>
              <a:rPr lang="en-US" dirty="0"/>
              <a:t>E.g. log base 10</a:t>
            </a:r>
          </a:p>
          <a:p>
            <a:pPr lvl="1"/>
            <a:r>
              <a:rPr lang="en-US" dirty="0"/>
              <a:t>Difference between</a:t>
            </a:r>
            <a:br>
              <a:rPr lang="en-US" dirty="0"/>
            </a:br>
            <a:r>
              <a:rPr lang="en-US" dirty="0"/>
              <a:t>1 and 10 same as</a:t>
            </a:r>
            <a:br>
              <a:rPr lang="en-US" dirty="0"/>
            </a:br>
            <a:r>
              <a:rPr lang="en-US" dirty="0"/>
              <a:t>difference between</a:t>
            </a:r>
            <a:br>
              <a:rPr lang="en-US" dirty="0"/>
            </a:br>
            <a:r>
              <a:rPr lang="en-US" dirty="0"/>
              <a:t>10 and 100,</a:t>
            </a:r>
            <a:br>
              <a:rPr lang="en-US" dirty="0"/>
            </a:br>
            <a:r>
              <a:rPr lang="en-US" dirty="0"/>
              <a:t>100 and 1000,</a:t>
            </a:r>
            <a:br>
              <a:rPr lang="en-US" dirty="0"/>
            </a:br>
            <a:r>
              <a:rPr lang="en-US" dirty="0"/>
              <a:t>…</a:t>
            </a:r>
          </a:p>
          <a:p>
            <a:pPr marL="594360" lvl="2" indent="0">
              <a:buNone/>
            </a:pPr>
            <a:r>
              <a:rPr lang="en-US" b="1" dirty="0">
                <a:solidFill>
                  <a:srgbClr val="002060"/>
                </a:solidFill>
              </a:rPr>
              <a:t>from</a:t>
            </a:r>
            <a:r>
              <a:rPr lang="en-US" b="1" dirty="0">
                <a:solidFill>
                  <a:schemeClr val="accent4">
                    <a:lumMod val="50000"/>
                  </a:schemeClr>
                </a:solidFill>
              </a:rPr>
              <a:t> </a:t>
            </a:r>
            <a:r>
              <a:rPr lang="en-US" dirty="0"/>
              <a:t>math </a:t>
            </a:r>
            <a:r>
              <a:rPr lang="en-US" b="1" dirty="0">
                <a:solidFill>
                  <a:srgbClr val="002060"/>
                </a:solidFill>
              </a:rPr>
              <a:t>import</a:t>
            </a:r>
            <a:r>
              <a:rPr lang="en-US" dirty="0">
                <a:solidFill>
                  <a:srgbClr val="002060"/>
                </a:solidFill>
              </a:rPr>
              <a:t> </a:t>
            </a:r>
            <a:r>
              <a:rPr lang="en-US" dirty="0"/>
              <a:t>log10</a:t>
            </a:r>
          </a:p>
          <a:p>
            <a:pPr marL="594360" lvl="2" indent="0">
              <a:buNone/>
            </a:pPr>
            <a:r>
              <a:rPr lang="en-US" b="1" dirty="0">
                <a:solidFill>
                  <a:srgbClr val="002060"/>
                </a:solidFill>
              </a:rPr>
              <a:t>print(</a:t>
            </a:r>
            <a:r>
              <a:rPr lang="en-US" dirty="0"/>
              <a:t>log10(5)</a:t>
            </a:r>
            <a:r>
              <a:rPr lang="en-US" b="1" dirty="0">
                <a:solidFill>
                  <a:srgbClr val="002060"/>
                </a:solidFill>
              </a:rPr>
              <a:t>)</a:t>
            </a:r>
          </a:p>
          <a:p>
            <a:pPr lvl="1"/>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96557"/>
            <a:ext cx="4267200" cy="4195357"/>
          </a:xfrm>
          <a:prstGeom prst="rect">
            <a:avLst/>
          </a:prstGeom>
          <a:solidFill>
            <a:schemeClr val="bg1"/>
          </a:solidFill>
          <a:ln>
            <a:solidFill>
              <a:schemeClr val="accent1"/>
            </a:solidFill>
          </a:ln>
          <a:effectLst/>
        </p:spPr>
      </p:pic>
    </p:spTree>
    <p:extLst>
      <p:ext uri="{BB962C8B-B14F-4D97-AF65-F5344CB8AC3E}">
        <p14:creationId xmlns:p14="http://schemas.microsoft.com/office/powerpoint/2010/main" val="3376111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 specificity</a:t>
            </a:r>
          </a:p>
        </p:txBody>
      </p:sp>
      <p:sp>
        <p:nvSpPr>
          <p:cNvPr id="3" name="Content Placeholder 2"/>
          <p:cNvSpPr>
            <a:spLocks noGrp="1"/>
          </p:cNvSpPr>
          <p:nvPr>
            <p:ph idx="1"/>
          </p:nvPr>
        </p:nvSpPr>
        <p:spPr/>
        <p:txBody>
          <a:bodyPr>
            <a:normAutofit lnSpcReduction="10000"/>
          </a:bodyPr>
          <a:lstStyle/>
          <a:p>
            <a:r>
              <a:rPr lang="en-US" dirty="0"/>
              <a:t>A more fundamental problem with VSMs is that we have different ideas about what’s important</a:t>
            </a:r>
          </a:p>
          <a:p>
            <a:pPr lvl="1"/>
            <a:r>
              <a:rPr lang="en-US" dirty="0"/>
              <a:t>Very frequent (non-stop) word is important?</a:t>
            </a:r>
          </a:p>
          <a:p>
            <a:pPr lvl="1"/>
            <a:r>
              <a:rPr lang="en-US" dirty="0"/>
              <a:t>Suppose our document contains:</a:t>
            </a:r>
          </a:p>
          <a:p>
            <a:pPr lvl="2"/>
            <a:r>
              <a:rPr lang="en-US" b="1" i="1" dirty="0">
                <a:solidFill>
                  <a:srgbClr val="0070C0"/>
                </a:solidFill>
              </a:rPr>
              <a:t>insurance</a:t>
            </a:r>
            <a:r>
              <a:rPr lang="en-US" dirty="0">
                <a:solidFill>
                  <a:srgbClr val="0070C0"/>
                </a:solidFill>
              </a:rPr>
              <a:t> </a:t>
            </a:r>
            <a:r>
              <a:rPr lang="en-US" dirty="0"/>
              <a:t>	10</a:t>
            </a:r>
          </a:p>
          <a:p>
            <a:pPr lvl="2"/>
            <a:r>
              <a:rPr lang="en-US" b="1" i="1" dirty="0">
                <a:solidFill>
                  <a:srgbClr val="0070C0"/>
                </a:solidFill>
              </a:rPr>
              <a:t>try</a:t>
            </a:r>
            <a:r>
              <a:rPr lang="en-US" dirty="0"/>
              <a:t>		10</a:t>
            </a:r>
          </a:p>
          <a:p>
            <a:pPr lvl="2"/>
            <a:r>
              <a:rPr lang="en-US" b="1" i="1" dirty="0">
                <a:solidFill>
                  <a:srgbClr val="0070C0"/>
                </a:solidFill>
              </a:rPr>
              <a:t>story</a:t>
            </a:r>
            <a:r>
              <a:rPr lang="en-US" b="1" i="1" dirty="0"/>
              <a:t>		</a:t>
            </a:r>
            <a:r>
              <a:rPr lang="en-US" dirty="0"/>
              <a:t>10</a:t>
            </a:r>
          </a:p>
          <a:p>
            <a:pPr lvl="2"/>
            <a:endParaRPr lang="en-US" dirty="0"/>
          </a:p>
          <a:p>
            <a:pPr lvl="1"/>
            <a:r>
              <a:rPr lang="en-US" dirty="0"/>
              <a:t>What is it about? </a:t>
            </a:r>
          </a:p>
          <a:p>
            <a:pPr lvl="1"/>
            <a:r>
              <a:rPr lang="en-US" dirty="0"/>
              <a:t>How can we tell which is more important?</a:t>
            </a:r>
          </a:p>
        </p:txBody>
      </p:sp>
    </p:spTree>
    <p:extLst>
      <p:ext uri="{BB962C8B-B14F-4D97-AF65-F5344CB8AC3E}">
        <p14:creationId xmlns:p14="http://schemas.microsoft.com/office/powerpoint/2010/main" val="1993990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Modelling</a:t>
            </a:r>
          </a:p>
        </p:txBody>
      </p:sp>
      <p:sp>
        <p:nvSpPr>
          <p:cNvPr id="3" name="Content Placeholder 2"/>
          <p:cNvSpPr>
            <a:spLocks noGrp="1"/>
          </p:cNvSpPr>
          <p:nvPr>
            <p:ph idx="1"/>
          </p:nvPr>
        </p:nvSpPr>
        <p:spPr/>
        <p:txBody>
          <a:bodyPr/>
          <a:lstStyle/>
          <a:p>
            <a:r>
              <a:rPr lang="en-US" dirty="0"/>
              <a:t>From form to meaning!</a:t>
            </a:r>
          </a:p>
          <a:p>
            <a:r>
              <a:rPr lang="en-US" dirty="0"/>
              <a:t>Today:</a:t>
            </a:r>
          </a:p>
          <a:p>
            <a:pPr lvl="1"/>
            <a:r>
              <a:rPr lang="en-US" dirty="0"/>
              <a:t>More on documents as data points</a:t>
            </a:r>
          </a:p>
          <a:p>
            <a:pPr lvl="1"/>
            <a:r>
              <a:rPr lang="en-US" dirty="0"/>
              <a:t>The bag-of-words model</a:t>
            </a:r>
          </a:p>
          <a:p>
            <a:pPr lvl="1"/>
            <a:r>
              <a:rPr lang="en-US" dirty="0"/>
              <a:t>TF-IDF</a:t>
            </a:r>
          </a:p>
        </p:txBody>
      </p:sp>
    </p:spTree>
    <p:extLst>
      <p:ext uri="{BB962C8B-B14F-4D97-AF65-F5344CB8AC3E}">
        <p14:creationId xmlns:p14="http://schemas.microsoft.com/office/powerpoint/2010/main" val="26353813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Collection frequency</a:t>
            </a:r>
          </a:p>
        </p:txBody>
      </p:sp>
      <p:sp>
        <p:nvSpPr>
          <p:cNvPr id="3" name="Content Placeholder 2"/>
          <p:cNvSpPr>
            <a:spLocks noGrp="1"/>
          </p:cNvSpPr>
          <p:nvPr>
            <p:ph idx="1"/>
          </p:nvPr>
        </p:nvSpPr>
        <p:spPr/>
        <p:txBody>
          <a:bodyPr/>
          <a:lstStyle/>
          <a:p>
            <a:r>
              <a:rPr lang="en-US" dirty="0"/>
              <a:t>Some terms might generally be very frequent</a:t>
            </a:r>
          </a:p>
          <a:p>
            <a:pPr lvl="1"/>
            <a:r>
              <a:rPr lang="en-US" dirty="0"/>
              <a:t>Appearance less surprising – assign less importance</a:t>
            </a:r>
          </a:p>
          <a:p>
            <a:pPr lvl="1"/>
            <a:r>
              <a:rPr lang="en-US" dirty="0"/>
              <a:t>Use </a:t>
            </a:r>
            <a:r>
              <a:rPr lang="en-US" b="1" dirty="0"/>
              <a:t>Collection Frequencies </a:t>
            </a:r>
            <a:r>
              <a:rPr lang="en-US" dirty="0"/>
              <a:t>(sum over all documents, adapted NYT example from Manning &amp; </a:t>
            </a:r>
            <a:r>
              <a:rPr lang="en-US" dirty="0" err="1"/>
              <a:t>Schütze</a:t>
            </a:r>
            <a:r>
              <a:rPr lang="en-US" dirty="0"/>
              <a:t> 1999)</a:t>
            </a:r>
          </a:p>
          <a:p>
            <a:pPr lvl="2"/>
            <a:r>
              <a:rPr lang="en-US" b="1" i="1" dirty="0">
                <a:solidFill>
                  <a:srgbClr val="0070C0"/>
                </a:solidFill>
              </a:rPr>
              <a:t>insurance</a:t>
            </a:r>
            <a:r>
              <a:rPr lang="en-US" dirty="0">
                <a:solidFill>
                  <a:srgbClr val="0070C0"/>
                </a:solidFill>
              </a:rPr>
              <a:t> </a:t>
            </a:r>
            <a:r>
              <a:rPr lang="en-US" dirty="0"/>
              <a:t>	10440</a:t>
            </a:r>
          </a:p>
          <a:p>
            <a:pPr lvl="2"/>
            <a:r>
              <a:rPr lang="en-US" b="1" i="1" dirty="0">
                <a:solidFill>
                  <a:srgbClr val="0070C0"/>
                </a:solidFill>
              </a:rPr>
              <a:t>try</a:t>
            </a:r>
            <a:r>
              <a:rPr lang="en-US" dirty="0"/>
              <a:t>		10422</a:t>
            </a:r>
          </a:p>
          <a:p>
            <a:pPr lvl="2"/>
            <a:r>
              <a:rPr lang="en-US" b="1" i="1" dirty="0">
                <a:solidFill>
                  <a:srgbClr val="0070C0"/>
                </a:solidFill>
              </a:rPr>
              <a:t>story</a:t>
            </a:r>
            <a:r>
              <a:rPr lang="en-US" b="1" i="1" dirty="0"/>
              <a:t>		</a:t>
            </a:r>
            <a:r>
              <a:rPr lang="en-US" dirty="0"/>
              <a:t>23591	(less surprising)</a:t>
            </a:r>
          </a:p>
          <a:p>
            <a:pPr lvl="2"/>
            <a:endParaRPr lang="en-US" dirty="0"/>
          </a:p>
          <a:p>
            <a:pPr lvl="1"/>
            <a:r>
              <a:rPr lang="en-US" dirty="0"/>
              <a:t>How are </a:t>
            </a:r>
            <a:r>
              <a:rPr lang="en-US" b="1" i="1" dirty="0"/>
              <a:t>insurance </a:t>
            </a:r>
            <a:r>
              <a:rPr lang="en-US" dirty="0"/>
              <a:t>and </a:t>
            </a:r>
            <a:r>
              <a:rPr lang="en-US" b="1" i="1" dirty="0"/>
              <a:t>try</a:t>
            </a:r>
            <a:r>
              <a:rPr lang="en-US" dirty="0"/>
              <a:t> still different?</a:t>
            </a:r>
          </a:p>
          <a:p>
            <a:pPr lvl="2"/>
            <a:endParaRPr lang="en-US" dirty="0"/>
          </a:p>
        </p:txBody>
      </p:sp>
    </p:spTree>
    <p:extLst>
      <p:ext uri="{BB962C8B-B14F-4D97-AF65-F5344CB8AC3E}">
        <p14:creationId xmlns:p14="http://schemas.microsoft.com/office/powerpoint/2010/main" val="314513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frequency</a:t>
            </a:r>
          </a:p>
        </p:txBody>
      </p:sp>
      <p:sp>
        <p:nvSpPr>
          <p:cNvPr id="3" name="Content Placeholder 2"/>
          <p:cNvSpPr>
            <a:spLocks noGrp="1"/>
          </p:cNvSpPr>
          <p:nvPr>
            <p:ph idx="1"/>
          </p:nvPr>
        </p:nvSpPr>
        <p:spPr/>
        <p:txBody>
          <a:bodyPr/>
          <a:lstStyle/>
          <a:p>
            <a:r>
              <a:rPr lang="en-US" dirty="0"/>
              <a:t>Even with equal collection frequency, terms appear in different amounts of </a:t>
            </a:r>
            <a:r>
              <a:rPr lang="en-US" b="1" dirty="0"/>
              <a:t>documents</a:t>
            </a:r>
          </a:p>
          <a:p>
            <a:endParaRPr lang="en-US" dirty="0"/>
          </a:p>
          <a:p>
            <a:pPr marL="630936" lvl="2" indent="0">
              <a:buNone/>
            </a:pPr>
            <a:r>
              <a:rPr lang="en-US" b="1" i="1" dirty="0">
                <a:solidFill>
                  <a:srgbClr val="0070C0"/>
                </a:solidFill>
              </a:rPr>
              <a:t>			</a:t>
            </a:r>
            <a:r>
              <a:rPr lang="en-US" b="1" i="1" dirty="0"/>
              <a:t>term	collection	document</a:t>
            </a:r>
          </a:p>
          <a:p>
            <a:pPr lvl="2"/>
            <a:r>
              <a:rPr lang="en-US" b="1" i="1" dirty="0">
                <a:solidFill>
                  <a:srgbClr val="0070C0"/>
                </a:solidFill>
              </a:rPr>
              <a:t>insurance</a:t>
            </a:r>
            <a:r>
              <a:rPr lang="en-US" dirty="0">
                <a:solidFill>
                  <a:srgbClr val="0070C0"/>
                </a:solidFill>
              </a:rPr>
              <a:t> </a:t>
            </a:r>
            <a:r>
              <a:rPr lang="en-US" dirty="0"/>
              <a:t>	10	10440		3997</a:t>
            </a:r>
          </a:p>
          <a:p>
            <a:pPr lvl="2"/>
            <a:r>
              <a:rPr lang="en-US" b="1" i="1" dirty="0">
                <a:solidFill>
                  <a:srgbClr val="0070C0"/>
                </a:solidFill>
              </a:rPr>
              <a:t>try</a:t>
            </a:r>
            <a:r>
              <a:rPr lang="en-US" dirty="0"/>
              <a:t>		10	10422		8760</a:t>
            </a:r>
          </a:p>
          <a:p>
            <a:pPr lvl="2"/>
            <a:r>
              <a:rPr lang="en-US" b="1" i="1" dirty="0">
                <a:solidFill>
                  <a:srgbClr val="0070C0"/>
                </a:solidFill>
              </a:rPr>
              <a:t>story</a:t>
            </a:r>
            <a:r>
              <a:rPr lang="en-US" b="1" i="1" dirty="0"/>
              <a:t>		</a:t>
            </a:r>
            <a:r>
              <a:rPr lang="en-US" dirty="0"/>
              <a:t>10</a:t>
            </a:r>
            <a:r>
              <a:rPr lang="en-US" b="1" dirty="0"/>
              <a:t>	</a:t>
            </a:r>
            <a:r>
              <a:rPr lang="en-US" dirty="0"/>
              <a:t>23591		10897</a:t>
            </a:r>
          </a:p>
          <a:p>
            <a:pPr lvl="2"/>
            <a:endParaRPr lang="en-US" dirty="0"/>
          </a:p>
          <a:p>
            <a:pPr lvl="2"/>
            <a:endParaRPr lang="en-US" dirty="0"/>
          </a:p>
        </p:txBody>
      </p:sp>
      <p:sp>
        <p:nvSpPr>
          <p:cNvPr id="4" name="TextBox 3">
            <a:extLst>
              <a:ext uri="{FF2B5EF4-FFF2-40B4-BE49-F238E27FC236}">
                <a16:creationId xmlns:a16="http://schemas.microsoft.com/office/drawing/2014/main" id="{4455E78F-E9B2-4772-A87F-7900C4C36F06}"/>
              </a:ext>
            </a:extLst>
          </p:cNvPr>
          <p:cNvSpPr txBox="1"/>
          <p:nvPr/>
        </p:nvSpPr>
        <p:spPr>
          <a:xfrm>
            <a:off x="3048000" y="5257800"/>
            <a:ext cx="23622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Can we combine these somehow?</a:t>
            </a:r>
          </a:p>
        </p:txBody>
      </p:sp>
    </p:spTree>
    <p:extLst>
      <p:ext uri="{BB962C8B-B14F-4D97-AF65-F5344CB8AC3E}">
        <p14:creationId xmlns:p14="http://schemas.microsoft.com/office/powerpoint/2010/main" val="302917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 one number</a:t>
            </a:r>
          </a:p>
        </p:txBody>
      </p:sp>
      <p:sp>
        <p:nvSpPr>
          <p:cNvPr id="3" name="Content Placeholder 2"/>
          <p:cNvSpPr>
            <a:spLocks noGrp="1"/>
          </p:cNvSpPr>
          <p:nvPr>
            <p:ph idx="1"/>
          </p:nvPr>
        </p:nvSpPr>
        <p:spPr/>
        <p:txBody>
          <a:bodyPr/>
          <a:lstStyle/>
          <a:p>
            <a:r>
              <a:rPr lang="en-US" dirty="0"/>
              <a:t>To get just one number representing a term’s relevance in a document:</a:t>
            </a:r>
          </a:p>
          <a:p>
            <a:pPr lvl="1"/>
            <a:r>
              <a:rPr lang="en-US" dirty="0"/>
              <a:t>Use log term frequency (TF): log(TF)</a:t>
            </a:r>
          </a:p>
          <a:p>
            <a:pPr lvl="1"/>
            <a:r>
              <a:rPr lang="en-US" dirty="0"/>
              <a:t>Weight it by proportion of documents with this term (DF) in an N document collection</a:t>
            </a:r>
          </a:p>
          <a:p>
            <a:r>
              <a:rPr lang="en-US" dirty="0"/>
              <a:t>But we want </a:t>
            </a:r>
            <a:r>
              <a:rPr lang="en-US" b="1" dirty="0"/>
              <a:t>inverse</a:t>
            </a:r>
            <a:r>
              <a:rPr lang="en-US" dirty="0"/>
              <a:t> weighting – high document count is bad, so:</a:t>
            </a:r>
          </a:p>
          <a:p>
            <a:pPr lvl="1"/>
            <a:r>
              <a:rPr lang="en-US" dirty="0"/>
              <a:t>Inverse document frequency (IDF): log(N/DF)</a:t>
            </a:r>
          </a:p>
        </p:txBody>
      </p:sp>
    </p:spTree>
    <p:extLst>
      <p:ext uri="{BB962C8B-B14F-4D97-AF65-F5344CB8AC3E}">
        <p14:creationId xmlns:p14="http://schemas.microsoft.com/office/powerpoint/2010/main" val="4305711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TF-IDF</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en-US" dirty="0"/>
                  <a:t>Most common weight function in Information Retrieval:</a:t>
                </a:r>
              </a:p>
              <a:p>
                <a:pPr lvl="1"/>
                <a:r>
                  <a:rPr lang="en-US" dirty="0"/>
                  <a:t>Weight for term </a:t>
                </a:r>
                <a:r>
                  <a:rPr lang="en-US" i="1" dirty="0" err="1"/>
                  <a:t>i</a:t>
                </a:r>
                <a:r>
                  <a:rPr lang="en-US" i="1" dirty="0"/>
                  <a:t> </a:t>
                </a:r>
                <a:r>
                  <a:rPr lang="en-US" dirty="0"/>
                  <a:t>in document </a:t>
                </a:r>
                <a:r>
                  <a:rPr lang="en-US" i="1" dirty="0"/>
                  <a:t>j </a:t>
                </a:r>
                <a:r>
                  <a:rPr lang="en-US" dirty="0"/>
                  <a:t>(or 0 if unattested):</a:t>
                </a:r>
              </a:p>
              <a:p>
                <a:pPr marL="630936" lvl="2" indent="0">
                  <a:buNone/>
                </a:pPr>
                <a14:m>
                  <m:oMathPara xmlns:m="http://schemas.openxmlformats.org/officeDocument/2006/math">
                    <m:oMathParaPr>
                      <m:jc m:val="centerGroup"/>
                    </m:oMathParaPr>
                    <m:oMath xmlns:m="http://schemas.openxmlformats.org/officeDocument/2006/math">
                      <m:r>
                        <m:rPr>
                          <m:nor/>
                        </m:rPr>
                        <a:rPr lang="en-US" b="0" i="0" smtClean="0">
                          <a:latin typeface="Cambria Math"/>
                        </a:rPr>
                        <m:t>weight</m:t>
                      </m:r>
                      <m:d>
                        <m:dPr>
                          <m:ctrlPr>
                            <a:rPr lang="en-US" b="0" i="1" smtClean="0">
                              <a:latin typeface="Cambria Math" panose="02040503050406030204" pitchFamily="18" charset="0"/>
                            </a:rPr>
                          </m:ctrlPr>
                        </m:dPr>
                        <m:e>
                          <m:r>
                            <a:rPr lang="en-US" b="0" i="1" smtClean="0">
                              <a:latin typeface="Cambria Math"/>
                            </a:rPr>
                            <m:t>𝑖</m:t>
                          </m:r>
                          <m:r>
                            <a:rPr lang="en-US" b="0" i="1" smtClean="0">
                              <a:latin typeface="Cambria Math"/>
                            </a:rPr>
                            <m:t>,</m:t>
                          </m:r>
                          <m:r>
                            <a:rPr lang="en-US" b="0" i="1" smtClean="0">
                              <a:latin typeface="Cambria Math"/>
                            </a:rPr>
                            <m:t>𝑗</m:t>
                          </m:r>
                        </m:e>
                      </m:d>
                      <m:r>
                        <a:rPr lang="en-US" i="1" smtClean="0">
                          <a:latin typeface="Cambria Math"/>
                        </a:rPr>
                        <m:t>=</m:t>
                      </m:r>
                      <m:d>
                        <m:dPr>
                          <m:ctrlPr>
                            <a:rPr lang="en-US" b="0" i="1" smtClean="0">
                              <a:latin typeface="Cambria Math" panose="02040503050406030204" pitchFamily="18" charset="0"/>
                            </a:rPr>
                          </m:ctrlPr>
                        </m:dPr>
                        <m:e>
                          <m:r>
                            <a:rPr lang="en-US" b="0" i="1" smtClean="0">
                              <a:latin typeface="Cambria Math"/>
                            </a:rPr>
                            <m:t>1+</m:t>
                          </m:r>
                          <m:func>
                            <m:funcPr>
                              <m:ctrlPr>
                                <a:rPr lang="en-US" b="0" i="1" smtClean="0">
                                  <a:latin typeface="Cambria Math" panose="02040503050406030204" pitchFamily="18" charset="0"/>
                                </a:rPr>
                              </m:ctrlPr>
                            </m:funcPr>
                            <m:fName>
                              <m:r>
                                <m:rPr>
                                  <m:sty m:val="p"/>
                                </m:rPr>
                                <a:rPr lang="en-US" b="0" i="0" smtClean="0">
                                  <a:latin typeface="Cambria Math"/>
                                </a:rPr>
                                <m:t>log</m:t>
                              </m:r>
                            </m:fName>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𝑇𝐹</m:t>
                                      </m:r>
                                    </m:e>
                                    <m:sub>
                                      <m:r>
                                        <a:rPr lang="en-US" b="0" i="1" smtClean="0">
                                          <a:latin typeface="Cambria Math"/>
                                        </a:rPr>
                                        <m:t>𝑖</m:t>
                                      </m:r>
                                      <m:r>
                                        <a:rPr lang="en-US" b="0" i="1" smtClean="0">
                                          <a:latin typeface="Cambria Math"/>
                                        </a:rPr>
                                        <m:t>,</m:t>
                                      </m:r>
                                      <m:r>
                                        <a:rPr lang="en-US" b="0" i="1" smtClean="0">
                                          <a:latin typeface="Cambria Math"/>
                                        </a:rPr>
                                        <m:t>𝑗</m:t>
                                      </m:r>
                                    </m:sub>
                                  </m:sSub>
                                </m:e>
                              </m:d>
                            </m:e>
                          </m:func>
                        </m:e>
                      </m:d>
                      <m:r>
                        <a:rPr lang="en-US">
                          <a:latin typeface="Cambria Math"/>
                          <a:ea typeface="Cambria Math"/>
                        </a:rPr>
                        <m:t>∙</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log</m:t>
                          </m:r>
                        </m:fName>
                        <m:e>
                          <m:d>
                            <m:dPr>
                              <m:ctrlPr>
                                <a:rPr lang="en-US" b="0" i="1" smtClean="0">
                                  <a:latin typeface="Cambria Math" panose="02040503050406030204" pitchFamily="18" charset="0"/>
                                  <a:ea typeface="Cambria Math"/>
                                </a:rPr>
                              </m:ctrlPr>
                            </m:dPr>
                            <m:e>
                              <m:f>
                                <m:fPr>
                                  <m:ctrlPr>
                                    <a:rPr lang="en-US" b="0" i="1" smtClean="0">
                                      <a:latin typeface="Cambria Math" panose="02040503050406030204" pitchFamily="18" charset="0"/>
                                    </a:rPr>
                                  </m:ctrlPr>
                                </m:fPr>
                                <m:num>
                                  <m:r>
                                    <a:rPr lang="en-US" b="0" i="1" smtClean="0">
                                      <a:latin typeface="Cambria Math"/>
                                    </a:rPr>
                                    <m:t>𝑁</m:t>
                                  </m:r>
                                </m:num>
                                <m:den>
                                  <m:sSub>
                                    <m:sSubPr>
                                      <m:ctrlPr>
                                        <a:rPr lang="en-US" b="0" i="1" smtClean="0">
                                          <a:latin typeface="Cambria Math" panose="02040503050406030204" pitchFamily="18" charset="0"/>
                                        </a:rPr>
                                      </m:ctrlPr>
                                    </m:sSubPr>
                                    <m:e>
                                      <m:r>
                                        <a:rPr lang="en-US" b="0" i="1" smtClean="0">
                                          <a:latin typeface="Cambria Math"/>
                                        </a:rPr>
                                        <m:t>𝐷𝐹</m:t>
                                      </m:r>
                                    </m:e>
                                    <m:sub>
                                      <m:r>
                                        <a:rPr lang="en-US" b="0" i="1" smtClean="0">
                                          <a:latin typeface="Cambria Math"/>
                                        </a:rPr>
                                        <m:t>𝑖</m:t>
                                      </m:r>
                                    </m:sub>
                                  </m:sSub>
                                </m:den>
                              </m:f>
                            </m:e>
                          </m:d>
                        </m:e>
                      </m:func>
                    </m:oMath>
                  </m:oMathPara>
                </a14:m>
                <a:endParaRPr lang="en-US" b="0" dirty="0"/>
              </a:p>
              <a:p>
                <a:pPr lvl="1"/>
                <a:r>
                  <a:rPr lang="en-US" dirty="0"/>
                  <a:t>The IDF weighting for a unique term is maximal: log(N)</a:t>
                </a:r>
              </a:p>
              <a:p>
                <a:pPr lvl="1"/>
                <a:r>
                  <a:rPr lang="en-US" dirty="0"/>
                  <a:t>For a term appearing in all documents: log(1) = 0</a:t>
                </a:r>
              </a:p>
              <a:p>
                <a:endParaRPr lang="en-US" dirty="0"/>
              </a:p>
              <a:p>
                <a:r>
                  <a:rPr lang="en-US" dirty="0"/>
                  <a:t>TF-IDF weights can be applied to frequencies in a BOW model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41" t="-2826" r="-444"/>
                </a:stretch>
              </a:blipFill>
            </p:spPr>
            <p:txBody>
              <a:bodyPr/>
              <a:lstStyle/>
              <a:p>
                <a:r>
                  <a:rPr lang="en-US">
                    <a:noFill/>
                  </a:rPr>
                  <a:t> </a:t>
                </a:r>
              </a:p>
            </p:txBody>
          </p:sp>
        </mc:Fallback>
      </mc:AlternateContent>
    </p:spTree>
    <p:extLst>
      <p:ext uri="{BB962C8B-B14F-4D97-AF65-F5344CB8AC3E}">
        <p14:creationId xmlns:p14="http://schemas.microsoft.com/office/powerpoint/2010/main" val="3578469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https://www.hongkongfp.com/wp-content/uploads/2017/03/15235253042_a04e41c51f_z.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1675"/>
          <a:stretch/>
        </p:blipFill>
        <p:spPr bwMode="auto">
          <a:xfrm>
            <a:off x="5661987" y="2895600"/>
            <a:ext cx="1172823" cy="1447800"/>
          </a:xfrm>
          <a:prstGeom prst="rect">
            <a:avLst/>
          </a:prstGeom>
          <a:noFill/>
          <a:extLst>
            <a:ext uri="{909E8E84-426E-40DD-AFC4-6F175D3DCCD1}">
              <a14:hiddenFill xmlns:a14="http://schemas.microsoft.com/office/drawing/2010/main">
                <a:solidFill>
                  <a:srgbClr val="FFFFFF"/>
                </a:solidFill>
              </a14:hiddenFill>
            </a:ext>
          </a:extLst>
        </p:spPr>
      </p:pic>
      <p:pic>
        <p:nvPicPr>
          <p:cNvPr id="8206" name="Picture 14" descr="http://www.logosurfer.com/sites/default/files/revlon-logo_0.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77000" y="4267200"/>
            <a:ext cx="1790254" cy="6084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Collinearity</a:t>
            </a:r>
          </a:p>
        </p:txBody>
      </p:sp>
      <p:sp>
        <p:nvSpPr>
          <p:cNvPr id="3" name="Content Placeholder 2"/>
          <p:cNvSpPr>
            <a:spLocks noGrp="1"/>
          </p:cNvSpPr>
          <p:nvPr>
            <p:ph idx="1"/>
          </p:nvPr>
        </p:nvSpPr>
        <p:spPr>
          <a:xfrm>
            <a:off x="457200" y="1646237"/>
            <a:ext cx="7620000" cy="4526280"/>
          </a:xfrm>
        </p:spPr>
        <p:txBody>
          <a:bodyPr/>
          <a:lstStyle/>
          <a:p>
            <a:r>
              <a:rPr lang="en-US" dirty="0"/>
              <a:t>Consider some terms that go together</a:t>
            </a:r>
          </a:p>
          <a:p>
            <a:r>
              <a:rPr lang="en-US" dirty="0"/>
              <a:t>If a document contains these, it’s about ..?</a:t>
            </a:r>
          </a:p>
          <a:p>
            <a:pPr lvl="1"/>
            <a:r>
              <a:rPr lang="en-US" b="1" i="1" dirty="0">
                <a:solidFill>
                  <a:srgbClr val="0070C0"/>
                </a:solidFill>
              </a:rPr>
              <a:t>foreign policy</a:t>
            </a:r>
          </a:p>
          <a:p>
            <a:pPr lvl="1"/>
            <a:r>
              <a:rPr lang="en-US" b="1" i="1" dirty="0">
                <a:solidFill>
                  <a:srgbClr val="0070C0"/>
                </a:solidFill>
              </a:rPr>
              <a:t>lipstick</a:t>
            </a:r>
          </a:p>
          <a:p>
            <a:pPr lvl="1"/>
            <a:r>
              <a:rPr lang="en-US" b="1" i="1" dirty="0">
                <a:solidFill>
                  <a:srgbClr val="0070C0"/>
                </a:solidFill>
              </a:rPr>
              <a:t>Xi Jinping</a:t>
            </a:r>
          </a:p>
          <a:p>
            <a:pPr lvl="1"/>
            <a:r>
              <a:rPr lang="en-US" b="1" i="1" dirty="0">
                <a:solidFill>
                  <a:srgbClr val="0070C0"/>
                </a:solidFill>
              </a:rPr>
              <a:t>Revlon</a:t>
            </a:r>
          </a:p>
        </p:txBody>
      </p:sp>
      <p:pic>
        <p:nvPicPr>
          <p:cNvPr id="8194" name="Picture 2" descr="C:\Users\az364\AppData\Local\Microsoft\Windows\Temporary Internet Files\Content.IE5\R8G329FS\Ambox_globe.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6400" y="3200400"/>
            <a:ext cx="685800" cy="1371600"/>
          </a:xfrm>
          <a:prstGeom prst="rect">
            <a:avLst/>
          </a:prstGeom>
          <a:noFill/>
          <a:extLst>
            <a:ext uri="{909E8E84-426E-40DD-AFC4-6F175D3DCCD1}">
              <a14:hiddenFill xmlns:a14="http://schemas.microsoft.com/office/drawing/2010/main">
                <a:solidFill>
                  <a:srgbClr val="FFFFFF"/>
                </a:solidFill>
              </a14:hiddenFill>
            </a:ext>
          </a:extLst>
        </p:spPr>
      </p:pic>
      <p:sp>
        <p:nvSpPr>
          <p:cNvPr id="4" name="Up Arrow 3"/>
          <p:cNvSpPr/>
          <p:nvPr/>
        </p:nvSpPr>
        <p:spPr>
          <a:xfrm>
            <a:off x="5723162" y="2895600"/>
            <a:ext cx="342900" cy="1981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utoShape 8" descr="Image result for revl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0" descr="Image result for revl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2" descr="Image result for revl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Up Arrow 12"/>
          <p:cNvSpPr/>
          <p:nvPr/>
        </p:nvSpPr>
        <p:spPr>
          <a:xfrm rot="5400000">
            <a:off x="6746419" y="3886200"/>
            <a:ext cx="342900" cy="1981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7" name="Picture 5" descr="C:\Users\az364\AppData\Local\Microsoft\Windows\Temporary Internet Files\Content.IE5\3Q077PL6\accgd_041_sp_1083779sep3009[1].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5400000">
            <a:off x="6725314" y="4016593"/>
            <a:ext cx="1221492" cy="2175321"/>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Image result for xi jinpin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Image result for xi jinping"/>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81859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Collinearity</a:t>
            </a:r>
          </a:p>
        </p:txBody>
      </p:sp>
      <p:sp>
        <p:nvSpPr>
          <p:cNvPr id="3" name="Content Placeholder 2"/>
          <p:cNvSpPr>
            <a:spLocks noGrp="1"/>
          </p:cNvSpPr>
          <p:nvPr>
            <p:ph idx="1"/>
          </p:nvPr>
        </p:nvSpPr>
        <p:spPr/>
        <p:txBody>
          <a:bodyPr/>
          <a:lstStyle/>
          <a:p>
            <a:r>
              <a:rPr lang="en-US" dirty="0"/>
              <a:t>It might be a good idea to combine Revlon and lipstick, or Xi Jinping and …</a:t>
            </a:r>
          </a:p>
          <a:p>
            <a:pPr lvl="1"/>
            <a:r>
              <a:rPr lang="en-US" dirty="0"/>
              <a:t>Make some sort of ‘combined word’</a:t>
            </a:r>
          </a:p>
          <a:p>
            <a:pPr lvl="1"/>
            <a:r>
              <a:rPr lang="en-US" dirty="0"/>
              <a:t>Or a ‘weighted combined word’:</a:t>
            </a:r>
          </a:p>
          <a:p>
            <a:pPr lvl="2"/>
            <a:r>
              <a:rPr lang="en-US" dirty="0" err="1"/>
              <a:t>WordX</a:t>
            </a:r>
            <a:r>
              <a:rPr lang="en-US" dirty="0"/>
              <a:t> = 75% * f(</a:t>
            </a:r>
            <a:r>
              <a:rPr lang="en-US" dirty="0" err="1"/>
              <a:t>Xi_Jinping</a:t>
            </a:r>
            <a:r>
              <a:rPr lang="en-US" dirty="0"/>
              <a:t>) + 125% * f(policy)</a:t>
            </a:r>
          </a:p>
          <a:p>
            <a:endParaRPr lang="en-US" dirty="0"/>
          </a:p>
          <a:p>
            <a:pPr>
              <a:buFont typeface="Wingdings"/>
              <a:buChar char="Ø"/>
            </a:pPr>
            <a:r>
              <a:rPr lang="en-US" dirty="0"/>
              <a:t>Dimensionality reduction</a:t>
            </a:r>
          </a:p>
          <a:p>
            <a:pPr>
              <a:buFont typeface="Wingdings"/>
              <a:buChar char="Ø"/>
            </a:pPr>
            <a:r>
              <a:rPr lang="en-US" dirty="0"/>
              <a:t>How many words do we want to keep track of?</a:t>
            </a:r>
          </a:p>
          <a:p>
            <a:pPr>
              <a:buFont typeface="Wingdings"/>
              <a:buChar char="Ø"/>
            </a:pPr>
            <a:r>
              <a:rPr lang="en-US" dirty="0"/>
              <a:t>Can’t study this in depth for time reasons </a:t>
            </a:r>
            <a:r>
              <a:rPr lang="en-US" dirty="0">
                <a:sym typeface="Wingdings" panose="05000000000000000000" pitchFamily="2" charset="2"/>
              </a:rPr>
              <a:t></a:t>
            </a:r>
            <a:endParaRPr lang="en-US" dirty="0"/>
          </a:p>
          <a:p>
            <a:pPr>
              <a:buFont typeface="Wingdings"/>
              <a:buChar char="Ø"/>
            </a:pPr>
            <a:endParaRPr lang="en-US" dirty="0"/>
          </a:p>
        </p:txBody>
      </p:sp>
    </p:spTree>
    <p:extLst>
      <p:ext uri="{BB962C8B-B14F-4D97-AF65-F5344CB8AC3E}">
        <p14:creationId xmlns:p14="http://schemas.microsoft.com/office/powerpoint/2010/main" val="275585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Classifying documents</a:t>
            </a:r>
          </a:p>
        </p:txBody>
      </p:sp>
      <p:sp>
        <p:nvSpPr>
          <p:cNvPr id="3" name="Content Placeholder 2"/>
          <p:cNvSpPr>
            <a:spLocks noGrp="1"/>
          </p:cNvSpPr>
          <p:nvPr>
            <p:ph idx="1"/>
          </p:nvPr>
        </p:nvSpPr>
        <p:spPr/>
        <p:txBody>
          <a:bodyPr>
            <a:normAutofit lnSpcReduction="10000"/>
          </a:bodyPr>
          <a:lstStyle/>
          <a:p>
            <a:r>
              <a:rPr lang="en-US" dirty="0"/>
              <a:t>TF-IDF is great for finding distinctive terms</a:t>
            </a:r>
          </a:p>
          <a:p>
            <a:r>
              <a:rPr lang="en-US" dirty="0"/>
              <a:t>But it doesn’t tell us the best way to segment a collection into topics</a:t>
            </a:r>
          </a:p>
          <a:p>
            <a:pPr lvl="1"/>
            <a:r>
              <a:rPr lang="en-US" dirty="0"/>
              <a:t>We want to identify the most different kinds of documents</a:t>
            </a:r>
          </a:p>
          <a:p>
            <a:pPr lvl="1"/>
            <a:r>
              <a:rPr lang="en-US" dirty="0"/>
              <a:t>Words that characterize these ‘kinds’</a:t>
            </a:r>
          </a:p>
          <a:p>
            <a:pPr lvl="1"/>
            <a:r>
              <a:rPr lang="en-US" dirty="0"/>
              <a:t>Degree of belonging to each of </a:t>
            </a:r>
            <a:r>
              <a:rPr lang="en-US" i="1" dirty="0"/>
              <a:t>n</a:t>
            </a:r>
            <a:r>
              <a:rPr lang="en-US" dirty="0"/>
              <a:t> topics, for each document (multiple topics possible)</a:t>
            </a:r>
          </a:p>
          <a:p>
            <a:r>
              <a:rPr lang="en-US" dirty="0"/>
              <a:t>Two general ways of doing this: </a:t>
            </a:r>
            <a:br>
              <a:rPr lang="en-US" dirty="0"/>
            </a:br>
            <a:r>
              <a:rPr lang="en-US" b="1" dirty="0"/>
              <a:t>supervised</a:t>
            </a:r>
            <a:r>
              <a:rPr lang="en-US" dirty="0"/>
              <a:t> vs. </a:t>
            </a:r>
            <a:r>
              <a:rPr lang="en-US" b="1" dirty="0"/>
              <a:t>unsupervised</a:t>
            </a:r>
          </a:p>
        </p:txBody>
      </p:sp>
    </p:spTree>
    <p:extLst>
      <p:ext uri="{BB962C8B-B14F-4D97-AF65-F5344CB8AC3E}">
        <p14:creationId xmlns:p14="http://schemas.microsoft.com/office/powerpoint/2010/main" val="42580675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An approach to automatic “topics”</a:t>
            </a:r>
          </a:p>
        </p:txBody>
      </p:sp>
      <p:sp>
        <p:nvSpPr>
          <p:cNvPr id="3" name="Content Placeholder 2"/>
          <p:cNvSpPr>
            <a:spLocks noGrp="1"/>
          </p:cNvSpPr>
          <p:nvPr>
            <p:ph idx="1"/>
          </p:nvPr>
        </p:nvSpPr>
        <p:spPr/>
        <p:txBody>
          <a:bodyPr/>
          <a:lstStyle/>
          <a:p>
            <a:r>
              <a:rPr lang="en-US" dirty="0"/>
              <a:t>Latent </a:t>
            </a:r>
            <a:r>
              <a:rPr lang="en-US" dirty="0" err="1"/>
              <a:t>Dirichlet</a:t>
            </a:r>
            <a:r>
              <a:rPr lang="en-US" dirty="0"/>
              <a:t> Allocation (LDA) assumes:</a:t>
            </a:r>
          </a:p>
          <a:p>
            <a:pPr lvl="1"/>
            <a:r>
              <a:rPr lang="en-US" dirty="0"/>
              <a:t>Words can have their own prior probabilities in each possible topic</a:t>
            </a:r>
          </a:p>
          <a:p>
            <a:pPr lvl="1"/>
            <a:r>
              <a:rPr lang="en-US" dirty="0"/>
              <a:t>Assume that any set of documents we see is an example of the topic-based probabilities to realize each word</a:t>
            </a:r>
          </a:p>
          <a:p>
            <a:pPr lvl="1"/>
            <a:r>
              <a:rPr lang="en-US" dirty="0"/>
              <a:t>Each document is a mixture of the topics that generated it</a:t>
            </a:r>
          </a:p>
          <a:p>
            <a:pPr lvl="1"/>
            <a:endParaRPr lang="en-US" dirty="0"/>
          </a:p>
          <a:p>
            <a:r>
              <a:rPr lang="en-US" dirty="0"/>
              <a:t>LDA is </a:t>
            </a:r>
            <a:r>
              <a:rPr lang="en-US" b="1" dirty="0"/>
              <a:t>unsupervised</a:t>
            </a:r>
            <a:endParaRPr lang="en-US" dirty="0"/>
          </a:p>
        </p:txBody>
      </p:sp>
    </p:spTree>
    <p:extLst>
      <p:ext uri="{BB962C8B-B14F-4D97-AF65-F5344CB8AC3E}">
        <p14:creationId xmlns:p14="http://schemas.microsoft.com/office/powerpoint/2010/main" val="3850352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LDA – a caricature</a:t>
            </a:r>
          </a:p>
        </p:txBody>
      </p:sp>
      <p:sp>
        <p:nvSpPr>
          <p:cNvPr id="3" name="Content Placeholder 2"/>
          <p:cNvSpPr>
            <a:spLocks noGrp="1"/>
          </p:cNvSpPr>
          <p:nvPr>
            <p:ph idx="1"/>
          </p:nvPr>
        </p:nvSpPr>
        <p:spPr/>
        <p:txBody>
          <a:bodyPr/>
          <a:lstStyle/>
          <a:p>
            <a:r>
              <a:rPr lang="en-US" dirty="0"/>
              <a:t>Suppose we have 10 topics with different probabilities for the same words:</a:t>
            </a:r>
          </a:p>
          <a:p>
            <a:pPr lvl="1"/>
            <a:r>
              <a:rPr lang="en-US" dirty="0"/>
              <a:t>Mary cooked up a new schematic</a:t>
            </a:r>
          </a:p>
          <a:p>
            <a:endParaRPr lang="en-US" dirty="0"/>
          </a:p>
          <a:p>
            <a:r>
              <a:rPr lang="en-US" dirty="0"/>
              <a:t>Probably these words were generated according to these topics:</a:t>
            </a:r>
          </a:p>
          <a:p>
            <a:pPr lvl="1"/>
            <a:r>
              <a:rPr lang="en-US" dirty="0">
                <a:solidFill>
                  <a:srgbClr val="FF0000"/>
                </a:solidFill>
              </a:rPr>
              <a:t>Mary</a:t>
            </a:r>
            <a:r>
              <a:rPr lang="en-US" dirty="0"/>
              <a:t> </a:t>
            </a:r>
            <a:r>
              <a:rPr lang="en-US" dirty="0">
                <a:solidFill>
                  <a:srgbClr val="0070C0"/>
                </a:solidFill>
              </a:rPr>
              <a:t>cooked up</a:t>
            </a:r>
            <a:r>
              <a:rPr lang="en-US" dirty="0"/>
              <a:t> </a:t>
            </a:r>
            <a:r>
              <a:rPr lang="en-US" dirty="0">
                <a:solidFill>
                  <a:srgbClr val="0070C0"/>
                </a:solidFill>
              </a:rPr>
              <a:t>a</a:t>
            </a:r>
            <a:r>
              <a:rPr lang="en-US" dirty="0"/>
              <a:t> </a:t>
            </a:r>
            <a:r>
              <a:rPr lang="en-US" dirty="0">
                <a:solidFill>
                  <a:srgbClr val="00B050"/>
                </a:solidFill>
              </a:rPr>
              <a:t>new</a:t>
            </a:r>
            <a:r>
              <a:rPr lang="en-US" dirty="0"/>
              <a:t> </a:t>
            </a:r>
            <a:r>
              <a:rPr lang="en-US" dirty="0">
                <a:solidFill>
                  <a:srgbClr val="00B050"/>
                </a:solidFill>
              </a:rPr>
              <a:t>schematic</a:t>
            </a:r>
          </a:p>
          <a:p>
            <a:endParaRPr lang="en-US" dirty="0"/>
          </a:p>
          <a:p>
            <a:pPr marL="0" indent="0">
              <a:buNone/>
            </a:pPr>
            <a:r>
              <a:rPr lang="en-US" sz="2000" dirty="0"/>
              <a:t>P(</a:t>
            </a:r>
            <a:r>
              <a:rPr lang="en-US" sz="2000" dirty="0" err="1"/>
              <a:t>Mary|religion</a:t>
            </a:r>
            <a:r>
              <a:rPr lang="en-US" sz="2000" dirty="0"/>
              <a:t>) &gt; P(</a:t>
            </a:r>
            <a:r>
              <a:rPr lang="en-US" sz="2000" dirty="0" err="1"/>
              <a:t>Mary|cooking</a:t>
            </a:r>
            <a:r>
              <a:rPr lang="en-US" sz="2000" dirty="0"/>
              <a:t>) &gt; …</a:t>
            </a:r>
          </a:p>
          <a:p>
            <a:pPr lvl="1"/>
            <a:endParaRPr lang="en-US" dirty="0"/>
          </a:p>
        </p:txBody>
      </p:sp>
      <p:sp>
        <p:nvSpPr>
          <p:cNvPr id="4" name="TextBox 3"/>
          <p:cNvSpPr txBox="1"/>
          <p:nvPr/>
        </p:nvSpPr>
        <p:spPr>
          <a:xfrm>
            <a:off x="6629400" y="4191000"/>
            <a:ext cx="1752600" cy="193899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2000" u="sng" dirty="0"/>
              <a:t>Legend:</a:t>
            </a:r>
          </a:p>
          <a:p>
            <a:r>
              <a:rPr lang="en-US" sz="2000" dirty="0">
                <a:solidFill>
                  <a:srgbClr val="FF0000"/>
                </a:solidFill>
              </a:rPr>
              <a:t>Religion</a:t>
            </a:r>
          </a:p>
          <a:p>
            <a:r>
              <a:rPr lang="en-US" sz="2000" dirty="0">
                <a:solidFill>
                  <a:srgbClr val="0070C0"/>
                </a:solidFill>
              </a:rPr>
              <a:t>Cooking</a:t>
            </a:r>
          </a:p>
          <a:p>
            <a:r>
              <a:rPr lang="en-US" sz="2000" dirty="0">
                <a:solidFill>
                  <a:srgbClr val="00B050"/>
                </a:solidFill>
              </a:rPr>
              <a:t>Engineering</a:t>
            </a:r>
          </a:p>
          <a:p>
            <a:r>
              <a:rPr lang="en-US" sz="2000" dirty="0"/>
              <a:t>…</a:t>
            </a:r>
          </a:p>
          <a:p>
            <a:endParaRPr lang="en-US" sz="2000" dirty="0"/>
          </a:p>
        </p:txBody>
      </p:sp>
    </p:spTree>
    <p:extLst>
      <p:ext uri="{BB962C8B-B14F-4D97-AF65-F5344CB8AC3E}">
        <p14:creationId xmlns:p14="http://schemas.microsoft.com/office/powerpoint/2010/main" val="4177066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'generative story'</a:t>
            </a:r>
          </a:p>
        </p:txBody>
      </p:sp>
      <p:sp>
        <p:nvSpPr>
          <p:cNvPr id="3" name="Content Placeholder 2"/>
          <p:cNvSpPr>
            <a:spLocks noGrp="1"/>
          </p:cNvSpPr>
          <p:nvPr>
            <p:ph idx="1"/>
          </p:nvPr>
        </p:nvSpPr>
        <p:spPr/>
        <p:txBody>
          <a:bodyPr/>
          <a:lstStyle/>
          <a:p>
            <a:r>
              <a:rPr lang="en-US" dirty="0"/>
              <a:t>According to LDA, documents are born like this</a:t>
            </a:r>
          </a:p>
          <a:p>
            <a:pPr lvl="1"/>
            <a:r>
              <a:rPr lang="en-US" dirty="0"/>
              <a:t>For every document, some random mix of topics is selected: 20% politics, 31% religion …</a:t>
            </a:r>
          </a:p>
          <a:p>
            <a:pPr lvl="1"/>
            <a:r>
              <a:rPr lang="en-US" dirty="0"/>
              <a:t>Once those are known, each position in the document is generated by some topic: randomly, word 1 gets to come from the 'religion' topic</a:t>
            </a:r>
          </a:p>
          <a:p>
            <a:pPr lvl="1"/>
            <a:r>
              <a:rPr lang="en-US" dirty="0"/>
              <a:t>Now a specific word is picked at random, based on its probability in that topic – very likely to be 'church', unlikely to be 'pizza' (but possible) </a:t>
            </a:r>
          </a:p>
        </p:txBody>
      </p:sp>
    </p:spTree>
    <p:extLst>
      <p:ext uri="{BB962C8B-B14F-4D97-AF65-F5344CB8AC3E}">
        <p14:creationId xmlns:p14="http://schemas.microsoft.com/office/powerpoint/2010/main" val="231697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fontScale="92500" lnSpcReduction="10000"/>
          </a:bodyPr>
          <a:lstStyle/>
          <a:p>
            <a:pPr marL="411480" lvl="1" indent="0">
              <a:buNone/>
            </a:pPr>
            <a:r>
              <a:rPr lang="en-US" b="1" dirty="0">
                <a:solidFill>
                  <a:srgbClr val="000080"/>
                </a:solidFill>
              </a:rPr>
              <a:t>from </a:t>
            </a:r>
            <a:r>
              <a:rPr lang="en-US" dirty="0" err="1"/>
              <a:t>nltk</a:t>
            </a:r>
            <a:r>
              <a:rPr lang="en-US" dirty="0"/>
              <a:t> </a:t>
            </a:r>
            <a:r>
              <a:rPr lang="en-US" b="1" dirty="0">
                <a:solidFill>
                  <a:srgbClr val="000080"/>
                </a:solidFill>
              </a:rPr>
              <a:t>import </a:t>
            </a:r>
            <a:r>
              <a:rPr lang="en-US" dirty="0" err="1"/>
              <a:t>word_tokenize</a:t>
            </a:r>
            <a:br>
              <a:rPr lang="en-US" dirty="0"/>
            </a:br>
            <a:r>
              <a:rPr lang="en-US" b="1" dirty="0">
                <a:solidFill>
                  <a:srgbClr val="000080"/>
                </a:solidFill>
              </a:rPr>
              <a:t>from </a:t>
            </a:r>
            <a:r>
              <a:rPr lang="en-US" dirty="0" err="1"/>
              <a:t>nltk.stem</a:t>
            </a:r>
            <a:r>
              <a:rPr lang="en-US" dirty="0"/>
              <a:t> </a:t>
            </a:r>
            <a:r>
              <a:rPr lang="en-US" b="1" dirty="0">
                <a:solidFill>
                  <a:srgbClr val="000080"/>
                </a:solidFill>
              </a:rPr>
              <a:t>import </a:t>
            </a:r>
            <a:r>
              <a:rPr lang="en-US" dirty="0"/>
              <a:t>snowball</a:t>
            </a:r>
            <a:br>
              <a:rPr lang="en-US" dirty="0"/>
            </a:br>
            <a:br>
              <a:rPr lang="en-US" dirty="0"/>
            </a:br>
            <a:r>
              <a:rPr lang="en-US" dirty="0"/>
              <a:t>text = </a:t>
            </a:r>
            <a:r>
              <a:rPr lang="en-US" b="1" dirty="0">
                <a:solidFill>
                  <a:srgbClr val="008000"/>
                </a:solidFill>
              </a:rPr>
              <a:t>"Instructive instructions are less useful than exemplifying examples"</a:t>
            </a:r>
          </a:p>
          <a:p>
            <a:pPr marL="411480" lvl="1" indent="0">
              <a:buNone/>
            </a:pPr>
            <a:br>
              <a:rPr lang="en-US" b="1" dirty="0">
                <a:solidFill>
                  <a:srgbClr val="008000"/>
                </a:solidFill>
              </a:rPr>
            </a:br>
            <a:r>
              <a:rPr lang="en-US" dirty="0"/>
              <a:t>tokens = </a:t>
            </a:r>
            <a:r>
              <a:rPr lang="en-US" dirty="0" err="1"/>
              <a:t>word_tokenize</a:t>
            </a:r>
            <a:r>
              <a:rPr lang="en-US" dirty="0"/>
              <a:t>(text)</a:t>
            </a:r>
            <a:br>
              <a:rPr lang="en-US" dirty="0"/>
            </a:br>
            <a:r>
              <a:rPr lang="en-US" dirty="0" err="1"/>
              <a:t>my_stemmer</a:t>
            </a:r>
            <a:r>
              <a:rPr lang="en-US" dirty="0"/>
              <a:t> = </a:t>
            </a:r>
            <a:r>
              <a:rPr lang="en-US" dirty="0" err="1"/>
              <a:t>snowball.SnowballStemmer</a:t>
            </a:r>
            <a:r>
              <a:rPr lang="en-US" dirty="0"/>
              <a:t>(</a:t>
            </a:r>
            <a:r>
              <a:rPr lang="en-US" b="1" dirty="0">
                <a:solidFill>
                  <a:srgbClr val="008000"/>
                </a:solidFill>
              </a:rPr>
              <a:t>"</a:t>
            </a:r>
            <a:r>
              <a:rPr lang="en-US" b="1" dirty="0" err="1">
                <a:solidFill>
                  <a:srgbClr val="008000"/>
                </a:solidFill>
              </a:rPr>
              <a:t>english</a:t>
            </a:r>
            <a:r>
              <a:rPr lang="en-US" b="1" dirty="0">
                <a:solidFill>
                  <a:srgbClr val="008000"/>
                </a:solidFill>
              </a:rPr>
              <a:t>"</a:t>
            </a:r>
            <a:r>
              <a:rPr lang="en-US" dirty="0"/>
              <a:t>)</a:t>
            </a:r>
            <a:br>
              <a:rPr lang="en-US" dirty="0"/>
            </a:br>
            <a:br>
              <a:rPr lang="en-US" dirty="0"/>
            </a:br>
            <a:r>
              <a:rPr lang="en-US" b="1" dirty="0">
                <a:solidFill>
                  <a:srgbClr val="000080"/>
                </a:solidFill>
              </a:rPr>
              <a:t>for </a:t>
            </a:r>
            <a:r>
              <a:rPr lang="en-US" dirty="0"/>
              <a:t>token </a:t>
            </a:r>
            <a:r>
              <a:rPr lang="en-US" b="1" dirty="0">
                <a:solidFill>
                  <a:srgbClr val="000080"/>
                </a:solidFill>
              </a:rPr>
              <a:t>in </a:t>
            </a:r>
            <a:r>
              <a:rPr lang="en-US" dirty="0"/>
              <a:t>tokens:</a:t>
            </a:r>
            <a:br>
              <a:rPr lang="en-US" dirty="0"/>
            </a:br>
            <a:r>
              <a:rPr lang="en-US" dirty="0"/>
              <a:t>   </a:t>
            </a:r>
            <a:r>
              <a:rPr lang="en-US" b="1" dirty="0">
                <a:solidFill>
                  <a:srgbClr val="000080"/>
                </a:solidFill>
              </a:rPr>
              <a:t>print(</a:t>
            </a:r>
            <a:r>
              <a:rPr lang="en-US" dirty="0" err="1"/>
              <a:t>my_stemmer.stem</a:t>
            </a:r>
            <a:r>
              <a:rPr lang="en-US" dirty="0"/>
              <a:t>(token)</a:t>
            </a:r>
            <a:r>
              <a:rPr lang="en-US" b="1" dirty="0">
                <a:solidFill>
                  <a:srgbClr val="002060"/>
                </a:solidFill>
              </a:rPr>
              <a:t>)</a:t>
            </a:r>
            <a:br>
              <a:rPr lang="en-US" dirty="0"/>
            </a:br>
            <a:endParaRPr lang="en-US" dirty="0"/>
          </a:p>
        </p:txBody>
      </p:sp>
    </p:spTree>
    <p:extLst>
      <p:ext uri="{BB962C8B-B14F-4D97-AF65-F5344CB8AC3E}">
        <p14:creationId xmlns:p14="http://schemas.microsoft.com/office/powerpoint/2010/main" val="4319311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LDA – more formally</a:t>
            </a:r>
          </a:p>
        </p:txBody>
      </p:sp>
      <p:pic>
        <p:nvPicPr>
          <p:cNvPr id="1026" name="Picture 2" descr="https://upload.wikimedia.org/wikipedia/commons/thumb/d/d3/Latent_Dirichlet_allocation.svg/593px-Latent_Dirichlet_allocation.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072306"/>
            <a:ext cx="5038725" cy="2642570"/>
          </a:xfrm>
          <a:prstGeom prst="rect">
            <a:avLst/>
          </a:prstGeom>
          <a:noFill/>
          <a:extLst>
            <a:ext uri="{909E8E84-426E-40DD-AFC4-6F175D3DCCD1}">
              <a14:hiddenFill xmlns:a14="http://schemas.microsoft.com/office/drawing/2010/main">
                <a:solidFill>
                  <a:srgbClr val="FFFFFF"/>
                </a:solidFill>
              </a14:hiddenFill>
            </a:ext>
          </a:extLst>
        </p:spPr>
      </p:pic>
      <p:sp>
        <p:nvSpPr>
          <p:cNvPr id="4" name="Line Callout 1 3"/>
          <p:cNvSpPr/>
          <p:nvPr/>
        </p:nvSpPr>
        <p:spPr>
          <a:xfrm>
            <a:off x="7239000" y="5367338"/>
            <a:ext cx="1447800" cy="652462"/>
          </a:xfrm>
          <a:prstGeom prst="borderCallout1">
            <a:avLst>
              <a:gd name="adj1" fmla="val 18750"/>
              <a:gd name="adj2" fmla="val -1046"/>
              <a:gd name="adj3" fmla="val -99067"/>
              <a:gd name="adj4" fmla="val -37812"/>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M documents</a:t>
            </a:r>
          </a:p>
        </p:txBody>
      </p:sp>
      <p:sp>
        <p:nvSpPr>
          <p:cNvPr id="6" name="Line Callout 1 5"/>
          <p:cNvSpPr/>
          <p:nvPr/>
        </p:nvSpPr>
        <p:spPr>
          <a:xfrm>
            <a:off x="5029200" y="5105400"/>
            <a:ext cx="1447800" cy="652462"/>
          </a:xfrm>
          <a:prstGeom prst="borderCallout1">
            <a:avLst>
              <a:gd name="adj1" fmla="val -116"/>
              <a:gd name="adj2" fmla="val 79724"/>
              <a:gd name="adj3" fmla="val -112543"/>
              <a:gd name="adj4" fmla="val 93363"/>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N words in document</a:t>
            </a:r>
          </a:p>
        </p:txBody>
      </p:sp>
      <p:sp>
        <p:nvSpPr>
          <p:cNvPr id="7" name="Line Callout 1 6"/>
          <p:cNvSpPr/>
          <p:nvPr/>
        </p:nvSpPr>
        <p:spPr>
          <a:xfrm>
            <a:off x="609600" y="4648200"/>
            <a:ext cx="2133600" cy="727930"/>
          </a:xfrm>
          <a:prstGeom prst="borderCallout1">
            <a:avLst>
              <a:gd name="adj1" fmla="val -116"/>
              <a:gd name="adj2" fmla="val 79724"/>
              <a:gd name="adj3" fmla="val -77515"/>
              <a:gd name="adj4" fmla="val 7605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Initial prior for each topic being in a doc</a:t>
            </a:r>
          </a:p>
        </p:txBody>
      </p:sp>
      <p:sp>
        <p:nvSpPr>
          <p:cNvPr id="8" name="Line Callout 1 7"/>
          <p:cNvSpPr/>
          <p:nvPr/>
        </p:nvSpPr>
        <p:spPr>
          <a:xfrm>
            <a:off x="6172200" y="1708341"/>
            <a:ext cx="2362200" cy="727930"/>
          </a:xfrm>
          <a:prstGeom prst="borderCallout1">
            <a:avLst>
              <a:gd name="adj1" fmla="val 60277"/>
              <a:gd name="adj2" fmla="val -221"/>
              <a:gd name="adj3" fmla="val 143522"/>
              <a:gd name="adj4" fmla="val -63643"/>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Initial prior for a word being in a topic</a:t>
            </a:r>
          </a:p>
        </p:txBody>
      </p:sp>
      <p:sp>
        <p:nvSpPr>
          <p:cNvPr id="9" name="Line Callout 1 8"/>
          <p:cNvSpPr/>
          <p:nvPr/>
        </p:nvSpPr>
        <p:spPr>
          <a:xfrm>
            <a:off x="1066800" y="1708341"/>
            <a:ext cx="2133600" cy="727930"/>
          </a:xfrm>
          <a:prstGeom prst="borderCallout1">
            <a:avLst>
              <a:gd name="adj1" fmla="val 95304"/>
              <a:gd name="adj2" fmla="val 85493"/>
              <a:gd name="adj3" fmla="val 242565"/>
              <a:gd name="adj4" fmla="val 103253"/>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Topic distr. for each document</a:t>
            </a:r>
          </a:p>
        </p:txBody>
      </p:sp>
      <p:sp>
        <p:nvSpPr>
          <p:cNvPr id="10" name="Line Callout 1 9"/>
          <p:cNvSpPr/>
          <p:nvPr/>
        </p:nvSpPr>
        <p:spPr>
          <a:xfrm>
            <a:off x="2590800" y="5562600"/>
            <a:ext cx="2297723" cy="727930"/>
          </a:xfrm>
          <a:prstGeom prst="borderCallout1">
            <a:avLst>
              <a:gd name="adj1" fmla="val -218737"/>
              <a:gd name="adj2" fmla="val 90850"/>
              <a:gd name="adj3" fmla="val 7782"/>
              <a:gd name="adj4" fmla="val 8386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Topic generating each word in document</a:t>
            </a:r>
          </a:p>
        </p:txBody>
      </p:sp>
      <p:sp>
        <p:nvSpPr>
          <p:cNvPr id="11" name="Line Callout 1 10"/>
          <p:cNvSpPr/>
          <p:nvPr/>
        </p:nvSpPr>
        <p:spPr>
          <a:xfrm>
            <a:off x="7353300" y="3886200"/>
            <a:ext cx="1447800" cy="652462"/>
          </a:xfrm>
          <a:prstGeom prst="borderCallout1">
            <a:avLst>
              <a:gd name="adj1" fmla="val 18750"/>
              <a:gd name="adj2" fmla="val -1046"/>
              <a:gd name="adj3" fmla="val -30662"/>
              <a:gd name="adj4" fmla="val -84429"/>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Words that get chosen</a:t>
            </a:r>
          </a:p>
        </p:txBody>
      </p:sp>
    </p:spTree>
    <p:extLst>
      <p:ext uri="{BB962C8B-B14F-4D97-AF65-F5344CB8AC3E}">
        <p14:creationId xmlns:p14="http://schemas.microsoft.com/office/powerpoint/2010/main" val="1846774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Inferring latent variables</a:t>
            </a:r>
          </a:p>
        </p:txBody>
      </p:sp>
      <p:sp>
        <p:nvSpPr>
          <p:cNvPr id="3" name="Content Placeholder 2"/>
          <p:cNvSpPr>
            <a:spLocks noGrp="1"/>
          </p:cNvSpPr>
          <p:nvPr>
            <p:ph idx="1"/>
          </p:nvPr>
        </p:nvSpPr>
        <p:spPr/>
        <p:txBody>
          <a:bodyPr>
            <a:normAutofit lnSpcReduction="10000"/>
          </a:bodyPr>
          <a:lstStyle/>
          <a:p>
            <a:r>
              <a:rPr lang="en-US" dirty="0"/>
              <a:t>Now the problem: </a:t>
            </a:r>
          </a:p>
          <a:p>
            <a:pPr lvl="1"/>
            <a:r>
              <a:rPr lang="en-US" dirty="0"/>
              <a:t>given the words, some idea of how many topics we might have and what prior distributions are like </a:t>
            </a:r>
            <a:br>
              <a:rPr lang="en-US" dirty="0"/>
            </a:br>
            <a:r>
              <a:rPr lang="en-US" dirty="0"/>
              <a:t>(incl. likelihood of each word)…</a:t>
            </a:r>
          </a:p>
          <a:p>
            <a:pPr lvl="1"/>
            <a:r>
              <a:rPr lang="en-US" dirty="0"/>
              <a:t>Infer the latent variables that generated each document</a:t>
            </a:r>
          </a:p>
          <a:p>
            <a:r>
              <a:rPr lang="en-US" dirty="0"/>
              <a:t>Specifically – we want </a:t>
            </a:r>
            <a:r>
              <a:rPr lang="en-US" b="1" i="1" dirty="0" err="1"/>
              <a:t>θi</a:t>
            </a:r>
            <a:r>
              <a:rPr lang="en-US" dirty="0"/>
              <a:t> for each document </a:t>
            </a:r>
            <a:r>
              <a:rPr lang="en-US" b="1" i="1" dirty="0" err="1"/>
              <a:t>i</a:t>
            </a:r>
            <a:endParaRPr lang="en-US" b="1" i="1" dirty="0"/>
          </a:p>
          <a:p>
            <a:pPr lvl="1"/>
            <a:r>
              <a:rPr lang="en-US" dirty="0"/>
              <a:t>Because if we know what words come from which topic with what likelihood…</a:t>
            </a:r>
          </a:p>
          <a:p>
            <a:pPr lvl="1"/>
            <a:r>
              <a:rPr lang="en-US" dirty="0"/>
              <a:t>We can get the topic mixture that generated that document with the highest likelihood</a:t>
            </a:r>
          </a:p>
        </p:txBody>
      </p:sp>
    </p:spTree>
    <p:extLst>
      <p:ext uri="{BB962C8B-B14F-4D97-AF65-F5344CB8AC3E}">
        <p14:creationId xmlns:p14="http://schemas.microsoft.com/office/powerpoint/2010/main" val="3832112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do it!</a:t>
            </a:r>
          </a:p>
        </p:txBody>
      </p:sp>
      <p:sp>
        <p:nvSpPr>
          <p:cNvPr id="3" name="Content Placeholder 2"/>
          <p:cNvSpPr>
            <a:spLocks noGrp="1"/>
          </p:cNvSpPr>
          <p:nvPr>
            <p:ph idx="1"/>
          </p:nvPr>
        </p:nvSpPr>
        <p:spPr/>
        <p:txBody>
          <a:bodyPr>
            <a:normAutofit fontScale="92500" lnSpcReduction="20000"/>
          </a:bodyPr>
          <a:lstStyle/>
          <a:p>
            <a:r>
              <a:rPr lang="en-US" dirty="0"/>
              <a:t>There are several methods to infer </a:t>
            </a:r>
            <a:r>
              <a:rPr lang="en-US" i="1" dirty="0" err="1"/>
              <a:t>θi</a:t>
            </a:r>
            <a:r>
              <a:rPr lang="en-US" dirty="0"/>
              <a:t> </a:t>
            </a:r>
          </a:p>
          <a:p>
            <a:pPr lvl="1"/>
            <a:r>
              <a:rPr lang="en-US" dirty="0"/>
              <a:t>Often: Gibbs sampling (similar to MCMC)</a:t>
            </a:r>
          </a:p>
          <a:p>
            <a:pPr lvl="1"/>
            <a:r>
              <a:rPr lang="en-US" dirty="0"/>
              <a:t>Gamble on the parameters, see if you get something like our collection, if not change parameters</a:t>
            </a:r>
          </a:p>
          <a:p>
            <a:pPr lvl="1"/>
            <a:r>
              <a:rPr lang="en-US" dirty="0"/>
              <a:t>Initially assume each word comes from a random topic – </a:t>
            </a:r>
            <a:br>
              <a:rPr lang="en-US" dirty="0"/>
            </a:br>
            <a:r>
              <a:rPr lang="en-US" dirty="0"/>
              <a:t>get </a:t>
            </a:r>
            <a:r>
              <a:rPr lang="en-US" i="1" dirty="0"/>
              <a:t>θ</a:t>
            </a:r>
            <a:r>
              <a:rPr lang="en-US" dirty="0"/>
              <a:t>, </a:t>
            </a:r>
            <a:r>
              <a:rPr lang="el-GR" i="1" dirty="0"/>
              <a:t>α</a:t>
            </a:r>
            <a:r>
              <a:rPr lang="en-US" i="1" dirty="0"/>
              <a:t> </a:t>
            </a:r>
            <a:r>
              <a:rPr lang="en-US" dirty="0"/>
              <a:t>and </a:t>
            </a:r>
            <a:r>
              <a:rPr lang="el-GR" i="1" dirty="0"/>
              <a:t>β</a:t>
            </a:r>
            <a:endParaRPr lang="en-US" i="1" dirty="0"/>
          </a:p>
          <a:p>
            <a:pPr lvl="1"/>
            <a:r>
              <a:rPr lang="en-US" dirty="0"/>
              <a:t>Run through data again – is this result likely? -&gt; change</a:t>
            </a:r>
          </a:p>
          <a:p>
            <a:r>
              <a:rPr lang="en-US" dirty="0"/>
              <a:t>We can't get into these methods in depth in this course</a:t>
            </a:r>
          </a:p>
          <a:p>
            <a:r>
              <a:rPr lang="en-US" dirty="0"/>
              <a:t>But we can use some libraries to do this for us</a:t>
            </a:r>
          </a:p>
          <a:p>
            <a:pPr>
              <a:buFont typeface="Wingdings"/>
              <a:buChar char="Ø"/>
            </a:pPr>
            <a:endParaRPr lang="en-US" dirty="0"/>
          </a:p>
          <a:p>
            <a:pPr>
              <a:buFont typeface="Wingdings"/>
              <a:buChar char="Ø"/>
            </a:pPr>
            <a:r>
              <a:rPr lang="en-US" dirty="0"/>
              <a:t>Further reading: </a:t>
            </a:r>
            <a:r>
              <a:rPr lang="en-US" dirty="0" err="1"/>
              <a:t>Blei</a:t>
            </a:r>
            <a:r>
              <a:rPr lang="en-US" dirty="0"/>
              <a:t> et al. (2003), Grus (2015)</a:t>
            </a:r>
          </a:p>
        </p:txBody>
      </p:sp>
    </p:spTree>
    <p:extLst>
      <p:ext uri="{BB962C8B-B14F-4D97-AF65-F5344CB8AC3E}">
        <p14:creationId xmlns:p14="http://schemas.microsoft.com/office/powerpoint/2010/main" val="1150389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Library </a:t>
            </a:r>
            <a:r>
              <a:rPr lang="en-US" dirty="0" err="1"/>
              <a:t>lda</a:t>
            </a:r>
            <a:endParaRPr lang="en-US" dirty="0"/>
          </a:p>
        </p:txBody>
      </p:sp>
      <p:sp>
        <p:nvSpPr>
          <p:cNvPr id="3" name="Content Placeholder 2"/>
          <p:cNvSpPr>
            <a:spLocks noGrp="1"/>
          </p:cNvSpPr>
          <p:nvPr>
            <p:ph idx="1"/>
          </p:nvPr>
        </p:nvSpPr>
        <p:spPr/>
        <p:txBody>
          <a:bodyPr/>
          <a:lstStyle/>
          <a:p>
            <a:r>
              <a:rPr lang="en-US" dirty="0"/>
              <a:t>First we install the </a:t>
            </a:r>
            <a:r>
              <a:rPr lang="en-US" dirty="0" err="1"/>
              <a:t>lda</a:t>
            </a:r>
            <a:r>
              <a:rPr lang="en-US" dirty="0"/>
              <a:t> library from the command line:</a:t>
            </a:r>
          </a:p>
          <a:p>
            <a:pPr marL="411480" lvl="1" indent="0">
              <a:buNone/>
            </a:pPr>
            <a:r>
              <a:rPr lang="en-US" dirty="0"/>
              <a:t>&gt; pip install </a:t>
            </a:r>
            <a:r>
              <a:rPr lang="en-US" dirty="0" err="1"/>
              <a:t>lda</a:t>
            </a:r>
            <a:endParaRPr lang="en-US" dirty="0"/>
          </a:p>
          <a:p>
            <a:pPr marL="411480" lvl="1" indent="0">
              <a:buNone/>
            </a:pPr>
            <a:endParaRPr lang="en-US" dirty="0"/>
          </a:p>
          <a:p>
            <a:r>
              <a:rPr lang="en-US" dirty="0"/>
              <a:t>Code in </a:t>
            </a:r>
            <a:r>
              <a:rPr lang="en-US" b="1" i="1" dirty="0"/>
              <a:t>lda_example.py</a:t>
            </a:r>
          </a:p>
        </p:txBody>
      </p:sp>
    </p:spTree>
    <p:extLst>
      <p:ext uri="{BB962C8B-B14F-4D97-AF65-F5344CB8AC3E}">
        <p14:creationId xmlns:p14="http://schemas.microsoft.com/office/powerpoint/2010/main" val="28815348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Imports</a:t>
            </a:r>
          </a:p>
        </p:txBody>
      </p:sp>
      <p:sp>
        <p:nvSpPr>
          <p:cNvPr id="3" name="Content Placeholder 2"/>
          <p:cNvSpPr>
            <a:spLocks noGrp="1"/>
          </p:cNvSpPr>
          <p:nvPr>
            <p:ph idx="1"/>
          </p:nvPr>
        </p:nvSpPr>
        <p:spPr/>
        <p:txBody>
          <a:bodyPr/>
          <a:lstStyle/>
          <a:p>
            <a:pPr marL="0" indent="0">
              <a:buNone/>
            </a:pPr>
            <a:r>
              <a:rPr lang="en-US" i="1" dirty="0">
                <a:solidFill>
                  <a:schemeClr val="bg1">
                    <a:lumMod val="50000"/>
                  </a:schemeClr>
                </a:solidFill>
              </a:rPr>
              <a:t># Example adapted from Chris </a:t>
            </a:r>
            <a:r>
              <a:rPr lang="en-US" i="1" dirty="0" err="1">
                <a:solidFill>
                  <a:schemeClr val="bg1">
                    <a:lumMod val="50000"/>
                  </a:schemeClr>
                </a:solidFill>
              </a:rPr>
              <a:t>Strelioff</a:t>
            </a:r>
            <a:endParaRPr lang="en-US" i="1" dirty="0">
              <a:solidFill>
                <a:schemeClr val="bg1">
                  <a:lumMod val="50000"/>
                </a:schemeClr>
              </a:solidFill>
            </a:endParaRPr>
          </a:p>
          <a:p>
            <a:pPr marL="0" indent="0">
              <a:buNone/>
            </a:pPr>
            <a:r>
              <a:rPr lang="en-US" b="1" dirty="0">
                <a:solidFill>
                  <a:srgbClr val="000080"/>
                </a:solidFill>
              </a:rPr>
              <a:t>from </a:t>
            </a:r>
            <a:r>
              <a:rPr lang="en-US" dirty="0" err="1"/>
              <a:t>numpy</a:t>
            </a:r>
            <a:r>
              <a:rPr lang="en-US" dirty="0"/>
              <a:t> </a:t>
            </a:r>
            <a:r>
              <a:rPr lang="en-US" b="1" dirty="0">
                <a:solidFill>
                  <a:srgbClr val="000080"/>
                </a:solidFill>
              </a:rPr>
              <a:t>import </a:t>
            </a:r>
            <a:r>
              <a:rPr lang="en-US" dirty="0" err="1"/>
              <a:t>argsort</a:t>
            </a:r>
            <a:br>
              <a:rPr lang="en-US" dirty="0"/>
            </a:br>
            <a:r>
              <a:rPr lang="en-US" b="1" dirty="0">
                <a:solidFill>
                  <a:srgbClr val="000080"/>
                </a:solidFill>
              </a:rPr>
              <a:t>import </a:t>
            </a:r>
            <a:r>
              <a:rPr lang="en-US" dirty="0" err="1"/>
              <a:t>lda.datasets</a:t>
            </a:r>
            <a:br>
              <a:rPr lang="en-US" dirty="0"/>
            </a:br>
            <a:endParaRPr lang="en-US" dirty="0"/>
          </a:p>
        </p:txBody>
      </p:sp>
    </p:spTree>
    <p:extLst>
      <p:ext uri="{BB962C8B-B14F-4D97-AF65-F5344CB8AC3E}">
        <p14:creationId xmlns:p14="http://schemas.microsoft.com/office/powerpoint/2010/main" val="42025835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data</a:t>
            </a:r>
          </a:p>
        </p:txBody>
      </p:sp>
      <p:sp>
        <p:nvSpPr>
          <p:cNvPr id="3" name="Content Placeholder 2"/>
          <p:cNvSpPr>
            <a:spLocks noGrp="1"/>
          </p:cNvSpPr>
          <p:nvPr>
            <p:ph idx="1"/>
          </p:nvPr>
        </p:nvSpPr>
        <p:spPr/>
        <p:txBody>
          <a:bodyPr>
            <a:normAutofit fontScale="77500" lnSpcReduction="20000"/>
          </a:bodyPr>
          <a:lstStyle/>
          <a:p>
            <a:pPr marL="0" indent="0">
              <a:buNone/>
            </a:pPr>
            <a:r>
              <a:rPr lang="en-US" i="1" dirty="0">
                <a:solidFill>
                  <a:srgbClr val="808080"/>
                </a:solidFill>
              </a:rPr>
              <a:t># Get some actual document data</a:t>
            </a:r>
            <a:br>
              <a:rPr lang="en-US" i="1" dirty="0">
                <a:solidFill>
                  <a:srgbClr val="808080"/>
                </a:solidFill>
              </a:rPr>
            </a:br>
            <a:r>
              <a:rPr lang="en-US" i="1" dirty="0">
                <a:solidFill>
                  <a:srgbClr val="808080"/>
                </a:solidFill>
              </a:rPr>
              <a:t># This is a two dimensional table of </a:t>
            </a:r>
            <a:br>
              <a:rPr lang="en-US" i="1" dirty="0">
                <a:solidFill>
                  <a:srgbClr val="808080"/>
                </a:solidFill>
              </a:rPr>
            </a:br>
            <a:r>
              <a:rPr lang="en-US" i="1" dirty="0">
                <a:solidFill>
                  <a:srgbClr val="808080"/>
                </a:solidFill>
              </a:rPr>
              <a:t># documents in each row, word frequencies in each column</a:t>
            </a:r>
            <a:br>
              <a:rPr lang="en-US" i="1" dirty="0">
                <a:solidFill>
                  <a:srgbClr val="808080"/>
                </a:solidFill>
              </a:rPr>
            </a:br>
            <a:r>
              <a:rPr lang="en-US" dirty="0" err="1"/>
              <a:t>reuters_data</a:t>
            </a:r>
            <a:r>
              <a:rPr lang="en-US" dirty="0"/>
              <a:t> = </a:t>
            </a:r>
            <a:r>
              <a:rPr lang="en-US" dirty="0" err="1"/>
              <a:t>lda.datasets.load_reuters</a:t>
            </a:r>
            <a:r>
              <a:rPr lang="en-US" dirty="0"/>
              <a:t>()</a:t>
            </a:r>
            <a:br>
              <a:rPr lang="en-US" dirty="0"/>
            </a:br>
            <a:br>
              <a:rPr lang="en-US" dirty="0"/>
            </a:br>
            <a:r>
              <a:rPr lang="en-US" i="1" dirty="0">
                <a:solidFill>
                  <a:srgbClr val="808080"/>
                </a:solidFill>
              </a:rPr>
              <a:t># Get a list of document titles to help interpret results – </a:t>
            </a:r>
            <a:br>
              <a:rPr lang="en-US" i="1" dirty="0">
                <a:solidFill>
                  <a:srgbClr val="808080"/>
                </a:solidFill>
              </a:rPr>
            </a:br>
            <a:r>
              <a:rPr lang="en-US" i="1" dirty="0">
                <a:solidFill>
                  <a:srgbClr val="808080"/>
                </a:solidFill>
              </a:rPr>
              <a:t># corresponds to each row in the table</a:t>
            </a:r>
            <a:br>
              <a:rPr lang="en-US" i="1" dirty="0">
                <a:solidFill>
                  <a:srgbClr val="808080"/>
                </a:solidFill>
              </a:rPr>
            </a:br>
            <a:r>
              <a:rPr lang="en-US" dirty="0" err="1"/>
              <a:t>reuters_titles</a:t>
            </a:r>
            <a:r>
              <a:rPr lang="en-US" dirty="0"/>
              <a:t> = </a:t>
            </a:r>
            <a:r>
              <a:rPr lang="en-US" dirty="0" err="1"/>
              <a:t>lda.datasets.load_reuters_titles</a:t>
            </a:r>
            <a:r>
              <a:rPr lang="en-US" dirty="0"/>
              <a:t>()</a:t>
            </a:r>
            <a:br>
              <a:rPr lang="en-US" dirty="0"/>
            </a:br>
            <a:br>
              <a:rPr lang="en-US" dirty="0"/>
            </a:br>
            <a:r>
              <a:rPr lang="en-US" i="1" dirty="0">
                <a:solidFill>
                  <a:srgbClr val="808080"/>
                </a:solidFill>
              </a:rPr>
              <a:t># Get the vocabulary in the documents - corresponds to each </a:t>
            </a:r>
            <a:br>
              <a:rPr lang="en-US" i="1" dirty="0">
                <a:solidFill>
                  <a:srgbClr val="808080"/>
                </a:solidFill>
              </a:rPr>
            </a:br>
            <a:r>
              <a:rPr lang="en-US" i="1" dirty="0">
                <a:solidFill>
                  <a:srgbClr val="808080"/>
                </a:solidFill>
              </a:rPr>
              <a:t># column in the table</a:t>
            </a:r>
            <a:br>
              <a:rPr lang="en-US" i="1" dirty="0">
                <a:solidFill>
                  <a:srgbClr val="808080"/>
                </a:solidFill>
              </a:rPr>
            </a:br>
            <a:r>
              <a:rPr lang="en-US" dirty="0" err="1"/>
              <a:t>reuters_vocab</a:t>
            </a:r>
            <a:r>
              <a:rPr lang="en-US" dirty="0"/>
              <a:t> = </a:t>
            </a:r>
            <a:r>
              <a:rPr lang="en-US" dirty="0" err="1"/>
              <a:t>lda.datasets.load_reuters_vocab</a:t>
            </a:r>
            <a:r>
              <a:rPr lang="en-US" dirty="0"/>
              <a:t>()</a:t>
            </a:r>
            <a:br>
              <a:rPr lang="en-US" dirty="0"/>
            </a:br>
            <a:endParaRPr lang="en-US" dirty="0"/>
          </a:p>
        </p:txBody>
      </p:sp>
    </p:spTree>
    <p:extLst>
      <p:ext uri="{BB962C8B-B14F-4D97-AF65-F5344CB8AC3E}">
        <p14:creationId xmlns:p14="http://schemas.microsoft.com/office/powerpoint/2010/main" val="8089468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Testing the data</a:t>
            </a:r>
          </a:p>
        </p:txBody>
      </p:sp>
      <p:sp>
        <p:nvSpPr>
          <p:cNvPr id="3" name="Content Placeholder 2"/>
          <p:cNvSpPr>
            <a:spLocks noGrp="1"/>
          </p:cNvSpPr>
          <p:nvPr>
            <p:ph idx="1"/>
          </p:nvPr>
        </p:nvSpPr>
        <p:spPr/>
        <p:txBody>
          <a:bodyPr>
            <a:noAutofit/>
          </a:bodyPr>
          <a:lstStyle/>
          <a:p>
            <a:pPr marL="0" indent="0">
              <a:buNone/>
            </a:pPr>
            <a:r>
              <a:rPr lang="en-US" sz="2000" b="1" dirty="0">
                <a:solidFill>
                  <a:srgbClr val="000080"/>
                </a:solidFill>
              </a:rPr>
              <a:t>print(</a:t>
            </a:r>
            <a:r>
              <a:rPr lang="en-US" sz="2000" b="1" dirty="0">
                <a:solidFill>
                  <a:srgbClr val="008000"/>
                </a:solidFill>
              </a:rPr>
              <a:t>"We are classifying " </a:t>
            </a:r>
            <a:r>
              <a:rPr lang="en-US" sz="2000" dirty="0"/>
              <a:t>+ </a:t>
            </a:r>
            <a:r>
              <a:rPr lang="en-US" sz="2000" dirty="0" err="1">
                <a:solidFill>
                  <a:srgbClr val="000080"/>
                </a:solidFill>
              </a:rPr>
              <a:t>str</a:t>
            </a:r>
            <a:r>
              <a:rPr lang="en-US" sz="2000" dirty="0"/>
              <a:t>(</a:t>
            </a:r>
            <a:r>
              <a:rPr lang="en-US" sz="2000" dirty="0" err="1">
                <a:solidFill>
                  <a:srgbClr val="000080"/>
                </a:solidFill>
              </a:rPr>
              <a:t>len</a:t>
            </a:r>
            <a:r>
              <a:rPr lang="en-US" sz="2000" dirty="0"/>
              <a:t>(</a:t>
            </a:r>
            <a:r>
              <a:rPr lang="en-US" sz="2000" dirty="0" err="1"/>
              <a:t>reuters_titles</a:t>
            </a:r>
            <a:r>
              <a:rPr lang="en-US" sz="2000" dirty="0"/>
              <a:t>)) + </a:t>
            </a:r>
            <a:r>
              <a:rPr lang="en-US" sz="2000" b="1" dirty="0">
                <a:solidFill>
                  <a:srgbClr val="008000"/>
                </a:solidFill>
              </a:rPr>
              <a:t>" documents"</a:t>
            </a:r>
            <a:r>
              <a:rPr lang="en-US" sz="2000" b="1" dirty="0">
                <a:solidFill>
                  <a:srgbClr val="002060"/>
                </a:solidFill>
              </a:rPr>
              <a:t>)</a:t>
            </a:r>
            <a:br>
              <a:rPr lang="en-US" sz="2000" b="1" dirty="0">
                <a:solidFill>
                  <a:srgbClr val="008000"/>
                </a:solidFill>
              </a:rPr>
            </a:br>
            <a:r>
              <a:rPr lang="en-US" sz="2000" b="1" dirty="0">
                <a:solidFill>
                  <a:srgbClr val="000080"/>
                </a:solidFill>
              </a:rPr>
              <a:t>print(</a:t>
            </a:r>
            <a:r>
              <a:rPr lang="en-US" sz="2000" b="1" dirty="0">
                <a:solidFill>
                  <a:srgbClr val="008000"/>
                </a:solidFill>
              </a:rPr>
              <a:t>"with " </a:t>
            </a:r>
            <a:r>
              <a:rPr lang="en-US" sz="2000" dirty="0"/>
              <a:t>+ </a:t>
            </a:r>
            <a:r>
              <a:rPr lang="en-US" sz="2000" dirty="0" err="1">
                <a:solidFill>
                  <a:srgbClr val="000080"/>
                </a:solidFill>
              </a:rPr>
              <a:t>str</a:t>
            </a:r>
            <a:r>
              <a:rPr lang="en-US" sz="2000" dirty="0"/>
              <a:t>(</a:t>
            </a:r>
            <a:r>
              <a:rPr lang="en-US" sz="2000" dirty="0" err="1">
                <a:solidFill>
                  <a:srgbClr val="000080"/>
                </a:solidFill>
              </a:rPr>
              <a:t>len</a:t>
            </a:r>
            <a:r>
              <a:rPr lang="en-US" sz="2000" dirty="0"/>
              <a:t>(</a:t>
            </a:r>
            <a:r>
              <a:rPr lang="en-US" sz="2000" dirty="0" err="1"/>
              <a:t>reuters_vocab</a:t>
            </a:r>
            <a:r>
              <a:rPr lang="en-US" sz="2000" dirty="0"/>
              <a:t>)) + </a:t>
            </a:r>
            <a:r>
              <a:rPr lang="en-US" sz="2000" b="1" dirty="0">
                <a:solidFill>
                  <a:srgbClr val="008000"/>
                </a:solidFill>
              </a:rPr>
              <a:t>" distinct words."</a:t>
            </a:r>
            <a:r>
              <a:rPr lang="en-US" sz="2000" b="1" dirty="0">
                <a:solidFill>
                  <a:srgbClr val="002060"/>
                </a:solidFill>
              </a:rPr>
              <a:t>)</a:t>
            </a:r>
            <a:br>
              <a:rPr lang="en-US" sz="2000" b="1" dirty="0">
                <a:solidFill>
                  <a:srgbClr val="008000"/>
                </a:solidFill>
              </a:rPr>
            </a:br>
            <a:endParaRPr lang="en-US" sz="2000" b="1" dirty="0">
              <a:solidFill>
                <a:srgbClr val="008000"/>
              </a:solidFill>
            </a:endParaRPr>
          </a:p>
          <a:p>
            <a:pPr marL="0" indent="0">
              <a:buNone/>
            </a:pPr>
            <a:r>
              <a:rPr lang="en-US" sz="2000" b="1" dirty="0">
                <a:solidFill>
                  <a:schemeClr val="bg1">
                    <a:lumMod val="50000"/>
                  </a:schemeClr>
                </a:solidFill>
              </a:rPr>
              <a:t>-- We are classifying 395 documents </a:t>
            </a:r>
            <a:br>
              <a:rPr lang="en-US" sz="2000" b="1" dirty="0">
                <a:solidFill>
                  <a:schemeClr val="bg1">
                    <a:lumMod val="50000"/>
                  </a:schemeClr>
                </a:solidFill>
              </a:rPr>
            </a:br>
            <a:r>
              <a:rPr lang="en-US" sz="2000" b="1" dirty="0">
                <a:solidFill>
                  <a:schemeClr val="bg1">
                    <a:lumMod val="50000"/>
                  </a:schemeClr>
                </a:solidFill>
              </a:rPr>
              <a:t>-- with 4258 distinct words.</a:t>
            </a:r>
          </a:p>
          <a:p>
            <a:pPr marL="0" indent="0">
              <a:buNone/>
            </a:pPr>
            <a:br>
              <a:rPr lang="en-US" sz="2000" b="1" dirty="0">
                <a:solidFill>
                  <a:srgbClr val="008000"/>
                </a:solidFill>
              </a:rPr>
            </a:br>
            <a:r>
              <a:rPr lang="en-US" sz="2000" b="1" dirty="0">
                <a:solidFill>
                  <a:srgbClr val="000080"/>
                </a:solidFill>
              </a:rPr>
              <a:t>print(</a:t>
            </a:r>
            <a:r>
              <a:rPr lang="en-US" sz="2000" b="1" dirty="0">
                <a:solidFill>
                  <a:srgbClr val="008000"/>
                </a:solidFill>
              </a:rPr>
              <a:t>"For example the title of document 5 is: " </a:t>
            </a:r>
            <a:r>
              <a:rPr lang="en-US" sz="2000" dirty="0"/>
              <a:t>+ </a:t>
            </a:r>
            <a:r>
              <a:rPr lang="en-US" sz="2000" dirty="0" err="1"/>
              <a:t>reuters_titles</a:t>
            </a:r>
            <a:r>
              <a:rPr lang="en-US" sz="2000" dirty="0"/>
              <a:t>[</a:t>
            </a:r>
            <a:r>
              <a:rPr lang="en-US" sz="2000" dirty="0">
                <a:solidFill>
                  <a:srgbClr val="0000FF"/>
                </a:solidFill>
              </a:rPr>
              <a:t>5</a:t>
            </a:r>
            <a:r>
              <a:rPr lang="en-US" sz="2000" dirty="0"/>
              <a:t>]</a:t>
            </a:r>
            <a:r>
              <a:rPr lang="en-US" sz="2000" b="1" dirty="0">
                <a:solidFill>
                  <a:srgbClr val="002060"/>
                </a:solidFill>
              </a:rPr>
              <a:t>)</a:t>
            </a:r>
            <a:br>
              <a:rPr lang="en-US" sz="2000" dirty="0"/>
            </a:br>
            <a:endParaRPr lang="en-US" sz="2000" dirty="0"/>
          </a:p>
          <a:p>
            <a:pPr marL="0" indent="0">
              <a:buNone/>
            </a:pPr>
            <a:r>
              <a:rPr lang="en-US" sz="2000" dirty="0">
                <a:solidFill>
                  <a:schemeClr val="bg1">
                    <a:lumMod val="50000"/>
                  </a:schemeClr>
                </a:solidFill>
              </a:rPr>
              <a:t>-- For example the title of document 5 is: </a:t>
            </a:r>
            <a:br>
              <a:rPr lang="en-US" sz="2000" dirty="0">
                <a:solidFill>
                  <a:schemeClr val="bg1">
                    <a:lumMod val="50000"/>
                  </a:schemeClr>
                </a:solidFill>
              </a:rPr>
            </a:br>
            <a:r>
              <a:rPr lang="en-US" sz="2000" dirty="0">
                <a:solidFill>
                  <a:schemeClr val="bg1">
                    <a:lumMod val="50000"/>
                  </a:schemeClr>
                </a:solidFill>
              </a:rPr>
              <a:t>-- 5 INDIA: Mother Teresa's condition unchanged, thousands pray. CALCUTTA</a:t>
            </a:r>
            <a:br>
              <a:rPr lang="en-US" sz="2000" dirty="0">
                <a:solidFill>
                  <a:schemeClr val="bg1">
                    <a:lumMod val="50000"/>
                  </a:schemeClr>
                </a:solidFill>
              </a:rPr>
            </a:br>
            <a:br>
              <a:rPr lang="en-US" sz="2000" dirty="0">
                <a:solidFill>
                  <a:schemeClr val="bg1">
                    <a:lumMod val="50000"/>
                  </a:schemeClr>
                </a:solidFill>
              </a:rPr>
            </a:br>
            <a:r>
              <a:rPr lang="en-US" sz="2000" b="1" dirty="0">
                <a:solidFill>
                  <a:srgbClr val="000080"/>
                </a:solidFill>
              </a:rPr>
              <a:t>print(</a:t>
            </a:r>
            <a:r>
              <a:rPr lang="en-US" sz="2000" b="1" dirty="0">
                <a:solidFill>
                  <a:srgbClr val="008000"/>
                </a:solidFill>
              </a:rPr>
              <a:t>"Word 4 is: " </a:t>
            </a:r>
            <a:r>
              <a:rPr lang="en-US" sz="2000" dirty="0"/>
              <a:t>+ </a:t>
            </a:r>
            <a:r>
              <a:rPr lang="en-US" sz="2000" dirty="0" err="1"/>
              <a:t>reuters_vocab</a:t>
            </a:r>
            <a:r>
              <a:rPr lang="en-US" sz="2000" dirty="0"/>
              <a:t>[</a:t>
            </a:r>
            <a:r>
              <a:rPr lang="en-US" sz="2000" dirty="0">
                <a:solidFill>
                  <a:srgbClr val="0000FF"/>
                </a:solidFill>
              </a:rPr>
              <a:t>4</a:t>
            </a:r>
            <a:r>
              <a:rPr lang="en-US" sz="2000" dirty="0"/>
              <a:t>]</a:t>
            </a:r>
            <a:r>
              <a:rPr lang="en-US" sz="2000" b="1" dirty="0">
                <a:solidFill>
                  <a:srgbClr val="002060"/>
                </a:solidFill>
              </a:rPr>
              <a:t>)</a:t>
            </a:r>
            <a:br>
              <a:rPr lang="en-US" sz="2000" dirty="0"/>
            </a:br>
            <a:r>
              <a:rPr lang="en-US" sz="2000" b="1" dirty="0">
                <a:solidFill>
                  <a:srgbClr val="000080"/>
                </a:solidFill>
              </a:rPr>
              <a:t>print(</a:t>
            </a:r>
            <a:r>
              <a:rPr lang="en-US" sz="2000" b="1" dirty="0">
                <a:solidFill>
                  <a:srgbClr val="008000"/>
                </a:solidFill>
              </a:rPr>
              <a:t>"Its frequency in document 5 is: " </a:t>
            </a:r>
            <a:r>
              <a:rPr lang="en-US" sz="2000" dirty="0"/>
              <a:t>+ </a:t>
            </a:r>
            <a:r>
              <a:rPr lang="en-US" sz="2000" dirty="0" err="1">
                <a:solidFill>
                  <a:srgbClr val="000080"/>
                </a:solidFill>
              </a:rPr>
              <a:t>str</a:t>
            </a:r>
            <a:r>
              <a:rPr lang="en-US" sz="2000" dirty="0"/>
              <a:t>(</a:t>
            </a:r>
            <a:r>
              <a:rPr lang="en-US" sz="2000" dirty="0" err="1"/>
              <a:t>reuters_data</a:t>
            </a:r>
            <a:r>
              <a:rPr lang="en-US" sz="2000" dirty="0"/>
              <a:t>[</a:t>
            </a:r>
            <a:r>
              <a:rPr lang="en-US" sz="2000" dirty="0">
                <a:solidFill>
                  <a:srgbClr val="0000FF"/>
                </a:solidFill>
              </a:rPr>
              <a:t>5</a:t>
            </a:r>
            <a:r>
              <a:rPr lang="en-US" sz="2000" dirty="0"/>
              <a:t>][</a:t>
            </a:r>
            <a:r>
              <a:rPr lang="en-US" sz="2000" dirty="0">
                <a:solidFill>
                  <a:srgbClr val="0000FF"/>
                </a:solidFill>
              </a:rPr>
              <a:t>4</a:t>
            </a:r>
            <a:r>
              <a:rPr lang="en-US" sz="2000" dirty="0"/>
              <a:t>])</a:t>
            </a:r>
            <a:r>
              <a:rPr lang="en-US" sz="2000" b="1" dirty="0">
                <a:solidFill>
                  <a:srgbClr val="002060"/>
                </a:solidFill>
              </a:rPr>
              <a:t>)</a:t>
            </a:r>
            <a:br>
              <a:rPr lang="en-US" sz="2000" dirty="0"/>
            </a:br>
            <a:r>
              <a:rPr lang="en-US" sz="2000" dirty="0">
                <a:solidFill>
                  <a:schemeClr val="bg1">
                    <a:lumMod val="50000"/>
                  </a:schemeClr>
                </a:solidFill>
              </a:rPr>
              <a:t>-- Word 4 is: mother Its frequency in document 5 is: 24</a:t>
            </a:r>
          </a:p>
        </p:txBody>
      </p:sp>
    </p:spTree>
    <p:extLst>
      <p:ext uri="{BB962C8B-B14F-4D97-AF65-F5344CB8AC3E}">
        <p14:creationId xmlns:p14="http://schemas.microsoft.com/office/powerpoint/2010/main" val="26795085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Fitting the model</a:t>
            </a:r>
          </a:p>
        </p:txBody>
      </p:sp>
      <p:sp>
        <p:nvSpPr>
          <p:cNvPr id="3" name="Content Placeholder 2"/>
          <p:cNvSpPr>
            <a:spLocks noGrp="1"/>
          </p:cNvSpPr>
          <p:nvPr>
            <p:ph idx="1"/>
          </p:nvPr>
        </p:nvSpPr>
        <p:spPr/>
        <p:txBody>
          <a:bodyPr>
            <a:noAutofit/>
          </a:bodyPr>
          <a:lstStyle/>
          <a:p>
            <a:pPr marL="0" indent="0">
              <a:buNone/>
            </a:pPr>
            <a:r>
              <a:rPr lang="en-US" sz="2000" dirty="0" err="1"/>
              <a:t>lda_model</a:t>
            </a:r>
            <a:r>
              <a:rPr lang="en-US" sz="2000" dirty="0"/>
              <a:t> = </a:t>
            </a:r>
            <a:r>
              <a:rPr lang="en-US" sz="2000" dirty="0" err="1"/>
              <a:t>lda.LDA</a:t>
            </a:r>
            <a:r>
              <a:rPr lang="en-US" sz="2000" dirty="0"/>
              <a:t>(</a:t>
            </a:r>
            <a:r>
              <a:rPr lang="en-US" sz="2000" dirty="0" err="1">
                <a:solidFill>
                  <a:srgbClr val="660099"/>
                </a:solidFill>
              </a:rPr>
              <a:t>n_topics</a:t>
            </a:r>
            <a:r>
              <a:rPr lang="en-US" sz="2000" dirty="0"/>
              <a:t>=</a:t>
            </a:r>
            <a:r>
              <a:rPr lang="en-US" sz="2000" dirty="0">
                <a:solidFill>
                  <a:srgbClr val="0000FF"/>
                </a:solidFill>
              </a:rPr>
              <a:t>20</a:t>
            </a:r>
            <a:r>
              <a:rPr lang="en-US" sz="2000" dirty="0"/>
              <a:t>, </a:t>
            </a:r>
            <a:r>
              <a:rPr lang="en-US" sz="2000" dirty="0" err="1">
                <a:solidFill>
                  <a:srgbClr val="660099"/>
                </a:solidFill>
              </a:rPr>
              <a:t>n_iter</a:t>
            </a:r>
            <a:r>
              <a:rPr lang="en-US" sz="2000" dirty="0"/>
              <a:t>=</a:t>
            </a:r>
            <a:r>
              <a:rPr lang="en-US" sz="2000" dirty="0">
                <a:solidFill>
                  <a:srgbClr val="0000FF"/>
                </a:solidFill>
              </a:rPr>
              <a:t>500</a:t>
            </a:r>
            <a:r>
              <a:rPr lang="en-US" sz="2000" dirty="0"/>
              <a:t>)</a:t>
            </a:r>
            <a:br>
              <a:rPr lang="en-US" sz="2000" dirty="0"/>
            </a:br>
            <a:r>
              <a:rPr lang="en-US" sz="2000" dirty="0" err="1"/>
              <a:t>lda_model.fit</a:t>
            </a:r>
            <a:r>
              <a:rPr lang="en-US" sz="2000" dirty="0"/>
              <a:t>(</a:t>
            </a:r>
            <a:r>
              <a:rPr lang="en-US" sz="2000" dirty="0" err="1"/>
              <a:t>reuters_data</a:t>
            </a:r>
            <a:r>
              <a:rPr lang="en-US" sz="2000" dirty="0"/>
              <a:t>)</a:t>
            </a:r>
            <a:br>
              <a:rPr lang="en-US" sz="2000" dirty="0"/>
            </a:br>
            <a:br>
              <a:rPr lang="en-US" sz="2000" dirty="0"/>
            </a:br>
            <a:r>
              <a:rPr lang="en-US" sz="2000" dirty="0" err="1"/>
              <a:t>topic_word_mapping</a:t>
            </a:r>
            <a:r>
              <a:rPr lang="en-US" sz="2000" dirty="0"/>
              <a:t> = </a:t>
            </a:r>
            <a:r>
              <a:rPr lang="en-US" sz="2000" dirty="0" err="1"/>
              <a:t>lda_model.topic_word</a:t>
            </a:r>
            <a:r>
              <a:rPr lang="en-US" sz="2000" dirty="0"/>
              <a:t>_</a:t>
            </a:r>
            <a:br>
              <a:rPr lang="en-US" sz="2000" dirty="0"/>
            </a:br>
            <a:br>
              <a:rPr lang="en-US" sz="2000" dirty="0"/>
            </a:br>
            <a:r>
              <a:rPr lang="en-US" sz="2000" i="1" dirty="0">
                <a:solidFill>
                  <a:srgbClr val="808080"/>
                </a:solidFill>
              </a:rPr>
              <a:t># Let's check the probability of 'mother' (word 4) in topic 3</a:t>
            </a:r>
            <a:br>
              <a:rPr lang="en-US" sz="2000" i="1" dirty="0">
                <a:solidFill>
                  <a:srgbClr val="808080"/>
                </a:solidFill>
              </a:rPr>
            </a:br>
            <a:r>
              <a:rPr lang="en-US" sz="2000" i="1" dirty="0">
                <a:solidFill>
                  <a:srgbClr val="808080"/>
                </a:solidFill>
              </a:rPr>
              <a:t># Notice that </a:t>
            </a:r>
            <a:r>
              <a:rPr lang="en-US" sz="2000" i="1" dirty="0" err="1">
                <a:solidFill>
                  <a:srgbClr val="808080"/>
                </a:solidFill>
              </a:rPr>
              <a:t>numpy</a:t>
            </a:r>
            <a:r>
              <a:rPr lang="en-US" sz="2000" i="1" dirty="0">
                <a:solidFill>
                  <a:srgbClr val="808080"/>
                </a:solidFill>
              </a:rPr>
              <a:t> n-dimensional arrays use </a:t>
            </a:r>
            <a:br>
              <a:rPr lang="en-US" sz="2000" i="1" dirty="0">
                <a:solidFill>
                  <a:srgbClr val="808080"/>
                </a:solidFill>
              </a:rPr>
            </a:br>
            <a:r>
              <a:rPr lang="en-US" sz="2000" i="1" dirty="0">
                <a:solidFill>
                  <a:srgbClr val="808080"/>
                </a:solidFill>
              </a:rPr>
              <a:t># commas between dimensions (like R)</a:t>
            </a:r>
            <a:br>
              <a:rPr lang="en-US" sz="2000" i="1" dirty="0">
                <a:solidFill>
                  <a:srgbClr val="808080"/>
                </a:solidFill>
              </a:rPr>
            </a:br>
            <a:r>
              <a:rPr lang="en-US" sz="2000" b="1" dirty="0">
                <a:solidFill>
                  <a:srgbClr val="000080"/>
                </a:solidFill>
              </a:rPr>
              <a:t>print(</a:t>
            </a:r>
            <a:r>
              <a:rPr lang="en-US" sz="2000" b="1" dirty="0">
                <a:solidFill>
                  <a:srgbClr val="008000"/>
                </a:solidFill>
              </a:rPr>
              <a:t>"The probability of word 4 in topic 3 is:"</a:t>
            </a:r>
            <a:r>
              <a:rPr lang="en-US" sz="2000" b="1" dirty="0">
                <a:solidFill>
                  <a:srgbClr val="002060"/>
                </a:solidFill>
              </a:rPr>
              <a:t>)</a:t>
            </a:r>
            <a:br>
              <a:rPr lang="en-US" sz="2000" b="1" dirty="0">
                <a:solidFill>
                  <a:srgbClr val="008000"/>
                </a:solidFill>
              </a:rPr>
            </a:br>
            <a:r>
              <a:rPr lang="en-US" sz="2000" b="1" dirty="0">
                <a:solidFill>
                  <a:srgbClr val="000080"/>
                </a:solidFill>
              </a:rPr>
              <a:t>print(</a:t>
            </a:r>
            <a:r>
              <a:rPr lang="en-US" sz="2000" dirty="0" err="1"/>
              <a:t>topic_word_mapping</a:t>
            </a:r>
            <a:r>
              <a:rPr lang="en-US" sz="2000" dirty="0"/>
              <a:t>[</a:t>
            </a:r>
            <a:r>
              <a:rPr lang="en-US" sz="2000" dirty="0">
                <a:solidFill>
                  <a:srgbClr val="0000FF"/>
                </a:solidFill>
              </a:rPr>
              <a:t>3</a:t>
            </a:r>
            <a:r>
              <a:rPr lang="en-US" sz="2000" dirty="0"/>
              <a:t>,</a:t>
            </a:r>
            <a:r>
              <a:rPr lang="en-US" sz="2000" dirty="0">
                <a:solidFill>
                  <a:srgbClr val="0000FF"/>
                </a:solidFill>
              </a:rPr>
              <a:t>4</a:t>
            </a:r>
            <a:r>
              <a:rPr lang="en-US" sz="2000" dirty="0"/>
              <a:t>]</a:t>
            </a:r>
            <a:r>
              <a:rPr lang="en-US" sz="2000" b="1" dirty="0">
                <a:solidFill>
                  <a:srgbClr val="002060"/>
                </a:solidFill>
              </a:rPr>
              <a:t>)</a:t>
            </a:r>
            <a:endParaRPr lang="en-US" sz="2000" dirty="0"/>
          </a:p>
          <a:p>
            <a:pPr marL="0" indent="0">
              <a:buNone/>
            </a:pPr>
            <a:endParaRPr lang="en-US" sz="2000" dirty="0">
              <a:solidFill>
                <a:schemeClr val="bg1">
                  <a:lumMod val="50000"/>
                </a:schemeClr>
              </a:solidFill>
            </a:endParaRPr>
          </a:p>
          <a:p>
            <a:pPr marL="0" indent="0">
              <a:buNone/>
            </a:pPr>
            <a:r>
              <a:rPr lang="en-US" sz="2000" dirty="0">
                <a:solidFill>
                  <a:schemeClr val="bg1">
                    <a:lumMod val="50000"/>
                  </a:schemeClr>
                </a:solidFill>
              </a:rPr>
              <a:t>-- The probability of word 4 in topic 3 is:</a:t>
            </a:r>
          </a:p>
          <a:p>
            <a:pPr marL="0" indent="0">
              <a:buNone/>
            </a:pPr>
            <a:r>
              <a:rPr lang="en-US" sz="2000" dirty="0">
                <a:solidFill>
                  <a:schemeClr val="bg1">
                    <a:lumMod val="50000"/>
                  </a:schemeClr>
                </a:solidFill>
              </a:rPr>
              <a:t>-- 2.70009018301e-06</a:t>
            </a:r>
          </a:p>
        </p:txBody>
      </p:sp>
    </p:spTree>
    <p:extLst>
      <p:ext uri="{BB962C8B-B14F-4D97-AF65-F5344CB8AC3E}">
        <p14:creationId xmlns:p14="http://schemas.microsoft.com/office/powerpoint/2010/main" val="4807396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Getting top words for each topic</a:t>
            </a:r>
          </a:p>
        </p:txBody>
      </p:sp>
      <p:sp>
        <p:nvSpPr>
          <p:cNvPr id="3" name="Content Placeholder 2"/>
          <p:cNvSpPr>
            <a:spLocks noGrp="1"/>
          </p:cNvSpPr>
          <p:nvPr>
            <p:ph idx="1"/>
          </p:nvPr>
        </p:nvSpPr>
        <p:spPr/>
        <p:txBody>
          <a:bodyPr>
            <a:normAutofit/>
          </a:bodyPr>
          <a:lstStyle/>
          <a:p>
            <a:pPr marL="0" indent="0">
              <a:buNone/>
            </a:pPr>
            <a:r>
              <a:rPr lang="en-US" sz="2000" i="1" dirty="0">
                <a:solidFill>
                  <a:srgbClr val="808080"/>
                </a:solidFill>
              </a:rPr>
              <a:t># Checking the top words for each topic:</a:t>
            </a:r>
            <a:br>
              <a:rPr lang="en-US" sz="2000" i="1" dirty="0">
                <a:solidFill>
                  <a:srgbClr val="808080"/>
                </a:solidFill>
              </a:rPr>
            </a:br>
            <a:r>
              <a:rPr lang="en-US" sz="2000" b="1" dirty="0">
                <a:solidFill>
                  <a:srgbClr val="000080"/>
                </a:solidFill>
              </a:rPr>
              <a:t>print(</a:t>
            </a:r>
            <a:r>
              <a:rPr lang="en-US" sz="2000" b="1" dirty="0">
                <a:solidFill>
                  <a:srgbClr val="008000"/>
                </a:solidFill>
              </a:rPr>
              <a:t>"</a:t>
            </a:r>
            <a:r>
              <a:rPr lang="en-US" sz="2000" b="1" dirty="0">
                <a:solidFill>
                  <a:srgbClr val="000080"/>
                </a:solidFill>
              </a:rPr>
              <a:t>\</a:t>
            </a:r>
            <a:r>
              <a:rPr lang="en-US" sz="2000" b="1" dirty="0" err="1">
                <a:solidFill>
                  <a:srgbClr val="000080"/>
                </a:solidFill>
              </a:rPr>
              <a:t>n</a:t>
            </a:r>
            <a:r>
              <a:rPr lang="en-US" sz="2000" b="1" dirty="0" err="1">
                <a:solidFill>
                  <a:srgbClr val="008000"/>
                </a:solidFill>
              </a:rPr>
              <a:t>The</a:t>
            </a:r>
            <a:r>
              <a:rPr lang="en-US" sz="2000" b="1" dirty="0">
                <a:solidFill>
                  <a:srgbClr val="008000"/>
                </a:solidFill>
              </a:rPr>
              <a:t> top 5 words in each topic:</a:t>
            </a:r>
            <a:r>
              <a:rPr lang="en-US" sz="2000" b="1" dirty="0">
                <a:solidFill>
                  <a:srgbClr val="000080"/>
                </a:solidFill>
              </a:rPr>
              <a:t>\n</a:t>
            </a:r>
            <a:r>
              <a:rPr lang="en-US" sz="2000" b="1" dirty="0">
                <a:solidFill>
                  <a:srgbClr val="008000"/>
                </a:solidFill>
              </a:rPr>
              <a:t>" </a:t>
            </a:r>
            <a:r>
              <a:rPr lang="en-US" sz="2000" dirty="0"/>
              <a:t>+ </a:t>
            </a:r>
            <a:r>
              <a:rPr lang="en-US" sz="2000" b="1" dirty="0">
                <a:solidFill>
                  <a:srgbClr val="008000"/>
                </a:solidFill>
              </a:rPr>
              <a:t>"="</a:t>
            </a:r>
            <a:r>
              <a:rPr lang="en-US" sz="2000" dirty="0"/>
              <a:t>*</a:t>
            </a:r>
            <a:r>
              <a:rPr lang="en-US" sz="2000" dirty="0">
                <a:solidFill>
                  <a:srgbClr val="0000FF"/>
                </a:solidFill>
              </a:rPr>
              <a:t>50</a:t>
            </a:r>
            <a:r>
              <a:rPr lang="en-US" sz="2000" b="1" dirty="0">
                <a:solidFill>
                  <a:srgbClr val="002060"/>
                </a:solidFill>
              </a:rPr>
              <a:t>)</a:t>
            </a:r>
            <a:br>
              <a:rPr lang="en-US" sz="2000" dirty="0">
                <a:solidFill>
                  <a:srgbClr val="0000FF"/>
                </a:solidFill>
              </a:rPr>
            </a:br>
            <a:endParaRPr lang="en-US" sz="2000" dirty="0">
              <a:solidFill>
                <a:srgbClr val="0000FF"/>
              </a:solidFill>
            </a:endParaRPr>
          </a:p>
          <a:p>
            <a:pPr marL="0" indent="0">
              <a:buNone/>
            </a:pPr>
            <a:r>
              <a:rPr lang="en-US" sz="2000" b="1" dirty="0">
                <a:solidFill>
                  <a:srgbClr val="000080"/>
                </a:solidFill>
              </a:rPr>
              <a:t>for </a:t>
            </a:r>
            <a:r>
              <a:rPr lang="en-US" sz="2000" dirty="0"/>
              <a:t>topic </a:t>
            </a:r>
            <a:r>
              <a:rPr lang="en-US" sz="2000" b="1" dirty="0">
                <a:solidFill>
                  <a:srgbClr val="000080"/>
                </a:solidFill>
              </a:rPr>
              <a:t>in </a:t>
            </a:r>
            <a:r>
              <a:rPr lang="en-US" sz="2000" dirty="0" err="1"/>
              <a:t>topic_word_mapping</a:t>
            </a:r>
            <a:r>
              <a:rPr lang="en-US" sz="2000" dirty="0"/>
              <a:t>:</a:t>
            </a:r>
            <a:br>
              <a:rPr lang="en-US" sz="2000" dirty="0"/>
            </a:br>
            <a:r>
              <a:rPr lang="en-US" sz="2000" dirty="0"/>
              <a:t>    </a:t>
            </a:r>
            <a:r>
              <a:rPr lang="en-US" sz="2000" i="1" dirty="0">
                <a:solidFill>
                  <a:srgbClr val="808080"/>
                </a:solidFill>
              </a:rPr>
              <a:t># Get list of words for this topic from the mapping, </a:t>
            </a:r>
            <a:br>
              <a:rPr lang="en-US" sz="2000" i="1" dirty="0">
                <a:solidFill>
                  <a:srgbClr val="808080"/>
                </a:solidFill>
              </a:rPr>
            </a:br>
            <a:r>
              <a:rPr lang="en-US" sz="2000" i="1" dirty="0">
                <a:solidFill>
                  <a:srgbClr val="808080"/>
                </a:solidFill>
              </a:rPr>
              <a:t>    # sorted by descending probability</a:t>
            </a:r>
            <a:br>
              <a:rPr lang="en-US" sz="2000" i="1" dirty="0">
                <a:solidFill>
                  <a:srgbClr val="808080"/>
                </a:solidFill>
              </a:rPr>
            </a:br>
            <a:r>
              <a:rPr lang="en-US" sz="2000" i="1" dirty="0">
                <a:solidFill>
                  <a:srgbClr val="808080"/>
                </a:solidFill>
              </a:rPr>
              <a:t>    </a:t>
            </a:r>
            <a:r>
              <a:rPr lang="en-US" sz="2000" dirty="0" err="1"/>
              <a:t>words_in_topic</a:t>
            </a:r>
            <a:r>
              <a:rPr lang="en-US" sz="2000" dirty="0"/>
              <a:t> = []</a:t>
            </a:r>
            <a:br>
              <a:rPr lang="en-US" sz="2000" dirty="0"/>
            </a:br>
            <a:r>
              <a:rPr lang="en-US" sz="2000" dirty="0"/>
              <a:t>    </a:t>
            </a:r>
            <a:r>
              <a:rPr lang="en-US" sz="2000" dirty="0" err="1"/>
              <a:t>sorted_indices</a:t>
            </a:r>
            <a:r>
              <a:rPr lang="en-US" sz="2000" dirty="0"/>
              <a:t> = </a:t>
            </a:r>
            <a:r>
              <a:rPr lang="en-US" sz="2000" dirty="0">
                <a:solidFill>
                  <a:srgbClr val="000080"/>
                </a:solidFill>
              </a:rPr>
              <a:t>list</a:t>
            </a:r>
            <a:r>
              <a:rPr lang="en-US" sz="2000" dirty="0"/>
              <a:t>(</a:t>
            </a:r>
            <a:r>
              <a:rPr lang="en-US" sz="2000" dirty="0" err="1"/>
              <a:t>argsort</a:t>
            </a:r>
            <a:r>
              <a:rPr lang="en-US" sz="2000" dirty="0"/>
              <a:t>(topic))[::-</a:t>
            </a:r>
            <a:r>
              <a:rPr lang="en-US" sz="2000" dirty="0">
                <a:solidFill>
                  <a:srgbClr val="0000FF"/>
                </a:solidFill>
              </a:rPr>
              <a:t>1</a:t>
            </a:r>
            <a:r>
              <a:rPr lang="en-US" sz="2000" dirty="0"/>
              <a:t>]</a:t>
            </a:r>
            <a:br>
              <a:rPr lang="en-US" sz="2000" dirty="0"/>
            </a:br>
            <a:r>
              <a:rPr lang="en-US" sz="2000" dirty="0"/>
              <a:t>    </a:t>
            </a:r>
            <a:r>
              <a:rPr lang="en-US" sz="2000" b="1" dirty="0">
                <a:solidFill>
                  <a:srgbClr val="000080"/>
                </a:solidFill>
              </a:rPr>
              <a:t>for </a:t>
            </a:r>
            <a:r>
              <a:rPr lang="en-US" sz="2000" dirty="0" err="1"/>
              <a:t>i</a:t>
            </a:r>
            <a:r>
              <a:rPr lang="en-US" sz="2000" dirty="0"/>
              <a:t> </a:t>
            </a:r>
            <a:r>
              <a:rPr lang="en-US" sz="2000" b="1" dirty="0">
                <a:solidFill>
                  <a:srgbClr val="000080"/>
                </a:solidFill>
              </a:rPr>
              <a:t>in </a:t>
            </a:r>
            <a:r>
              <a:rPr lang="en-US" sz="2000" dirty="0">
                <a:solidFill>
                  <a:srgbClr val="000080"/>
                </a:solidFill>
              </a:rPr>
              <a:t>range</a:t>
            </a:r>
            <a:r>
              <a:rPr lang="en-US" sz="2000" dirty="0"/>
              <a:t>(</a:t>
            </a:r>
            <a:r>
              <a:rPr lang="en-US" sz="2000" dirty="0">
                <a:solidFill>
                  <a:srgbClr val="0000FF"/>
                </a:solidFill>
              </a:rPr>
              <a:t>5</a:t>
            </a:r>
            <a:r>
              <a:rPr lang="en-US" sz="2000" dirty="0"/>
              <a:t>):  </a:t>
            </a:r>
            <a:r>
              <a:rPr lang="en-US" sz="2000" i="1" dirty="0">
                <a:solidFill>
                  <a:srgbClr val="808080"/>
                </a:solidFill>
              </a:rPr>
              <a:t># Get top 5</a:t>
            </a:r>
            <a:br>
              <a:rPr lang="en-US" sz="2000" i="1" dirty="0">
                <a:solidFill>
                  <a:srgbClr val="808080"/>
                </a:solidFill>
              </a:rPr>
            </a:br>
            <a:r>
              <a:rPr lang="en-US" sz="2000" i="1" dirty="0">
                <a:solidFill>
                  <a:srgbClr val="808080"/>
                </a:solidFill>
              </a:rPr>
              <a:t>        </a:t>
            </a:r>
            <a:r>
              <a:rPr lang="en-US" sz="2000" dirty="0"/>
              <a:t>index = </a:t>
            </a:r>
            <a:r>
              <a:rPr lang="en-US" sz="2000" dirty="0" err="1"/>
              <a:t>sorted_indices</a:t>
            </a:r>
            <a:r>
              <a:rPr lang="en-US" sz="2000" dirty="0"/>
              <a:t>[</a:t>
            </a:r>
            <a:r>
              <a:rPr lang="en-US" sz="2000" dirty="0" err="1"/>
              <a:t>i</a:t>
            </a:r>
            <a:r>
              <a:rPr lang="en-US" sz="2000" dirty="0"/>
              <a:t>]</a:t>
            </a:r>
            <a:br>
              <a:rPr lang="en-US" sz="2000" dirty="0"/>
            </a:br>
            <a:r>
              <a:rPr lang="en-US" sz="2000" dirty="0"/>
              <a:t>        </a:t>
            </a:r>
            <a:r>
              <a:rPr lang="en-US" sz="2000" dirty="0" err="1"/>
              <a:t>words_in_topic.append</a:t>
            </a:r>
            <a:r>
              <a:rPr lang="en-US" sz="2000" dirty="0"/>
              <a:t>(</a:t>
            </a:r>
            <a:r>
              <a:rPr lang="en-US" sz="2000" dirty="0" err="1"/>
              <a:t>reuters_vocab</a:t>
            </a:r>
            <a:r>
              <a:rPr lang="en-US" sz="2000" dirty="0"/>
              <a:t>[index])</a:t>
            </a:r>
            <a:br>
              <a:rPr lang="en-US" sz="2000" dirty="0"/>
            </a:br>
            <a:r>
              <a:rPr lang="en-US" sz="2000" dirty="0"/>
              <a:t>    </a:t>
            </a:r>
            <a:r>
              <a:rPr lang="en-US" sz="2000" b="1" dirty="0">
                <a:solidFill>
                  <a:srgbClr val="000080"/>
                </a:solidFill>
              </a:rPr>
              <a:t>print(</a:t>
            </a:r>
            <a:r>
              <a:rPr lang="en-US" sz="2000" b="1" dirty="0">
                <a:solidFill>
                  <a:srgbClr val="008000"/>
                </a:solidFill>
              </a:rPr>
              <a:t>", "</a:t>
            </a:r>
            <a:r>
              <a:rPr lang="en-US" sz="2000" dirty="0"/>
              <a:t>.join(</a:t>
            </a:r>
            <a:r>
              <a:rPr lang="en-US" sz="2000" dirty="0" err="1"/>
              <a:t>words_in_topic</a:t>
            </a:r>
            <a:r>
              <a:rPr lang="en-US" sz="2000" dirty="0"/>
              <a:t>)</a:t>
            </a:r>
            <a:r>
              <a:rPr lang="en-US" sz="2000" b="1" dirty="0">
                <a:solidFill>
                  <a:srgbClr val="002060"/>
                </a:solidFill>
              </a:rPr>
              <a:t>)</a:t>
            </a:r>
            <a:br>
              <a:rPr lang="en-US" sz="2000" dirty="0"/>
            </a:br>
            <a:endParaRPr lang="en-US" sz="2000" dirty="0"/>
          </a:p>
        </p:txBody>
      </p:sp>
    </p:spTree>
    <p:extLst>
      <p:ext uri="{BB962C8B-B14F-4D97-AF65-F5344CB8AC3E}">
        <p14:creationId xmlns:p14="http://schemas.microsoft.com/office/powerpoint/2010/main" val="40914857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Output</a:t>
            </a:r>
          </a:p>
        </p:txBody>
      </p:sp>
      <p:sp>
        <p:nvSpPr>
          <p:cNvPr id="3" name="Content Placeholder 2"/>
          <p:cNvSpPr>
            <a:spLocks noGrp="1"/>
          </p:cNvSpPr>
          <p:nvPr>
            <p:ph idx="1"/>
          </p:nvPr>
        </p:nvSpPr>
        <p:spPr/>
        <p:txBody>
          <a:bodyPr>
            <a:normAutofit/>
          </a:bodyPr>
          <a:lstStyle/>
          <a:p>
            <a:pPr marL="0" indent="0">
              <a:buNone/>
            </a:pPr>
            <a:r>
              <a:rPr lang="en-US" sz="2400" dirty="0"/>
              <a:t>The top 5 words in each topic:</a:t>
            </a:r>
          </a:p>
          <a:p>
            <a:pPr marL="0" indent="0">
              <a:buNone/>
            </a:pPr>
            <a:r>
              <a:rPr lang="en-US" sz="2400" dirty="0"/>
              <a:t>==================================================</a:t>
            </a:r>
          </a:p>
          <a:p>
            <a:pPr marL="0" indent="0">
              <a:buNone/>
            </a:pPr>
            <a:r>
              <a:rPr lang="en-US" sz="2400" dirty="0"/>
              <a:t>world, million, against, group, court</a:t>
            </a:r>
          </a:p>
          <a:p>
            <a:pPr marL="0" indent="0">
              <a:buNone/>
            </a:pPr>
            <a:r>
              <a:rPr lang="en-US" sz="2400" dirty="0" err="1"/>
              <a:t>harriman</a:t>
            </a:r>
            <a:r>
              <a:rPr lang="en-US" sz="2400" dirty="0"/>
              <a:t>, </a:t>
            </a:r>
            <a:r>
              <a:rPr lang="en-US" sz="2400" dirty="0" err="1"/>
              <a:t>clinton</a:t>
            </a:r>
            <a:r>
              <a:rPr lang="en-US" sz="2400" dirty="0"/>
              <a:t>, </a:t>
            </a:r>
            <a:r>
              <a:rPr lang="en-US" sz="2400" dirty="0" err="1"/>
              <a:t>u.s</a:t>
            </a:r>
            <a:r>
              <a:rPr lang="en-US" sz="2400" dirty="0"/>
              <a:t>, ambassador, </a:t>
            </a:r>
            <a:r>
              <a:rPr lang="en-US" sz="2400" dirty="0" err="1"/>
              <a:t>paris</a:t>
            </a:r>
            <a:endParaRPr lang="en-US" sz="2400" dirty="0"/>
          </a:p>
          <a:p>
            <a:pPr marL="0" indent="0">
              <a:buNone/>
            </a:pPr>
            <a:r>
              <a:rPr lang="en-US" sz="2400" dirty="0"/>
              <a:t>pope, </a:t>
            </a:r>
            <a:r>
              <a:rPr lang="en-US" sz="2400" dirty="0" err="1"/>
              <a:t>vatican</a:t>
            </a:r>
            <a:r>
              <a:rPr lang="en-US" sz="2400" dirty="0"/>
              <a:t>, surgery, hospital, </a:t>
            </a:r>
            <a:r>
              <a:rPr lang="en-US" sz="2400" dirty="0" err="1"/>
              <a:t>rome</a:t>
            </a:r>
            <a:endParaRPr lang="en-US" sz="2400" dirty="0"/>
          </a:p>
          <a:p>
            <a:pPr marL="0" indent="0">
              <a:buNone/>
            </a:pPr>
            <a:r>
              <a:rPr lang="en-US" sz="2400" dirty="0"/>
              <a:t>died, king, service, funeral, </a:t>
            </a:r>
            <a:r>
              <a:rPr lang="en-US" sz="2400" dirty="0" err="1"/>
              <a:t>michael</a:t>
            </a:r>
            <a:endParaRPr lang="en-US" sz="2400" dirty="0"/>
          </a:p>
          <a:p>
            <a:pPr marL="0" indent="0">
              <a:buNone/>
            </a:pPr>
            <a:r>
              <a:rPr lang="en-US" sz="2400" dirty="0" err="1"/>
              <a:t>russian</a:t>
            </a:r>
            <a:r>
              <a:rPr lang="en-US" sz="2400" dirty="0"/>
              <a:t>, </a:t>
            </a:r>
            <a:r>
              <a:rPr lang="en-US" sz="2400" dirty="0" err="1"/>
              <a:t>russia</a:t>
            </a:r>
            <a:r>
              <a:rPr lang="en-US" sz="2400" dirty="0"/>
              <a:t>, soviet, </a:t>
            </a:r>
            <a:r>
              <a:rPr lang="en-US" sz="2400" dirty="0" err="1"/>
              <a:t>moscow</a:t>
            </a:r>
            <a:r>
              <a:rPr lang="en-US" sz="2400" dirty="0"/>
              <a:t>, communist</a:t>
            </a:r>
          </a:p>
          <a:p>
            <a:pPr marL="0" indent="0">
              <a:buNone/>
            </a:pPr>
            <a:r>
              <a:rPr lang="en-US" sz="2400" dirty="0"/>
              <a:t>…</a:t>
            </a:r>
          </a:p>
        </p:txBody>
      </p:sp>
    </p:spTree>
    <p:extLst>
      <p:ext uri="{BB962C8B-B14F-4D97-AF65-F5344CB8AC3E}">
        <p14:creationId xmlns:p14="http://schemas.microsoft.com/office/powerpoint/2010/main" val="1604848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a:bodyPr>
          <a:lstStyle/>
          <a:p>
            <a:pPr marL="411480" lvl="1" indent="0">
              <a:buNone/>
            </a:pPr>
            <a:r>
              <a:rPr lang="en-US" dirty="0"/>
              <a:t>text = </a:t>
            </a:r>
            <a:r>
              <a:rPr lang="en-US" b="1" dirty="0">
                <a:solidFill>
                  <a:srgbClr val="008000"/>
                </a:solidFill>
              </a:rPr>
              <a:t>"Instructive instructions are less useful than exemplifying examples"</a:t>
            </a:r>
            <a:br>
              <a:rPr lang="en-US" b="1" dirty="0">
                <a:solidFill>
                  <a:srgbClr val="008000"/>
                </a:solidFill>
              </a:rPr>
            </a:br>
            <a:r>
              <a:rPr lang="en-US" dirty="0"/>
              <a:t>tokens = </a:t>
            </a:r>
            <a:r>
              <a:rPr lang="en-US" dirty="0" err="1"/>
              <a:t>word_tokenize</a:t>
            </a:r>
            <a:r>
              <a:rPr lang="en-US" dirty="0"/>
              <a:t>(text)</a:t>
            </a:r>
            <a:br>
              <a:rPr lang="en-US" dirty="0"/>
            </a:br>
            <a:r>
              <a:rPr lang="en-US" dirty="0"/>
              <a:t>tagged = </a:t>
            </a:r>
            <a:r>
              <a:rPr lang="en-US" dirty="0" err="1"/>
              <a:t>pos_tag</a:t>
            </a:r>
            <a:r>
              <a:rPr lang="en-US" dirty="0"/>
              <a:t>(tokens)</a:t>
            </a:r>
            <a:br>
              <a:rPr lang="en-US" dirty="0"/>
            </a:br>
            <a:br>
              <a:rPr lang="en-US" dirty="0"/>
            </a:br>
            <a:r>
              <a:rPr lang="en-US" dirty="0" err="1"/>
              <a:t>my_lemmatizer</a:t>
            </a:r>
            <a:r>
              <a:rPr lang="en-US" dirty="0"/>
              <a:t> = </a:t>
            </a:r>
            <a:r>
              <a:rPr lang="en-US" dirty="0" err="1"/>
              <a:t>WordNetLemmatizer</a:t>
            </a:r>
            <a:r>
              <a:rPr lang="en-US" dirty="0"/>
              <a:t>()</a:t>
            </a:r>
            <a:br>
              <a:rPr lang="en-US" dirty="0"/>
            </a:br>
            <a:endParaRPr lang="en-US" dirty="0"/>
          </a:p>
          <a:p>
            <a:pPr marL="411480" lvl="1" indent="0">
              <a:buNone/>
            </a:pPr>
            <a:r>
              <a:rPr lang="en-US" dirty="0">
                <a:solidFill>
                  <a:schemeClr val="bg1">
                    <a:lumMod val="50000"/>
                  </a:schemeClr>
                </a:solidFill>
              </a:rPr>
              <a:t># Basic version, ignoring POS tags</a:t>
            </a:r>
            <a:br>
              <a:rPr lang="en-US" dirty="0"/>
            </a:br>
            <a:r>
              <a:rPr lang="en-US" b="1" dirty="0">
                <a:solidFill>
                  <a:srgbClr val="000080"/>
                </a:solidFill>
              </a:rPr>
              <a:t>for </a:t>
            </a:r>
            <a:r>
              <a:rPr lang="en-US" dirty="0"/>
              <a:t>token, tag </a:t>
            </a:r>
            <a:r>
              <a:rPr lang="en-US" b="1" dirty="0">
                <a:solidFill>
                  <a:srgbClr val="000080"/>
                </a:solidFill>
              </a:rPr>
              <a:t>in </a:t>
            </a:r>
            <a:r>
              <a:rPr lang="en-US" dirty="0"/>
              <a:t>tagged:		    		</a:t>
            </a:r>
            <a:r>
              <a:rPr lang="en-US" dirty="0">
                <a:solidFill>
                  <a:srgbClr val="000099"/>
                </a:solidFill>
              </a:rPr>
              <a:t>print</a:t>
            </a:r>
            <a:r>
              <a:rPr lang="en-US" dirty="0"/>
              <a:t>(</a:t>
            </a:r>
            <a:r>
              <a:rPr lang="en-US" dirty="0" err="1"/>
              <a:t>my_lemmatizer.lemmatize</a:t>
            </a:r>
            <a:r>
              <a:rPr lang="en-US" dirty="0"/>
              <a:t>(token))</a:t>
            </a:r>
            <a:br>
              <a:rPr lang="en-US" dirty="0"/>
            </a:br>
            <a:endParaRPr lang="en-US" b="1" dirty="0">
              <a:solidFill>
                <a:srgbClr val="002060"/>
              </a:solidFill>
            </a:endParaRPr>
          </a:p>
        </p:txBody>
      </p:sp>
    </p:spTree>
    <p:extLst>
      <p:ext uri="{BB962C8B-B14F-4D97-AF65-F5344CB8AC3E}">
        <p14:creationId xmlns:p14="http://schemas.microsoft.com/office/powerpoint/2010/main" val="42141270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Getting the best topic per document</a:t>
            </a:r>
          </a:p>
        </p:txBody>
      </p:sp>
      <p:sp>
        <p:nvSpPr>
          <p:cNvPr id="3" name="Content Placeholder 2"/>
          <p:cNvSpPr>
            <a:spLocks noGrp="1"/>
          </p:cNvSpPr>
          <p:nvPr>
            <p:ph idx="1"/>
          </p:nvPr>
        </p:nvSpPr>
        <p:spPr/>
        <p:txBody>
          <a:bodyPr>
            <a:noAutofit/>
          </a:bodyPr>
          <a:lstStyle/>
          <a:p>
            <a:pPr marL="0" indent="0">
              <a:buNone/>
            </a:pPr>
            <a:r>
              <a:rPr lang="en-US" sz="2000" i="1" dirty="0">
                <a:solidFill>
                  <a:srgbClr val="808080"/>
                </a:solidFill>
              </a:rPr>
              <a:t># Check the top topic for each document</a:t>
            </a:r>
            <a:br>
              <a:rPr lang="en-US" sz="2000" i="1" dirty="0">
                <a:solidFill>
                  <a:srgbClr val="808080"/>
                </a:solidFill>
              </a:rPr>
            </a:br>
            <a:r>
              <a:rPr lang="en-US" sz="2000" dirty="0" err="1"/>
              <a:t>doc_topic_mapping</a:t>
            </a:r>
            <a:r>
              <a:rPr lang="en-US" sz="2000" dirty="0"/>
              <a:t> = </a:t>
            </a:r>
            <a:r>
              <a:rPr lang="en-US" sz="2000" dirty="0" err="1"/>
              <a:t>lda_model.doc_topic</a:t>
            </a:r>
            <a:r>
              <a:rPr lang="en-US" sz="2000" dirty="0"/>
              <a:t>_</a:t>
            </a:r>
            <a:br>
              <a:rPr lang="en-US" sz="2000" dirty="0"/>
            </a:br>
            <a:br>
              <a:rPr lang="en-US" sz="2000" dirty="0"/>
            </a:br>
            <a:r>
              <a:rPr lang="en-US" sz="2000" i="1" dirty="0">
                <a:solidFill>
                  <a:srgbClr val="808080"/>
                </a:solidFill>
              </a:rPr>
              <a:t># Let's see if the first 10 cluster nicely</a:t>
            </a:r>
            <a:br>
              <a:rPr lang="en-US" sz="2000" i="1" dirty="0">
                <a:solidFill>
                  <a:srgbClr val="808080"/>
                </a:solidFill>
              </a:rPr>
            </a:br>
            <a:r>
              <a:rPr lang="en-US" sz="2000" b="1" dirty="0">
                <a:solidFill>
                  <a:srgbClr val="000080"/>
                </a:solidFill>
              </a:rPr>
              <a:t>for </a:t>
            </a:r>
            <a:r>
              <a:rPr lang="en-US" sz="2000" dirty="0"/>
              <a:t>n </a:t>
            </a:r>
            <a:r>
              <a:rPr lang="en-US" sz="2000" b="1" dirty="0">
                <a:solidFill>
                  <a:srgbClr val="000080"/>
                </a:solidFill>
              </a:rPr>
              <a:t>in </a:t>
            </a:r>
            <a:r>
              <a:rPr lang="en-US" sz="2000" dirty="0">
                <a:solidFill>
                  <a:srgbClr val="000080"/>
                </a:solidFill>
              </a:rPr>
              <a:t>range</a:t>
            </a:r>
            <a:r>
              <a:rPr lang="en-US" sz="2000" dirty="0"/>
              <a:t>(</a:t>
            </a:r>
            <a:r>
              <a:rPr lang="en-US" sz="2000" dirty="0">
                <a:solidFill>
                  <a:srgbClr val="0000FF"/>
                </a:solidFill>
              </a:rPr>
              <a:t>10</a:t>
            </a:r>
            <a:r>
              <a:rPr lang="en-US" sz="2000" dirty="0"/>
              <a:t>):</a:t>
            </a:r>
          </a:p>
          <a:p>
            <a:pPr marL="0" indent="0">
              <a:buNone/>
            </a:pPr>
            <a:r>
              <a:rPr lang="en-US" sz="2000" dirty="0"/>
              <a:t>    </a:t>
            </a:r>
            <a:r>
              <a:rPr lang="en-US" sz="2000" i="1" dirty="0">
                <a:solidFill>
                  <a:srgbClr val="808080"/>
                </a:solidFill>
              </a:rPr>
              <a:t># </a:t>
            </a:r>
            <a:r>
              <a:rPr lang="en-US" sz="2000" i="1" dirty="0" err="1">
                <a:solidFill>
                  <a:srgbClr val="808080"/>
                </a:solidFill>
              </a:rPr>
              <a:t>argmax</a:t>
            </a:r>
            <a:r>
              <a:rPr lang="en-US" sz="2000" i="1" dirty="0">
                <a:solidFill>
                  <a:srgbClr val="808080"/>
                </a:solidFill>
              </a:rPr>
              <a:t> returns the column with the </a:t>
            </a:r>
            <a:r>
              <a:rPr lang="en-US" sz="2000" i="1" dirty="0" err="1">
                <a:solidFill>
                  <a:srgbClr val="808080"/>
                </a:solidFill>
              </a:rPr>
              <a:t>maxmimum</a:t>
            </a:r>
            <a:r>
              <a:rPr lang="en-US" sz="2000" i="1" dirty="0">
                <a:solidFill>
                  <a:srgbClr val="808080"/>
                </a:solidFill>
              </a:rPr>
              <a:t> value for this row</a:t>
            </a:r>
            <a:br>
              <a:rPr lang="en-US" sz="2000" dirty="0"/>
            </a:br>
            <a:r>
              <a:rPr lang="en-US" sz="2000" dirty="0"/>
              <a:t>    </a:t>
            </a:r>
            <a:r>
              <a:rPr lang="en-US" sz="2000" dirty="0" err="1"/>
              <a:t>best_topic</a:t>
            </a:r>
            <a:r>
              <a:rPr lang="en-US" sz="2000" dirty="0"/>
              <a:t> = </a:t>
            </a:r>
            <a:r>
              <a:rPr lang="en-US" sz="2000" dirty="0" err="1"/>
              <a:t>doc_topic_mapping</a:t>
            </a:r>
            <a:r>
              <a:rPr lang="en-US" sz="2000" dirty="0"/>
              <a:t>[n].</a:t>
            </a:r>
            <a:r>
              <a:rPr lang="en-US" sz="2000" dirty="0" err="1"/>
              <a:t>argmax</a:t>
            </a:r>
            <a:r>
              <a:rPr lang="en-US" sz="2000" dirty="0"/>
              <a:t>()</a:t>
            </a:r>
            <a:br>
              <a:rPr lang="en-US" sz="2000" i="1" dirty="0">
                <a:solidFill>
                  <a:srgbClr val="808080"/>
                </a:solidFill>
              </a:rPr>
            </a:br>
            <a:r>
              <a:rPr lang="en-US" sz="2000" i="1" dirty="0">
                <a:solidFill>
                  <a:srgbClr val="808080"/>
                </a:solidFill>
              </a:rPr>
              <a:t>    </a:t>
            </a:r>
            <a:r>
              <a:rPr lang="en-US" sz="2000" b="1" dirty="0">
                <a:solidFill>
                  <a:srgbClr val="000080"/>
                </a:solidFill>
              </a:rPr>
              <a:t>print(</a:t>
            </a:r>
            <a:r>
              <a:rPr lang="en-US" sz="2000" b="1" dirty="0">
                <a:solidFill>
                  <a:srgbClr val="008000"/>
                </a:solidFill>
              </a:rPr>
              <a:t>"doc" </a:t>
            </a:r>
            <a:r>
              <a:rPr lang="en-US" sz="2000" dirty="0"/>
              <a:t>+ </a:t>
            </a:r>
            <a:r>
              <a:rPr lang="en-US" sz="2000" dirty="0" err="1">
                <a:solidFill>
                  <a:srgbClr val="000080"/>
                </a:solidFill>
              </a:rPr>
              <a:t>str</a:t>
            </a:r>
            <a:r>
              <a:rPr lang="en-US" sz="2000" dirty="0"/>
              <a:t>(n) + </a:t>
            </a:r>
            <a:r>
              <a:rPr lang="en-US" sz="2000" b="1" dirty="0">
                <a:solidFill>
                  <a:srgbClr val="008000"/>
                </a:solidFill>
              </a:rPr>
              <a:t>", titled: " </a:t>
            </a:r>
            <a:r>
              <a:rPr lang="en-US" sz="2000" dirty="0"/>
              <a:t>+ </a:t>
            </a:r>
            <a:r>
              <a:rPr lang="en-US" sz="2000" dirty="0" err="1"/>
              <a:t>reuters_titles</a:t>
            </a:r>
            <a:r>
              <a:rPr lang="en-US" sz="2000" dirty="0"/>
              <a:t>[n]</a:t>
            </a:r>
            <a:r>
              <a:rPr lang="en-US" sz="2000" b="1" dirty="0">
                <a:solidFill>
                  <a:srgbClr val="002060"/>
                </a:solidFill>
              </a:rPr>
              <a:t>)</a:t>
            </a:r>
            <a:br>
              <a:rPr lang="en-US" sz="2000" dirty="0"/>
            </a:br>
            <a:r>
              <a:rPr lang="en-US" sz="2000" dirty="0"/>
              <a:t>    </a:t>
            </a:r>
            <a:r>
              <a:rPr lang="en-US" sz="2000" b="1" dirty="0">
                <a:solidFill>
                  <a:srgbClr val="000080"/>
                </a:solidFill>
              </a:rPr>
              <a:t>print(</a:t>
            </a:r>
            <a:r>
              <a:rPr lang="en-US" sz="2000" b="1" dirty="0">
                <a:solidFill>
                  <a:srgbClr val="008000"/>
                </a:solidFill>
              </a:rPr>
              <a:t>"Best topic: " </a:t>
            </a:r>
            <a:r>
              <a:rPr lang="en-US" sz="2000" dirty="0"/>
              <a:t>+ </a:t>
            </a:r>
            <a:r>
              <a:rPr lang="en-US" sz="2000" dirty="0" err="1"/>
              <a:t>best_topic</a:t>
            </a:r>
            <a:r>
              <a:rPr lang="en-US" sz="2000" b="1" dirty="0">
                <a:solidFill>
                  <a:srgbClr val="002060"/>
                </a:solidFill>
              </a:rPr>
              <a:t>)</a:t>
            </a:r>
            <a:br>
              <a:rPr lang="en-US" sz="2000" dirty="0"/>
            </a:br>
            <a:endParaRPr lang="en-US" sz="2000" dirty="0"/>
          </a:p>
        </p:txBody>
      </p:sp>
    </p:spTree>
    <p:extLst>
      <p:ext uri="{BB962C8B-B14F-4D97-AF65-F5344CB8AC3E}">
        <p14:creationId xmlns:p14="http://schemas.microsoft.com/office/powerpoint/2010/main" val="512429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Output</a:t>
            </a:r>
          </a:p>
        </p:txBody>
      </p:sp>
      <p:sp>
        <p:nvSpPr>
          <p:cNvPr id="3" name="Content Placeholder 2"/>
          <p:cNvSpPr>
            <a:spLocks noGrp="1"/>
          </p:cNvSpPr>
          <p:nvPr>
            <p:ph idx="1"/>
          </p:nvPr>
        </p:nvSpPr>
        <p:spPr/>
        <p:txBody>
          <a:bodyPr>
            <a:normAutofit/>
          </a:bodyPr>
          <a:lstStyle/>
          <a:p>
            <a:pPr marL="0" indent="0">
              <a:buNone/>
            </a:pPr>
            <a:r>
              <a:rPr lang="en-US" sz="1600" dirty="0"/>
              <a:t>doc0, titled: 0 UK: Prince Charles spearheads British royal revolution. LONDON 1996-08-20</a:t>
            </a:r>
          </a:p>
          <a:p>
            <a:pPr marL="0" indent="0">
              <a:buNone/>
            </a:pPr>
            <a:r>
              <a:rPr lang="en-US" sz="1600" dirty="0"/>
              <a:t>Best topic: 10</a:t>
            </a:r>
          </a:p>
          <a:p>
            <a:pPr marL="0" indent="0">
              <a:buNone/>
            </a:pPr>
            <a:endParaRPr lang="en-US" sz="1600" dirty="0"/>
          </a:p>
          <a:p>
            <a:pPr marL="0" indent="0">
              <a:buNone/>
            </a:pPr>
            <a:r>
              <a:rPr lang="en-US" sz="1600" dirty="0"/>
              <a:t>doc1, titled: 1 GERMANY: Historic Dresden church rising from WW2 ashes. DRESDEN, Germany 1996-08-21</a:t>
            </a:r>
          </a:p>
          <a:p>
            <a:pPr marL="0" indent="0">
              <a:buNone/>
            </a:pPr>
            <a:r>
              <a:rPr lang="en-US" sz="1600" dirty="0"/>
              <a:t>Best topic: 4</a:t>
            </a:r>
          </a:p>
          <a:p>
            <a:pPr marL="0" indent="0">
              <a:buNone/>
            </a:pPr>
            <a:endParaRPr lang="en-US" sz="1600" dirty="0"/>
          </a:p>
          <a:p>
            <a:pPr marL="0" indent="0">
              <a:buNone/>
            </a:pPr>
            <a:r>
              <a:rPr lang="en-US" sz="1600" dirty="0"/>
              <a:t>doc2, titled: 2 INDIA: Mother Teresa's condition said still unstable. CALCUTTA 1996-08-23</a:t>
            </a:r>
          </a:p>
          <a:p>
            <a:pPr marL="0" indent="0">
              <a:buNone/>
            </a:pPr>
            <a:r>
              <a:rPr lang="en-US" sz="1600" dirty="0"/>
              <a:t>Best topic: 15</a:t>
            </a:r>
          </a:p>
          <a:p>
            <a:pPr marL="0" indent="0">
              <a:buNone/>
            </a:pPr>
            <a:endParaRPr lang="en-US" sz="1600" dirty="0"/>
          </a:p>
          <a:p>
            <a:pPr marL="0" indent="0">
              <a:buNone/>
            </a:pPr>
            <a:r>
              <a:rPr lang="en-US" sz="1600" dirty="0"/>
              <a:t>doc3, titled: 3 UK: Palace warns British weekly over Charles pictures. LONDON 1996-08-25</a:t>
            </a:r>
          </a:p>
          <a:p>
            <a:pPr marL="0" indent="0">
              <a:buNone/>
            </a:pPr>
            <a:r>
              <a:rPr lang="en-US" sz="1600" dirty="0"/>
              <a:t>Best topic: 10</a:t>
            </a:r>
          </a:p>
          <a:p>
            <a:pPr marL="0" indent="0">
              <a:buNone/>
            </a:pPr>
            <a:endParaRPr lang="en-US" sz="1600" dirty="0"/>
          </a:p>
          <a:p>
            <a:pPr marL="0" indent="0">
              <a:buNone/>
            </a:pPr>
            <a:r>
              <a:rPr lang="en-US" sz="1600" dirty="0"/>
              <a:t>doc4, titled: 4 INDIA: Mother Teresa, slightly stronger, blesses nuns. CALCUTTA 1996-08-25</a:t>
            </a:r>
          </a:p>
          <a:p>
            <a:pPr marL="0" indent="0">
              <a:buNone/>
            </a:pPr>
            <a:r>
              <a:rPr lang="en-US" sz="1600" dirty="0"/>
              <a:t>Best topic: 15</a:t>
            </a:r>
          </a:p>
          <a:p>
            <a:pPr marL="0" indent="0">
              <a:buNone/>
            </a:pPr>
            <a:endParaRPr lang="en-US" sz="1600" dirty="0"/>
          </a:p>
          <a:p>
            <a:pPr marL="0" indent="0">
              <a:buNone/>
            </a:pPr>
            <a:r>
              <a:rPr lang="en-US" sz="1600" dirty="0"/>
              <a:t>doc5, titled: 5 INDIA: Mother Teresa's condition unchanged, thousands pray. CALCUTTA 1996-08-</a:t>
            </a:r>
          </a:p>
          <a:p>
            <a:pPr marL="0" indent="0">
              <a:buNone/>
            </a:pPr>
            <a:r>
              <a:rPr lang="en-US" sz="1600" dirty="0"/>
              <a:t>Best topic: 15</a:t>
            </a:r>
          </a:p>
        </p:txBody>
      </p:sp>
    </p:spTree>
    <p:extLst>
      <p:ext uri="{BB962C8B-B14F-4D97-AF65-F5344CB8AC3E}">
        <p14:creationId xmlns:p14="http://schemas.microsoft.com/office/powerpoint/2010/main" val="23425224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Plotting word distributions</a:t>
            </a:r>
          </a:p>
        </p:txBody>
      </p:sp>
      <p:sp>
        <p:nvSpPr>
          <p:cNvPr id="3" name="Content Placeholder 2"/>
          <p:cNvSpPr>
            <a:spLocks noGrp="1"/>
          </p:cNvSpPr>
          <p:nvPr>
            <p:ph idx="1"/>
          </p:nvPr>
        </p:nvSpPr>
        <p:spPr/>
        <p:txBody>
          <a:bodyPr>
            <a:normAutofit/>
          </a:bodyPr>
          <a:lstStyle/>
          <a:p>
            <a:pPr marL="0" indent="0">
              <a:buNone/>
            </a:pPr>
            <a:r>
              <a:rPr lang="en-US" sz="2400" b="1" dirty="0">
                <a:solidFill>
                  <a:srgbClr val="000080"/>
                </a:solidFill>
              </a:rPr>
              <a:t>import </a:t>
            </a:r>
            <a:r>
              <a:rPr lang="en-US" sz="2400" dirty="0" err="1"/>
              <a:t>matplotlib.pyplot</a:t>
            </a:r>
            <a:r>
              <a:rPr lang="en-US" sz="2400" dirty="0"/>
              <a:t> </a:t>
            </a:r>
            <a:r>
              <a:rPr lang="en-US" sz="2400" b="1" dirty="0">
                <a:solidFill>
                  <a:srgbClr val="000080"/>
                </a:solidFill>
              </a:rPr>
              <a:t>as </a:t>
            </a:r>
            <a:r>
              <a:rPr lang="en-US" sz="2400" dirty="0" err="1"/>
              <a:t>pplt</a:t>
            </a:r>
            <a:br>
              <a:rPr lang="en-US" sz="2400" dirty="0"/>
            </a:br>
            <a:br>
              <a:rPr lang="en-US" sz="2400" dirty="0"/>
            </a:br>
            <a:r>
              <a:rPr lang="en-US" sz="2400" i="1" dirty="0">
                <a:solidFill>
                  <a:srgbClr val="808080"/>
                </a:solidFill>
              </a:rPr>
              <a:t># Make two rows, one column of plots</a:t>
            </a:r>
            <a:br>
              <a:rPr lang="en-US" sz="2400" i="1" dirty="0">
                <a:solidFill>
                  <a:srgbClr val="808080"/>
                </a:solidFill>
              </a:rPr>
            </a:br>
            <a:r>
              <a:rPr lang="en-US" sz="2400" dirty="0" err="1"/>
              <a:t>figure_container</a:t>
            </a:r>
            <a:r>
              <a:rPr lang="en-US" sz="2400" dirty="0"/>
              <a:t>, </a:t>
            </a:r>
            <a:r>
              <a:rPr lang="en-US" sz="2400" dirty="0" err="1"/>
              <a:t>my_plot_axes</a:t>
            </a:r>
            <a:r>
              <a:rPr lang="en-US" sz="2400" dirty="0"/>
              <a:t> = </a:t>
            </a:r>
            <a:r>
              <a:rPr lang="en-US" sz="2400" dirty="0" err="1"/>
              <a:t>pplt.subplots</a:t>
            </a:r>
            <a:r>
              <a:rPr lang="en-US" sz="2400" dirty="0"/>
              <a:t>(</a:t>
            </a:r>
            <a:r>
              <a:rPr lang="en-US" sz="2400" dirty="0">
                <a:solidFill>
                  <a:srgbClr val="0000FF"/>
                </a:solidFill>
              </a:rPr>
              <a:t>2</a:t>
            </a:r>
            <a:r>
              <a:rPr lang="en-US" sz="2400" dirty="0"/>
              <a:t>, </a:t>
            </a:r>
            <a:r>
              <a:rPr lang="en-US" sz="2400" dirty="0">
                <a:solidFill>
                  <a:srgbClr val="0000FF"/>
                </a:solidFill>
              </a:rPr>
              <a:t>1</a:t>
            </a:r>
            <a:r>
              <a:rPr lang="en-US" sz="2400" dirty="0"/>
              <a:t>)  </a:t>
            </a:r>
            <a:br>
              <a:rPr lang="en-US" sz="2400" dirty="0"/>
            </a:br>
            <a:br>
              <a:rPr lang="en-US" sz="2400" i="1" dirty="0">
                <a:solidFill>
                  <a:srgbClr val="808080"/>
                </a:solidFill>
              </a:rPr>
            </a:br>
            <a:r>
              <a:rPr lang="en-US" sz="2400" i="1" dirty="0">
                <a:solidFill>
                  <a:srgbClr val="808080"/>
                </a:solidFill>
              </a:rPr>
              <a:t># Fill the subplots with each of the following two topics</a:t>
            </a:r>
            <a:br>
              <a:rPr lang="en-US" sz="2400" i="1" dirty="0">
                <a:solidFill>
                  <a:srgbClr val="808080"/>
                </a:solidFill>
              </a:rPr>
            </a:br>
            <a:r>
              <a:rPr lang="en-US" sz="2400" dirty="0" err="1"/>
              <a:t>my_plot_axes</a:t>
            </a:r>
            <a:r>
              <a:rPr lang="en-US" sz="2400" dirty="0"/>
              <a:t>[</a:t>
            </a:r>
            <a:r>
              <a:rPr lang="en-US" sz="2400" dirty="0">
                <a:solidFill>
                  <a:srgbClr val="0000FF"/>
                </a:solidFill>
              </a:rPr>
              <a:t>0</a:t>
            </a:r>
            <a:r>
              <a:rPr lang="en-US" sz="2400" dirty="0"/>
              <a:t>].stem(</a:t>
            </a:r>
            <a:r>
              <a:rPr lang="en-US" sz="2400" dirty="0" err="1"/>
              <a:t>topic_word_mapping</a:t>
            </a:r>
            <a:r>
              <a:rPr lang="en-US" sz="2400" dirty="0"/>
              <a:t>[</a:t>
            </a:r>
            <a:r>
              <a:rPr lang="en-US" sz="2400" dirty="0">
                <a:solidFill>
                  <a:srgbClr val="0000FF"/>
                </a:solidFill>
              </a:rPr>
              <a:t>4</a:t>
            </a:r>
            <a:r>
              <a:rPr lang="en-US" sz="2400" dirty="0"/>
              <a:t>,:])</a:t>
            </a:r>
            <a:br>
              <a:rPr lang="en-US" sz="2400" dirty="0"/>
            </a:br>
            <a:r>
              <a:rPr lang="en-US" sz="2400" dirty="0" err="1"/>
              <a:t>my_plot_axes</a:t>
            </a:r>
            <a:r>
              <a:rPr lang="en-US" sz="2400" dirty="0"/>
              <a:t>[</a:t>
            </a:r>
            <a:r>
              <a:rPr lang="en-US" sz="2400" dirty="0">
                <a:solidFill>
                  <a:srgbClr val="0000FF"/>
                </a:solidFill>
              </a:rPr>
              <a:t>1</a:t>
            </a:r>
            <a:r>
              <a:rPr lang="en-US" sz="2400" dirty="0"/>
              <a:t>].stem(</a:t>
            </a:r>
            <a:r>
              <a:rPr lang="en-US" sz="2400" dirty="0" err="1"/>
              <a:t>topic_word_mapping</a:t>
            </a:r>
            <a:r>
              <a:rPr lang="en-US" sz="2400" dirty="0"/>
              <a:t>[</a:t>
            </a:r>
            <a:r>
              <a:rPr lang="en-US" sz="2400" dirty="0">
                <a:solidFill>
                  <a:srgbClr val="0000FF"/>
                </a:solidFill>
              </a:rPr>
              <a:t>15</a:t>
            </a:r>
            <a:r>
              <a:rPr lang="en-US" sz="2400" dirty="0"/>
              <a:t>,:])</a:t>
            </a:r>
            <a:br>
              <a:rPr lang="en-US" sz="2400" dirty="0"/>
            </a:br>
            <a:br>
              <a:rPr lang="en-US" sz="2400" dirty="0"/>
            </a:br>
            <a:r>
              <a:rPr lang="en-US" sz="2400" dirty="0" err="1"/>
              <a:t>pplt.show</a:t>
            </a:r>
            <a:r>
              <a:rPr lang="en-US" sz="2400" dirty="0"/>
              <a:t>()</a:t>
            </a:r>
            <a:br>
              <a:rPr lang="en-US" sz="2400" dirty="0"/>
            </a:br>
            <a:endParaRPr lang="en-US" sz="2400" dirty="0"/>
          </a:p>
        </p:txBody>
      </p:sp>
    </p:spTree>
    <p:extLst>
      <p:ext uri="{BB962C8B-B14F-4D97-AF65-F5344CB8AC3E}">
        <p14:creationId xmlns:p14="http://schemas.microsoft.com/office/powerpoint/2010/main" val="37792935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Reminder: all words are in all topics!</a:t>
            </a:r>
          </a:p>
        </p:txBody>
      </p:sp>
      <p:pic>
        <p:nvPicPr>
          <p:cNvPr id="7170" name="Picture 2" descr="C:\Users\az364\Desktop\figure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752600"/>
            <a:ext cx="5734051" cy="4300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127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Basic MWE merging – </a:t>
            </a:r>
            <a:r>
              <a:rPr lang="en-US" i="1" dirty="0"/>
              <a:t>multiword.py</a:t>
            </a:r>
          </a:p>
        </p:txBody>
      </p:sp>
      <p:sp>
        <p:nvSpPr>
          <p:cNvPr id="3" name="Content Placeholder 2"/>
          <p:cNvSpPr>
            <a:spLocks noGrp="1"/>
          </p:cNvSpPr>
          <p:nvPr>
            <p:ph idx="1"/>
          </p:nvPr>
        </p:nvSpPr>
        <p:spPr/>
        <p:txBody>
          <a:bodyPr>
            <a:normAutofit/>
          </a:bodyPr>
          <a:lstStyle/>
          <a:p>
            <a:pPr marL="0" indent="0">
              <a:buNone/>
            </a:pPr>
            <a:r>
              <a:rPr lang="en-US" sz="2400" b="1" dirty="0">
                <a:solidFill>
                  <a:srgbClr val="002060"/>
                </a:solidFill>
              </a:rPr>
              <a:t>from</a:t>
            </a:r>
            <a:r>
              <a:rPr lang="en-US" sz="2400" dirty="0">
                <a:solidFill>
                  <a:srgbClr val="CC7832"/>
                </a:solidFill>
              </a:rPr>
              <a:t> </a:t>
            </a:r>
            <a:r>
              <a:rPr lang="en-US" sz="2400" dirty="0" err="1"/>
              <a:t>nltk.tokenize</a:t>
            </a:r>
            <a:r>
              <a:rPr lang="en-US" sz="2400" dirty="0"/>
              <a:t> </a:t>
            </a:r>
            <a:r>
              <a:rPr lang="en-US" sz="2400" b="1" dirty="0">
                <a:solidFill>
                  <a:srgbClr val="002060"/>
                </a:solidFill>
              </a:rPr>
              <a:t>import</a:t>
            </a:r>
            <a:r>
              <a:rPr lang="en-US" sz="2400" dirty="0">
                <a:solidFill>
                  <a:srgbClr val="002060"/>
                </a:solidFill>
              </a:rPr>
              <a:t> </a:t>
            </a:r>
            <a:r>
              <a:rPr lang="en-US" sz="2400" dirty="0" err="1"/>
              <a:t>MWETokenizer</a:t>
            </a:r>
            <a:br>
              <a:rPr lang="en-US" sz="2400" dirty="0"/>
            </a:br>
            <a:r>
              <a:rPr lang="en-US" sz="2400" b="1" dirty="0">
                <a:solidFill>
                  <a:srgbClr val="002060"/>
                </a:solidFill>
              </a:rPr>
              <a:t>from</a:t>
            </a:r>
            <a:r>
              <a:rPr lang="en-US" sz="2400" dirty="0">
                <a:solidFill>
                  <a:srgbClr val="CC7832"/>
                </a:solidFill>
              </a:rPr>
              <a:t> </a:t>
            </a:r>
            <a:r>
              <a:rPr lang="en-US" sz="2400" dirty="0" err="1"/>
              <a:t>nltk</a:t>
            </a:r>
            <a:r>
              <a:rPr lang="en-US" sz="2400" dirty="0"/>
              <a:t> </a:t>
            </a:r>
            <a:r>
              <a:rPr lang="en-US" sz="2400" b="1" dirty="0">
                <a:solidFill>
                  <a:srgbClr val="002060"/>
                </a:solidFill>
              </a:rPr>
              <a:t>import</a:t>
            </a:r>
            <a:r>
              <a:rPr lang="en-US" sz="2400" dirty="0">
                <a:solidFill>
                  <a:srgbClr val="CC7832"/>
                </a:solidFill>
              </a:rPr>
              <a:t> </a:t>
            </a:r>
            <a:r>
              <a:rPr lang="en-US" sz="2400" dirty="0" err="1"/>
              <a:t>FreqDist</a:t>
            </a:r>
            <a:br>
              <a:rPr lang="en-US" sz="2400" dirty="0"/>
            </a:br>
            <a:br>
              <a:rPr lang="en-US" sz="2400" dirty="0"/>
            </a:br>
            <a:r>
              <a:rPr lang="en-US" sz="2400" dirty="0" err="1"/>
              <a:t>mwe_list</a:t>
            </a:r>
            <a:r>
              <a:rPr lang="en-US" sz="2400" dirty="0"/>
              <a:t> = [(</a:t>
            </a:r>
            <a:r>
              <a:rPr lang="en-US" sz="2400" dirty="0">
                <a:solidFill>
                  <a:srgbClr val="006600"/>
                </a:solidFill>
              </a:rPr>
              <a:t>'palm'</a:t>
            </a:r>
            <a:r>
              <a:rPr lang="en-US" sz="2400" dirty="0"/>
              <a:t>,</a:t>
            </a:r>
            <a:r>
              <a:rPr lang="en-US" sz="2400" dirty="0">
                <a:solidFill>
                  <a:srgbClr val="CC7832"/>
                </a:solidFill>
              </a:rPr>
              <a:t> </a:t>
            </a:r>
            <a:r>
              <a:rPr lang="en-US" sz="2400" dirty="0">
                <a:solidFill>
                  <a:srgbClr val="006600"/>
                </a:solidFill>
              </a:rPr>
              <a:t>'fronds'</a:t>
            </a:r>
            <a:r>
              <a:rPr lang="en-US" sz="2400" dirty="0"/>
              <a:t>),</a:t>
            </a:r>
            <a:r>
              <a:rPr lang="en-US" sz="2400" dirty="0">
                <a:solidFill>
                  <a:srgbClr val="CC7832"/>
                </a:solidFill>
              </a:rPr>
              <a:t> </a:t>
            </a:r>
            <a:r>
              <a:rPr lang="en-US" sz="2400" dirty="0"/>
              <a:t>(</a:t>
            </a:r>
            <a:r>
              <a:rPr lang="en-US" sz="2400" dirty="0">
                <a:solidFill>
                  <a:srgbClr val="006600"/>
                </a:solidFill>
              </a:rPr>
              <a:t>'coast'</a:t>
            </a:r>
            <a:r>
              <a:rPr lang="en-US" sz="2400" dirty="0"/>
              <a:t>,</a:t>
            </a:r>
            <a:r>
              <a:rPr lang="en-US" sz="2400" dirty="0">
                <a:solidFill>
                  <a:srgbClr val="CC7832"/>
                </a:solidFill>
              </a:rPr>
              <a:t> </a:t>
            </a:r>
            <a:r>
              <a:rPr lang="en-US" sz="2400" dirty="0">
                <a:solidFill>
                  <a:srgbClr val="006600"/>
                </a:solidFill>
              </a:rPr>
              <a:t>'guard'</a:t>
            </a:r>
            <a:r>
              <a:rPr lang="en-US" sz="2400" dirty="0"/>
              <a:t>)]</a:t>
            </a:r>
            <a:br>
              <a:rPr lang="en-US" sz="2400" dirty="0"/>
            </a:br>
            <a:r>
              <a:rPr lang="en-US" sz="2400" dirty="0"/>
              <a:t>mwe = </a:t>
            </a:r>
            <a:r>
              <a:rPr lang="en-US" sz="2400" dirty="0" err="1"/>
              <a:t>MWETokenizer</a:t>
            </a:r>
            <a:r>
              <a:rPr lang="en-US" sz="2400" dirty="0"/>
              <a:t>(</a:t>
            </a:r>
            <a:r>
              <a:rPr lang="en-US" sz="2400" dirty="0" err="1"/>
              <a:t>mwe_list</a:t>
            </a:r>
            <a:r>
              <a:rPr lang="en-US" sz="2400" dirty="0"/>
              <a:t>,</a:t>
            </a:r>
            <a:r>
              <a:rPr lang="en-US" sz="2400" dirty="0">
                <a:solidFill>
                  <a:srgbClr val="CC7832"/>
                </a:solidFill>
              </a:rPr>
              <a:t> </a:t>
            </a:r>
            <a:r>
              <a:rPr lang="en-US" sz="2400" dirty="0">
                <a:solidFill>
                  <a:srgbClr val="7030A0"/>
                </a:solidFill>
              </a:rPr>
              <a:t>separator</a:t>
            </a:r>
            <a:r>
              <a:rPr lang="en-US" sz="2400" dirty="0"/>
              <a:t>=</a:t>
            </a:r>
            <a:r>
              <a:rPr lang="en-US" sz="2400" dirty="0">
                <a:solidFill>
                  <a:srgbClr val="006600"/>
                </a:solidFill>
              </a:rPr>
              <a:t>'_'</a:t>
            </a:r>
            <a:r>
              <a:rPr lang="en-US" sz="2400" dirty="0"/>
              <a:t>)</a:t>
            </a:r>
            <a:br>
              <a:rPr lang="en-US" sz="2400" dirty="0"/>
            </a:br>
            <a:br>
              <a:rPr lang="en-US" sz="2400" dirty="0"/>
            </a:br>
            <a:r>
              <a:rPr lang="en-US" sz="2400" dirty="0"/>
              <a:t>tokens = </a:t>
            </a:r>
            <a:r>
              <a:rPr lang="en-US" sz="2400" dirty="0" err="1"/>
              <a:t>word_tokenize</a:t>
            </a:r>
            <a:r>
              <a:rPr lang="en-US" sz="2400" dirty="0"/>
              <a:t>(</a:t>
            </a:r>
            <a:r>
              <a:rPr lang="en-US" sz="2400" dirty="0">
                <a:solidFill>
                  <a:srgbClr val="006600"/>
                </a:solidFill>
              </a:rPr>
              <a:t>"The coast guard saw palm fronds."</a:t>
            </a:r>
            <a:r>
              <a:rPr lang="en-US" sz="2400" dirty="0"/>
              <a:t>)</a:t>
            </a:r>
            <a:br>
              <a:rPr lang="en-US" sz="2400" dirty="0"/>
            </a:br>
            <a:br>
              <a:rPr lang="en-US" sz="2400" dirty="0"/>
            </a:br>
            <a:r>
              <a:rPr lang="en-US" sz="2400" dirty="0" err="1"/>
              <a:t>mwe_tokenized</a:t>
            </a:r>
            <a:r>
              <a:rPr lang="en-US" sz="2400" dirty="0"/>
              <a:t> = </a:t>
            </a:r>
            <a:r>
              <a:rPr lang="en-US" sz="2400" dirty="0" err="1"/>
              <a:t>mwe.tokenize</a:t>
            </a:r>
            <a:r>
              <a:rPr lang="en-US" sz="2400" dirty="0"/>
              <a:t>(tokens)</a:t>
            </a:r>
            <a:br>
              <a:rPr lang="en-US" sz="2400" dirty="0"/>
            </a:br>
            <a:br>
              <a:rPr lang="en-US" sz="2400" dirty="0"/>
            </a:br>
            <a:r>
              <a:rPr lang="en-US" sz="2400" b="1" dirty="0">
                <a:solidFill>
                  <a:srgbClr val="002060"/>
                </a:solidFill>
              </a:rPr>
              <a:t>for</a:t>
            </a:r>
            <a:r>
              <a:rPr lang="en-US" sz="2400" dirty="0">
                <a:solidFill>
                  <a:srgbClr val="CC7832"/>
                </a:solidFill>
              </a:rPr>
              <a:t> </a:t>
            </a:r>
            <a:r>
              <a:rPr lang="en-US" sz="2400" dirty="0"/>
              <a:t>term</a:t>
            </a:r>
            <a:r>
              <a:rPr lang="en-US" sz="2400" dirty="0">
                <a:solidFill>
                  <a:srgbClr val="002060"/>
                </a:solidFill>
              </a:rPr>
              <a:t>,</a:t>
            </a:r>
            <a:r>
              <a:rPr lang="en-US" sz="2400" dirty="0">
                <a:solidFill>
                  <a:srgbClr val="CC7832"/>
                </a:solidFill>
              </a:rPr>
              <a:t> </a:t>
            </a:r>
            <a:r>
              <a:rPr lang="en-US" sz="2400" dirty="0" err="1"/>
              <a:t>freq</a:t>
            </a:r>
            <a:r>
              <a:rPr lang="en-US" sz="2400" dirty="0"/>
              <a:t> </a:t>
            </a:r>
            <a:r>
              <a:rPr lang="en-US" sz="2400" b="1" dirty="0">
                <a:solidFill>
                  <a:srgbClr val="002060"/>
                </a:solidFill>
              </a:rPr>
              <a:t>in</a:t>
            </a:r>
            <a:r>
              <a:rPr lang="en-US" sz="2400" dirty="0">
                <a:solidFill>
                  <a:srgbClr val="CC7832"/>
                </a:solidFill>
              </a:rPr>
              <a:t> </a:t>
            </a:r>
            <a:r>
              <a:rPr lang="en-US" sz="2400" dirty="0" err="1"/>
              <a:t>FreqDist</a:t>
            </a:r>
            <a:r>
              <a:rPr lang="en-US" sz="2400" dirty="0"/>
              <a:t>(</a:t>
            </a:r>
            <a:r>
              <a:rPr lang="en-US" sz="2400" dirty="0" err="1"/>
              <a:t>mwe_tokenized</a:t>
            </a:r>
            <a:r>
              <a:rPr lang="en-US" sz="2400" dirty="0"/>
              <a:t>).</a:t>
            </a:r>
            <a:r>
              <a:rPr lang="en-US" sz="2400" dirty="0" err="1"/>
              <a:t>most_common</a:t>
            </a:r>
            <a:r>
              <a:rPr lang="en-US" sz="2400" dirty="0"/>
              <a:t>(</a:t>
            </a:r>
            <a:r>
              <a:rPr lang="en-US" sz="2400" dirty="0">
                <a:solidFill>
                  <a:srgbClr val="0000FF"/>
                </a:solidFill>
              </a:rPr>
              <a:t>10</a:t>
            </a:r>
            <a:r>
              <a:rPr lang="en-US" sz="2400" dirty="0"/>
              <a:t>):</a:t>
            </a:r>
            <a:br>
              <a:rPr lang="en-US" sz="2400" dirty="0"/>
            </a:br>
            <a:r>
              <a:rPr lang="en-US" sz="2400" dirty="0">
                <a:solidFill>
                  <a:srgbClr val="002060"/>
                </a:solidFill>
              </a:rPr>
              <a:t>   </a:t>
            </a:r>
            <a:r>
              <a:rPr lang="en-US" sz="2400" b="1" dirty="0">
                <a:solidFill>
                  <a:srgbClr val="002060"/>
                </a:solidFill>
              </a:rPr>
              <a:t>print</a:t>
            </a:r>
            <a:r>
              <a:rPr lang="en-US" sz="2400" dirty="0"/>
              <a:t>(term + </a:t>
            </a:r>
            <a:r>
              <a:rPr lang="en-US" sz="2400" dirty="0">
                <a:solidFill>
                  <a:srgbClr val="006600"/>
                </a:solidFill>
              </a:rPr>
              <a:t>"\t"</a:t>
            </a:r>
            <a:r>
              <a:rPr lang="en-US" sz="2400" dirty="0">
                <a:solidFill>
                  <a:srgbClr val="A5C261"/>
                </a:solidFill>
              </a:rPr>
              <a:t> </a:t>
            </a:r>
            <a:r>
              <a:rPr lang="en-US" sz="2400" dirty="0"/>
              <a:t>+ </a:t>
            </a:r>
            <a:r>
              <a:rPr lang="en-US" sz="2400" dirty="0" err="1"/>
              <a:t>str</a:t>
            </a:r>
            <a:r>
              <a:rPr lang="en-US" sz="2400" dirty="0"/>
              <a:t>(</a:t>
            </a:r>
            <a:r>
              <a:rPr lang="en-US" sz="2400" dirty="0" err="1"/>
              <a:t>freq</a:t>
            </a:r>
            <a:r>
              <a:rPr lang="en-US" sz="2400" dirty="0"/>
              <a:t>))</a:t>
            </a:r>
          </a:p>
        </p:txBody>
      </p:sp>
    </p:spTree>
    <p:extLst>
      <p:ext uri="{BB962C8B-B14F-4D97-AF65-F5344CB8AC3E}">
        <p14:creationId xmlns:p14="http://schemas.microsoft.com/office/powerpoint/2010/main" val="1229324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Pretrained</a:t>
            </a:r>
            <a:r>
              <a:rPr lang="en-US" dirty="0"/>
              <a:t> models</a:t>
            </a:r>
          </a:p>
        </p:txBody>
      </p:sp>
      <p:sp>
        <p:nvSpPr>
          <p:cNvPr id="3" name="Content Placeholder 2"/>
          <p:cNvSpPr>
            <a:spLocks noGrp="1"/>
          </p:cNvSpPr>
          <p:nvPr>
            <p:ph idx="1"/>
          </p:nvPr>
        </p:nvSpPr>
        <p:spPr/>
        <p:txBody>
          <a:bodyPr>
            <a:normAutofit fontScale="92500" lnSpcReduction="10000"/>
          </a:bodyPr>
          <a:lstStyle/>
          <a:p>
            <a:r>
              <a:rPr lang="en-US" dirty="0"/>
              <a:t>General NLP pipelines: Spacy, </a:t>
            </a:r>
            <a:r>
              <a:rPr lang="en-US" dirty="0" err="1"/>
              <a:t>CoreNLP</a:t>
            </a:r>
            <a:r>
              <a:rPr lang="en-US" dirty="0"/>
              <a:t>, </a:t>
            </a:r>
            <a:r>
              <a:rPr lang="en-US" dirty="0" err="1"/>
              <a:t>gensim</a:t>
            </a:r>
            <a:r>
              <a:rPr lang="en-US" dirty="0"/>
              <a:t>…</a:t>
            </a:r>
          </a:p>
          <a:p>
            <a:r>
              <a:rPr lang="en-US" dirty="0"/>
              <a:t>Or try Nathan Schneider’s MWE system: </a:t>
            </a:r>
          </a:p>
          <a:p>
            <a:pPr lvl="1"/>
            <a:r>
              <a:rPr lang="en-US" dirty="0">
                <a:hlinkClick r:id="rId2"/>
              </a:rPr>
              <a:t>https://github.com/nschneid/pysupersensetagger</a:t>
            </a:r>
            <a:endParaRPr lang="en-US" dirty="0"/>
          </a:p>
          <a:p>
            <a:r>
              <a:rPr lang="en-US" dirty="0"/>
              <a:t>Trained on STREUSLE corpus:</a:t>
            </a:r>
          </a:p>
          <a:p>
            <a:pPr lvl="1"/>
            <a:r>
              <a:rPr lang="en-US" dirty="0">
                <a:hlinkClick r:id="rId3"/>
              </a:rPr>
              <a:t>https://github.com/nert-nlp/streusle</a:t>
            </a:r>
            <a:endParaRPr lang="en-US" dirty="0"/>
          </a:p>
          <a:p>
            <a:endParaRPr lang="en-US" dirty="0"/>
          </a:p>
          <a:p>
            <a:endParaRPr lang="en-US" dirty="0"/>
          </a:p>
          <a:p>
            <a:r>
              <a:rPr lang="en-US" dirty="0"/>
              <a:t>You can also try writing your own </a:t>
            </a:r>
            <a:r>
              <a:rPr lang="en-US" dirty="0">
                <a:sym typeface="Wingdings" panose="05000000000000000000" pitchFamily="2" charset="2"/>
              </a:rPr>
              <a:t></a:t>
            </a:r>
            <a:br>
              <a:rPr lang="en-US" dirty="0"/>
            </a:br>
            <a:r>
              <a:rPr lang="en-US" dirty="0"/>
              <a:t>(hint: this can be formulated as a BIO sequence labeling task)</a:t>
            </a:r>
          </a:p>
        </p:txBody>
      </p:sp>
    </p:spTree>
    <p:extLst>
      <p:ext uri="{BB962C8B-B14F-4D97-AF65-F5344CB8AC3E}">
        <p14:creationId xmlns:p14="http://schemas.microsoft.com/office/powerpoint/2010/main" val="1885227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Collapsed frequencies: ‘palm fronds’</a:t>
            </a:r>
          </a:p>
        </p:txBody>
      </p:sp>
      <p:sp>
        <p:nvSpPr>
          <p:cNvPr id="3" name="Content Placeholder 2"/>
          <p:cNvSpPr>
            <a:spLocks noGrp="1"/>
          </p:cNvSpPr>
          <p:nvPr>
            <p:ph idx="1"/>
          </p:nvPr>
        </p:nvSpPr>
        <p:spPr/>
        <p:txBody>
          <a:bodyPr>
            <a:normAutofit lnSpcReduction="10000"/>
          </a:bodyPr>
          <a:lstStyle/>
          <a:p>
            <a:r>
              <a:rPr lang="en-US" dirty="0"/>
              <a:t>Collapsed frequencies:</a:t>
            </a:r>
          </a:p>
          <a:p>
            <a:pPr lvl="1"/>
            <a:r>
              <a:rPr lang="en-US" sz="2800" dirty="0"/>
              <a:t>island 			3</a:t>
            </a:r>
          </a:p>
          <a:p>
            <a:pPr lvl="1"/>
            <a:r>
              <a:rPr lang="en-US" sz="2800" dirty="0" err="1">
                <a:solidFill>
                  <a:srgbClr val="0070C0"/>
                </a:solidFill>
              </a:rPr>
              <a:t>coast_guard</a:t>
            </a:r>
            <a:r>
              <a:rPr lang="en-US" sz="2800" dirty="0">
                <a:solidFill>
                  <a:srgbClr val="0070C0"/>
                </a:solidFill>
              </a:rPr>
              <a:t> </a:t>
            </a:r>
            <a:r>
              <a:rPr lang="en-US" sz="2800" dirty="0"/>
              <a:t>		2</a:t>
            </a:r>
          </a:p>
          <a:p>
            <a:pPr lvl="1"/>
            <a:r>
              <a:rPr lang="en-US" sz="2800" dirty="0">
                <a:solidFill>
                  <a:srgbClr val="FF0000"/>
                </a:solidFill>
              </a:rPr>
              <a:t>navy </a:t>
            </a:r>
            <a:r>
              <a:rPr lang="en-US" sz="2800" dirty="0"/>
              <a:t>			1</a:t>
            </a:r>
          </a:p>
          <a:p>
            <a:pPr lvl="1"/>
            <a:r>
              <a:rPr lang="en-US" sz="2800" dirty="0" err="1">
                <a:solidFill>
                  <a:srgbClr val="0070C0"/>
                </a:solidFill>
              </a:rPr>
              <a:t>u.s._navy</a:t>
            </a:r>
            <a:r>
              <a:rPr lang="en-US" sz="2800" dirty="0"/>
              <a:t>		1</a:t>
            </a:r>
          </a:p>
          <a:p>
            <a:pPr lvl="1"/>
            <a:r>
              <a:rPr lang="en-US" sz="2800" dirty="0" err="1">
                <a:solidFill>
                  <a:srgbClr val="0070C0"/>
                </a:solidFill>
              </a:rPr>
              <a:t>palm_fron</a:t>
            </a:r>
            <a:r>
              <a:rPr lang="en-US" sz="2800" dirty="0" err="1">
                <a:solidFill>
                  <a:srgbClr val="7030A0"/>
                </a:solidFill>
              </a:rPr>
              <a:t>d</a:t>
            </a:r>
            <a:r>
              <a:rPr lang="en-US" sz="2800" dirty="0"/>
              <a:t> 		1</a:t>
            </a:r>
          </a:p>
          <a:p>
            <a:pPr lvl="1"/>
            <a:r>
              <a:rPr lang="en-US" dirty="0"/>
              <a:t>castaway		1</a:t>
            </a:r>
          </a:p>
          <a:p>
            <a:pPr lvl="1"/>
            <a:r>
              <a:rPr lang="en-US" dirty="0"/>
              <a:t>Honolulu		1</a:t>
            </a:r>
          </a:p>
          <a:p>
            <a:pPr lvl="1"/>
            <a:r>
              <a:rPr lang="en-US" dirty="0" err="1"/>
              <a:t>Fanadik</a:t>
            </a:r>
            <a:r>
              <a:rPr lang="en-US" dirty="0"/>
              <a:t>			1</a:t>
            </a:r>
          </a:p>
          <a:p>
            <a:pPr lvl="1"/>
            <a:r>
              <a:rPr lang="en-US" dirty="0">
                <a:solidFill>
                  <a:srgbClr val="7030A0"/>
                </a:solidFill>
              </a:rPr>
              <a:t>strand</a:t>
            </a:r>
            <a:r>
              <a:rPr lang="en-US" dirty="0"/>
              <a:t>			1</a:t>
            </a:r>
          </a:p>
        </p:txBody>
      </p:sp>
      <p:sp>
        <p:nvSpPr>
          <p:cNvPr id="4" name="TextBox 3"/>
          <p:cNvSpPr txBox="1"/>
          <p:nvPr/>
        </p:nvSpPr>
        <p:spPr>
          <a:xfrm>
            <a:off x="5562600" y="1752600"/>
            <a:ext cx="23622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t>Should we lower case?</a:t>
            </a:r>
          </a:p>
        </p:txBody>
      </p:sp>
      <p:sp>
        <p:nvSpPr>
          <p:cNvPr id="5" name="TextBox 4"/>
          <p:cNvSpPr txBox="1"/>
          <p:nvPr/>
        </p:nvSpPr>
        <p:spPr>
          <a:xfrm>
            <a:off x="5562600" y="3048000"/>
            <a:ext cx="236220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t>Are MWEs sometimes harmful?</a:t>
            </a:r>
          </a:p>
        </p:txBody>
      </p:sp>
    </p:spTree>
    <p:extLst>
      <p:ext uri="{BB962C8B-B14F-4D97-AF65-F5344CB8AC3E}">
        <p14:creationId xmlns:p14="http://schemas.microsoft.com/office/powerpoint/2010/main" val="257215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the following document similar?</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One man went from camper to castaway in a turn of the tide.</a:t>
            </a:r>
          </a:p>
          <a:p>
            <a:pPr marL="0" indent="0">
              <a:buNone/>
            </a:pPr>
            <a:endParaRPr lang="en-US" dirty="0"/>
          </a:p>
          <a:p>
            <a:pPr marL="0" indent="0">
              <a:buNone/>
            </a:pPr>
            <a:r>
              <a:rPr lang="en-US" dirty="0"/>
              <a:t>An Illinois man who drifted in a dinghy from the Florida Keys to a desolate island in the Bahamas is lucky to be alive after six days spent on the open ocean and then marooned, according the U.S. Coast Guard who rescued him Monday night.</a:t>
            </a:r>
          </a:p>
          <a:p>
            <a:pPr marL="0" indent="0">
              <a:buNone/>
            </a:pPr>
            <a:endParaRPr lang="en-US" dirty="0"/>
          </a:p>
          <a:p>
            <a:pPr marL="0" indent="0">
              <a:buNone/>
            </a:pPr>
            <a:r>
              <a:rPr lang="en-US" dirty="0"/>
              <a:t>Larry </a:t>
            </a:r>
            <a:r>
              <a:rPr lang="en-US" dirty="0" err="1"/>
              <a:t>Sutterfield</a:t>
            </a:r>
            <a:r>
              <a:rPr lang="en-US" dirty="0"/>
              <a:t>, 39, planned to go camping when he took his dinghy under the Seven Mile Bridge in Marathon, Fla. But the current took him toward the Florida Straits and then to a small spit of land along the Cay Sal Bank in the Bahamas, The Sun-Sentinel reported.</a:t>
            </a:r>
          </a:p>
        </p:txBody>
      </p:sp>
    </p:spTree>
    <p:extLst>
      <p:ext uri="{BB962C8B-B14F-4D97-AF65-F5344CB8AC3E}">
        <p14:creationId xmlns:p14="http://schemas.microsoft.com/office/powerpoint/2010/main" val="828374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the following document similar?</a:t>
            </a:r>
          </a:p>
        </p:txBody>
      </p:sp>
      <p:sp>
        <p:nvSpPr>
          <p:cNvPr id="6" name="Content Placeholder 5"/>
          <p:cNvSpPr>
            <a:spLocks noGrp="1"/>
          </p:cNvSpPr>
          <p:nvPr>
            <p:ph sz="half" idx="1"/>
          </p:nvPr>
        </p:nvSpPr>
        <p:spPr/>
        <p:txBody>
          <a:bodyPr>
            <a:normAutofit/>
          </a:bodyPr>
          <a:lstStyle/>
          <a:p>
            <a:pPr lvl="1"/>
            <a:r>
              <a:rPr lang="en-US" sz="2800" u="sng" dirty="0">
                <a:solidFill>
                  <a:srgbClr val="FF0000"/>
                </a:solidFill>
              </a:rPr>
              <a:t>I</a:t>
            </a:r>
            <a:r>
              <a:rPr lang="en-US" sz="2800" u="sng" dirty="0"/>
              <a:t>sland</a:t>
            </a:r>
            <a:r>
              <a:rPr lang="en-US" sz="2800" dirty="0"/>
              <a:t> 		3</a:t>
            </a:r>
          </a:p>
          <a:p>
            <a:pPr lvl="1"/>
            <a:r>
              <a:rPr lang="en-US" sz="2800" u="sng" dirty="0">
                <a:solidFill>
                  <a:srgbClr val="0070C0"/>
                </a:solidFill>
              </a:rPr>
              <a:t>Coast Guard</a:t>
            </a:r>
            <a:r>
              <a:rPr lang="en-US" sz="2800" dirty="0">
                <a:solidFill>
                  <a:srgbClr val="0070C0"/>
                </a:solidFill>
              </a:rPr>
              <a:t> </a:t>
            </a:r>
            <a:r>
              <a:rPr lang="en-US" sz="2800" dirty="0"/>
              <a:t>	2</a:t>
            </a:r>
          </a:p>
          <a:p>
            <a:pPr lvl="1"/>
            <a:r>
              <a:rPr lang="en-US" sz="2800" dirty="0"/>
              <a:t>Navy 		1</a:t>
            </a:r>
          </a:p>
          <a:p>
            <a:pPr lvl="1"/>
            <a:r>
              <a:rPr lang="en-US" sz="2800" dirty="0">
                <a:solidFill>
                  <a:srgbClr val="0070C0"/>
                </a:solidFill>
              </a:rPr>
              <a:t>U.S. Navy</a:t>
            </a:r>
            <a:r>
              <a:rPr lang="en-US" sz="2800" dirty="0"/>
              <a:t>	1</a:t>
            </a:r>
          </a:p>
          <a:p>
            <a:pPr lvl="1"/>
            <a:r>
              <a:rPr lang="en-US" sz="2800" dirty="0">
                <a:solidFill>
                  <a:srgbClr val="0070C0"/>
                </a:solidFill>
              </a:rPr>
              <a:t>palm fron</a:t>
            </a:r>
            <a:r>
              <a:rPr lang="en-US" sz="2800" dirty="0">
                <a:solidFill>
                  <a:srgbClr val="FF0000"/>
                </a:solidFill>
              </a:rPr>
              <a:t>d</a:t>
            </a:r>
            <a:r>
              <a:rPr lang="en-US" sz="2800" dirty="0"/>
              <a:t> 	1</a:t>
            </a:r>
          </a:p>
          <a:p>
            <a:pPr lvl="1"/>
            <a:r>
              <a:rPr lang="en-US" sz="2800" dirty="0"/>
              <a:t>castaway	1</a:t>
            </a:r>
          </a:p>
          <a:p>
            <a:pPr lvl="1"/>
            <a:r>
              <a:rPr lang="en-US" sz="2800" dirty="0"/>
              <a:t>Honolulu	1</a:t>
            </a:r>
          </a:p>
          <a:p>
            <a:pPr lvl="1"/>
            <a:r>
              <a:rPr lang="en-US" sz="2800" dirty="0" err="1"/>
              <a:t>Fanadik</a:t>
            </a:r>
            <a:r>
              <a:rPr lang="en-US" sz="2800" dirty="0"/>
              <a:t>		1</a:t>
            </a:r>
          </a:p>
          <a:p>
            <a:pPr lvl="1"/>
            <a:r>
              <a:rPr lang="en-US" sz="2800" dirty="0">
                <a:solidFill>
                  <a:srgbClr val="FF0000"/>
                </a:solidFill>
              </a:rPr>
              <a:t>strand</a:t>
            </a:r>
            <a:r>
              <a:rPr lang="en-US" sz="2800" dirty="0"/>
              <a:t>		1</a:t>
            </a:r>
          </a:p>
        </p:txBody>
      </p:sp>
      <p:sp>
        <p:nvSpPr>
          <p:cNvPr id="7" name="Content Placeholder 6"/>
          <p:cNvSpPr>
            <a:spLocks noGrp="1"/>
          </p:cNvSpPr>
          <p:nvPr>
            <p:ph sz="half" idx="2"/>
          </p:nvPr>
        </p:nvSpPr>
        <p:spPr/>
        <p:txBody>
          <a:bodyPr>
            <a:normAutofit/>
          </a:bodyPr>
          <a:lstStyle/>
          <a:p>
            <a:pPr lvl="1"/>
            <a:r>
              <a:rPr lang="en-US" sz="2800" dirty="0"/>
              <a:t>dinghy		2</a:t>
            </a:r>
          </a:p>
          <a:p>
            <a:pPr lvl="1"/>
            <a:r>
              <a:rPr lang="en-US" sz="2800" dirty="0"/>
              <a:t>Florida		2</a:t>
            </a:r>
          </a:p>
          <a:p>
            <a:pPr lvl="1"/>
            <a:r>
              <a:rPr lang="en-US" sz="2800" dirty="0"/>
              <a:t>Baham</a:t>
            </a:r>
            <a:r>
              <a:rPr lang="en-US" sz="2800" dirty="0">
                <a:solidFill>
                  <a:srgbClr val="FF0000"/>
                </a:solidFill>
              </a:rPr>
              <a:t>a</a:t>
            </a:r>
            <a:r>
              <a:rPr lang="en-US" sz="2800" dirty="0"/>
              <a:t>		2</a:t>
            </a:r>
          </a:p>
          <a:p>
            <a:pPr lvl="1"/>
            <a:r>
              <a:rPr lang="en-US" sz="2800" dirty="0"/>
              <a:t>man		2</a:t>
            </a:r>
          </a:p>
          <a:p>
            <a:pPr lvl="1"/>
            <a:r>
              <a:rPr lang="en-US" sz="2800" dirty="0">
                <a:solidFill>
                  <a:schemeClr val="bg1">
                    <a:lumMod val="50000"/>
                  </a:schemeClr>
                </a:solidFill>
              </a:rPr>
              <a:t>U.S.</a:t>
            </a:r>
            <a:r>
              <a:rPr lang="en-US" sz="2800" dirty="0"/>
              <a:t> 		1</a:t>
            </a:r>
          </a:p>
          <a:p>
            <a:pPr lvl="1"/>
            <a:r>
              <a:rPr lang="en-US" sz="2800" u="sng" dirty="0">
                <a:solidFill>
                  <a:srgbClr val="0070C0"/>
                </a:solidFill>
              </a:rPr>
              <a:t>Coast Guard</a:t>
            </a:r>
            <a:r>
              <a:rPr lang="en-US" sz="2800" dirty="0"/>
              <a:t>	1</a:t>
            </a:r>
          </a:p>
          <a:p>
            <a:pPr lvl="1"/>
            <a:r>
              <a:rPr lang="en-US" sz="2800" dirty="0"/>
              <a:t>rescu</a:t>
            </a:r>
            <a:r>
              <a:rPr lang="en-US" sz="2800" dirty="0">
                <a:solidFill>
                  <a:srgbClr val="FF0000"/>
                </a:solidFill>
              </a:rPr>
              <a:t>e</a:t>
            </a:r>
            <a:r>
              <a:rPr lang="en-US" sz="2800" dirty="0"/>
              <a:t>		1</a:t>
            </a:r>
          </a:p>
          <a:p>
            <a:pPr lvl="1"/>
            <a:r>
              <a:rPr lang="en-US" sz="2800" u="sng" dirty="0"/>
              <a:t>island</a:t>
            </a:r>
            <a:r>
              <a:rPr lang="en-US" sz="2800" dirty="0"/>
              <a:t>		1</a:t>
            </a:r>
          </a:p>
          <a:p>
            <a:pPr lvl="1"/>
            <a:r>
              <a:rPr lang="en-US" sz="2800" dirty="0"/>
              <a:t>maroo</a:t>
            </a:r>
            <a:r>
              <a:rPr lang="en-US" sz="2800" dirty="0">
                <a:solidFill>
                  <a:srgbClr val="FF0000"/>
                </a:solidFill>
              </a:rPr>
              <a:t>n</a:t>
            </a:r>
            <a:r>
              <a:rPr lang="en-US" sz="2800" dirty="0"/>
              <a:t>		1</a:t>
            </a:r>
          </a:p>
          <a:p>
            <a:pPr lvl="1"/>
            <a:endParaRPr lang="en-US" sz="2800" dirty="0"/>
          </a:p>
        </p:txBody>
      </p:sp>
    </p:spTree>
    <p:extLst>
      <p:ext uri="{BB962C8B-B14F-4D97-AF65-F5344CB8AC3E}">
        <p14:creationId xmlns:p14="http://schemas.microsoft.com/office/powerpoint/2010/main" val="27461404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1">
      <a:dk1>
        <a:srgbClr val="000000"/>
      </a:dk1>
      <a:lt1>
        <a:srgbClr val="FFFFFF"/>
      </a:lt1>
      <a:dk2>
        <a:srgbClr val="434342"/>
      </a:dk2>
      <a:lt2>
        <a:srgbClr val="CDD7D9"/>
      </a:lt2>
      <a:accent1>
        <a:srgbClr val="797B7E"/>
      </a:accent1>
      <a:accent2>
        <a:srgbClr val="F96A1B"/>
      </a:accent2>
      <a:accent3>
        <a:srgbClr val="08A1D9"/>
      </a:accent3>
      <a:accent4>
        <a:srgbClr val="0578A2"/>
      </a:accent4>
      <a:accent5>
        <a:srgbClr val="C2AD8D"/>
      </a:accent5>
      <a:accent6>
        <a:srgbClr val="506E94"/>
      </a:accent6>
      <a:hlink>
        <a:srgbClr val="0000FF"/>
      </a:hlink>
      <a:folHlink>
        <a:srgbClr val="0000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1514</TotalTime>
  <Words>2921</Words>
  <Application>Microsoft Office PowerPoint</Application>
  <PresentationFormat>On-screen Show (4:3)</PresentationFormat>
  <Paragraphs>325</Paragraphs>
  <Slides>43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Calibri</vt:lpstr>
      <vt:lpstr>Cambria</vt:lpstr>
      <vt:lpstr>Cambria Math</vt:lpstr>
      <vt:lpstr>Wingdings</vt:lpstr>
      <vt:lpstr>Wingdings 2</vt:lpstr>
      <vt:lpstr>Foundry</vt:lpstr>
      <vt:lpstr>LING-4400 Introduction to  Natural Language Processing</vt:lpstr>
      <vt:lpstr>Topic Modelling</vt:lpstr>
      <vt:lpstr>How to lemmatize and stem</vt:lpstr>
      <vt:lpstr>How to lemmatize and stem</vt:lpstr>
      <vt:lpstr>Basic MWE merging – multiword.py</vt:lpstr>
      <vt:lpstr>Pretrained models</vt:lpstr>
      <vt:lpstr>Collapsed frequencies: ‘palm fronds’</vt:lpstr>
      <vt:lpstr>Is the following document similar?</vt:lpstr>
      <vt:lpstr>Is the following document similar?</vt:lpstr>
      <vt:lpstr>Bag of words model</vt:lpstr>
      <vt:lpstr>Can we build our own BoW model?</vt:lpstr>
      <vt:lpstr>Bags of words as vectors in a matrix</vt:lpstr>
      <vt:lpstr>Back to Vector Space</vt:lpstr>
      <vt:lpstr>How to measure distance?</vt:lpstr>
      <vt:lpstr>Document length</vt:lpstr>
      <vt:lpstr>Cosine similarity</vt:lpstr>
      <vt:lpstr>Scaling</vt:lpstr>
      <vt:lpstr>Scaling</vt:lpstr>
      <vt:lpstr>Term specificity</vt:lpstr>
      <vt:lpstr>Collection frequency</vt:lpstr>
      <vt:lpstr>Document frequency</vt:lpstr>
      <vt:lpstr>Just one number</vt:lpstr>
      <vt:lpstr>TF-IDF</vt:lpstr>
      <vt:lpstr>Collinearity</vt:lpstr>
      <vt:lpstr>Collinearity</vt:lpstr>
      <vt:lpstr>Classifying documents</vt:lpstr>
      <vt:lpstr>An approach to automatic “topics”</vt:lpstr>
      <vt:lpstr>LDA – a caricature</vt:lpstr>
      <vt:lpstr>The 'generative story'</vt:lpstr>
      <vt:lpstr>LDA – more formally</vt:lpstr>
      <vt:lpstr>Inferring latent variables</vt:lpstr>
      <vt:lpstr>Let's do it!</vt:lpstr>
      <vt:lpstr>Library lda</vt:lpstr>
      <vt:lpstr>Imports</vt:lpstr>
      <vt:lpstr>Example data</vt:lpstr>
      <vt:lpstr>Testing the data</vt:lpstr>
      <vt:lpstr>Fitting the model</vt:lpstr>
      <vt:lpstr>Getting top words for each topic</vt:lpstr>
      <vt:lpstr>Output</vt:lpstr>
      <vt:lpstr>Getting the best topic per document</vt:lpstr>
      <vt:lpstr>Output</vt:lpstr>
      <vt:lpstr>Plotting word distributions</vt:lpstr>
      <vt:lpstr>Reminder: all words are in all topics!</vt:lpstr>
    </vt:vector>
  </TitlesOfParts>
  <Company>Georgetown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Natural Language Processing</dc:title>
  <dc:creator>Amir Zeldes</dc:creator>
  <cp:lastModifiedBy>Amir Zeldes</cp:lastModifiedBy>
  <cp:revision>905</cp:revision>
  <dcterms:created xsi:type="dcterms:W3CDTF">2015-10-05T21:10:16Z</dcterms:created>
  <dcterms:modified xsi:type="dcterms:W3CDTF">2023-11-15T15:45:01Z</dcterms:modified>
</cp:coreProperties>
</file>