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9"/>
  </p:notesMasterIdLst>
  <p:sldIdLst>
    <p:sldId id="256" r:id="rId2"/>
    <p:sldId id="451" r:id="rId3"/>
    <p:sldId id="414" r:id="rId4"/>
    <p:sldId id="487" r:id="rId5"/>
    <p:sldId id="514" r:id="rId6"/>
    <p:sldId id="358" r:id="rId7"/>
    <p:sldId id="357" r:id="rId8"/>
    <p:sldId id="359" r:id="rId9"/>
    <p:sldId id="377" r:id="rId10"/>
    <p:sldId id="378" r:id="rId11"/>
    <p:sldId id="379" r:id="rId12"/>
    <p:sldId id="380" r:id="rId13"/>
    <p:sldId id="360" r:id="rId14"/>
    <p:sldId id="455" r:id="rId15"/>
    <p:sldId id="365" r:id="rId16"/>
    <p:sldId id="422" r:id="rId17"/>
    <p:sldId id="512" r:id="rId18"/>
    <p:sldId id="457" r:id="rId19"/>
    <p:sldId id="456" r:id="rId20"/>
    <p:sldId id="458" r:id="rId21"/>
    <p:sldId id="459" r:id="rId22"/>
    <p:sldId id="460" r:id="rId23"/>
    <p:sldId id="511" r:id="rId24"/>
    <p:sldId id="461" r:id="rId25"/>
    <p:sldId id="462" r:id="rId26"/>
    <p:sldId id="463" r:id="rId27"/>
    <p:sldId id="464" r:id="rId28"/>
    <p:sldId id="465" r:id="rId29"/>
    <p:sldId id="364" r:id="rId30"/>
    <p:sldId id="466" r:id="rId31"/>
    <p:sldId id="467" r:id="rId32"/>
    <p:sldId id="468" r:id="rId33"/>
    <p:sldId id="469" r:id="rId34"/>
    <p:sldId id="470" r:id="rId35"/>
    <p:sldId id="471" r:id="rId36"/>
    <p:sldId id="472" r:id="rId37"/>
    <p:sldId id="453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  <a:srgbClr val="5C9E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18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40B73B-0812-4975-A8B4-D2D7AAFE4965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66361-746C-4569-A822-E768C017F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4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regexper.com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LING-4400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Computational Morphology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approximation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first approach would be to model states for each morpheme</a:t>
            </a:r>
          </a:p>
          <a:p>
            <a:r>
              <a:rPr lang="en-US" dirty="0"/>
              <a:t>Allow transitions based on order </a:t>
            </a:r>
            <a:r>
              <a:rPr lang="en-US" sz="2400" dirty="0"/>
              <a:t>(</a:t>
            </a:r>
            <a:r>
              <a:rPr lang="en-US" sz="2400" dirty="0" err="1"/>
              <a:t>Antworth</a:t>
            </a:r>
            <a:r>
              <a:rPr lang="en-US" sz="2400" dirty="0"/>
              <a:t> 1990)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lvl="1">
              <a:buFont typeface="Wingdings"/>
              <a:buChar char="Ø"/>
            </a:pPr>
            <a:r>
              <a:rPr lang="en-US" sz="2000" dirty="0"/>
              <a:t>Problems?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352800"/>
            <a:ext cx="8382000" cy="21940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0227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strange forms will be possible:</a:t>
            </a:r>
          </a:p>
          <a:p>
            <a:pPr lvl="1"/>
            <a:r>
              <a:rPr lang="en-US" i="1" dirty="0" err="1">
                <a:solidFill>
                  <a:srgbClr val="0070C0"/>
                </a:solidFill>
              </a:rPr>
              <a:t>unbigest</a:t>
            </a:r>
            <a:endParaRPr lang="en-US" i="1" dirty="0">
              <a:solidFill>
                <a:srgbClr val="0070C0"/>
              </a:solidFill>
            </a:endParaRP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bigly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…</a:t>
            </a:r>
          </a:p>
          <a:p>
            <a:r>
              <a:rPr lang="en-US" dirty="0"/>
              <a:t>Orthography would need to be handled:</a:t>
            </a:r>
          </a:p>
          <a:p>
            <a:pPr lvl="1"/>
            <a:r>
              <a:rPr lang="en-US" i="1" dirty="0" err="1">
                <a:solidFill>
                  <a:srgbClr val="0070C0"/>
                </a:solidFill>
              </a:rPr>
              <a:t>happyer</a:t>
            </a:r>
            <a:endParaRPr lang="en-US" i="1" dirty="0">
              <a:solidFill>
                <a:srgbClr val="0070C0"/>
              </a:solidFill>
            </a:endParaRPr>
          </a:p>
          <a:p>
            <a:pPr lvl="1"/>
            <a:r>
              <a:rPr lang="en-US" i="1" dirty="0" err="1">
                <a:solidFill>
                  <a:srgbClr val="0070C0"/>
                </a:solidFill>
              </a:rPr>
              <a:t>happyly</a:t>
            </a:r>
            <a:endParaRPr lang="en-US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5718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Automata must become more complex to model the phenomenon</a:t>
            </a:r>
          </a:p>
          <a:p>
            <a:r>
              <a:rPr lang="en-US" dirty="0"/>
              <a:t>Just the beginning: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589675"/>
            <a:ext cx="8686800" cy="3039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4500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automata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Many frameworks exist for FSM</a:t>
            </a:r>
          </a:p>
          <a:p>
            <a:r>
              <a:rPr lang="en-US" dirty="0"/>
              <a:t>Influential early framework: Xerox FSM (XFSM)</a:t>
            </a:r>
          </a:p>
          <a:p>
            <a:pPr lvl="1"/>
            <a:r>
              <a:rPr lang="en-US" dirty="0" err="1"/>
              <a:t>Beesley</a:t>
            </a:r>
            <a:r>
              <a:rPr lang="en-US" dirty="0"/>
              <a:t> &amp; </a:t>
            </a:r>
            <a:r>
              <a:rPr lang="en-US" dirty="0" err="1"/>
              <a:t>Karttunen</a:t>
            </a:r>
            <a:r>
              <a:rPr lang="en-US" dirty="0"/>
              <a:t> (2003)</a:t>
            </a:r>
          </a:p>
          <a:p>
            <a:r>
              <a:rPr lang="en-US" dirty="0"/>
              <a:t>Many free (re)implementations:</a:t>
            </a:r>
          </a:p>
          <a:p>
            <a:pPr lvl="1"/>
            <a:r>
              <a:rPr lang="en-US" dirty="0"/>
              <a:t>HFSM, </a:t>
            </a:r>
            <a:r>
              <a:rPr lang="en-US" dirty="0" err="1"/>
              <a:t>Foma</a:t>
            </a:r>
            <a:r>
              <a:rPr lang="en-US" dirty="0"/>
              <a:t>, </a:t>
            </a:r>
            <a:r>
              <a:rPr lang="en-US" dirty="0" err="1"/>
              <a:t>OpenFST</a:t>
            </a:r>
            <a:r>
              <a:rPr lang="en-US" dirty="0"/>
              <a:t>/</a:t>
            </a:r>
            <a:r>
              <a:rPr lang="en-US" dirty="0" err="1"/>
              <a:t>PyFST</a:t>
            </a:r>
            <a:endParaRPr lang="en-US" dirty="0"/>
          </a:p>
          <a:p>
            <a:pPr lvl="1"/>
            <a:r>
              <a:rPr lang="en-US" dirty="0"/>
              <a:t>Compiled in C++ for performance</a:t>
            </a:r>
          </a:p>
          <a:p>
            <a:pPr lvl="1"/>
            <a:r>
              <a:rPr lang="en-US" dirty="0"/>
              <a:t>Bindings for Python available (though may be tricky to compile, OS dependent)</a:t>
            </a:r>
          </a:p>
          <a:p>
            <a:r>
              <a:rPr lang="en-US" dirty="0"/>
              <a:t>We will use a simple version in Python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3670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EDDD8-9DE9-4FC9-8DCC-8DF203F7B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Concatenating and regex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C69885-C464-4569-B967-EDE15C6F67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easiest way to represent morphology with automata: </a:t>
            </a:r>
            <a:r>
              <a:rPr lang="en-US" b="1" dirty="0"/>
              <a:t>composition</a:t>
            </a:r>
            <a:r>
              <a:rPr lang="en-US" dirty="0"/>
              <a:t> </a:t>
            </a:r>
          </a:p>
          <a:p>
            <a:r>
              <a:rPr lang="en-US" dirty="0"/>
              <a:t>Simply concatenate automata to recognize complex expression:</a:t>
            </a:r>
          </a:p>
          <a:p>
            <a:pPr lvl="1"/>
            <a:r>
              <a:rPr lang="en-US" dirty="0"/>
              <a:t>Input1 -&gt; Automaton1 (say, un- prefixation)</a:t>
            </a:r>
          </a:p>
          <a:p>
            <a:pPr lvl="1"/>
            <a:r>
              <a:rPr lang="en-US" dirty="0"/>
              <a:t>Input2 -&gt; Automaton2 (say, comparative formation)</a:t>
            </a:r>
          </a:p>
          <a:p>
            <a:pPr lvl="1"/>
            <a:r>
              <a:rPr lang="en-US" dirty="0"/>
              <a:t>Input1Input2 -&gt; Automaton1+Automaton2</a:t>
            </a:r>
          </a:p>
          <a:p>
            <a:r>
              <a:rPr lang="en-US" dirty="0"/>
              <a:t>Can be implemented using </a:t>
            </a:r>
            <a:r>
              <a:rPr lang="en-US" b="1" dirty="0"/>
              <a:t>regex concatenation </a:t>
            </a:r>
            <a:r>
              <a:rPr lang="en-US" dirty="0"/>
              <a:t>(a way of describing </a:t>
            </a:r>
            <a:r>
              <a:rPr lang="en-US" i="1" dirty="0"/>
              <a:t>some</a:t>
            </a:r>
            <a:r>
              <a:rPr lang="en-US" dirty="0"/>
              <a:t> FSAs)</a:t>
            </a:r>
          </a:p>
        </p:txBody>
      </p:sp>
    </p:spTree>
    <p:extLst>
      <p:ext uri="{BB962C8B-B14F-4D97-AF65-F5344CB8AC3E}">
        <p14:creationId xmlns:p14="http://schemas.microsoft.com/office/powerpoint/2010/main" val="12451897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Regex as symbol names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00FF"/>
                </a:solidFill>
              </a:rPr>
              <a:t>import </a:t>
            </a:r>
            <a:r>
              <a:rPr lang="en-US" dirty="0"/>
              <a:t>re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first = </a:t>
            </a:r>
            <a:r>
              <a:rPr lang="en-US" dirty="0">
                <a:solidFill>
                  <a:srgbClr val="006600"/>
                </a:solidFill>
              </a:rPr>
              <a:t>r"(</a:t>
            </a:r>
            <a:r>
              <a:rPr lang="en-US" dirty="0" err="1">
                <a:solidFill>
                  <a:srgbClr val="006600"/>
                </a:solidFill>
              </a:rPr>
              <a:t>Bobby|Amir</a:t>
            </a:r>
            <a:r>
              <a:rPr lang="en-US" dirty="0">
                <a:solidFill>
                  <a:srgbClr val="006600"/>
                </a:solidFill>
              </a:rPr>
              <a:t>)"</a:t>
            </a:r>
          </a:p>
          <a:p>
            <a:pPr marL="0" indent="0">
              <a:buNone/>
            </a:pPr>
            <a:r>
              <a:rPr lang="en-US" dirty="0"/>
              <a:t>last = </a:t>
            </a:r>
            <a:r>
              <a:rPr lang="en-US" dirty="0">
                <a:solidFill>
                  <a:srgbClr val="006600"/>
                </a:solidFill>
              </a:rPr>
              <a:t>r"(Zeldes)"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composed = </a:t>
            </a:r>
            <a:r>
              <a:rPr lang="en-US" dirty="0">
                <a:solidFill>
                  <a:srgbClr val="006600"/>
                </a:solidFill>
              </a:rPr>
              <a:t>"^" </a:t>
            </a:r>
            <a:r>
              <a:rPr lang="en-US" dirty="0"/>
              <a:t>+ first + last + </a:t>
            </a:r>
            <a:r>
              <a:rPr lang="en-US" dirty="0">
                <a:solidFill>
                  <a:srgbClr val="006600"/>
                </a:solidFill>
              </a:rPr>
              <a:t>"$"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>
                <a:solidFill>
                  <a:srgbClr val="0000FF"/>
                </a:solidFill>
              </a:rPr>
              <a:t>print</a:t>
            </a:r>
            <a:r>
              <a:rPr lang="en-US" dirty="0"/>
              <a:t>(</a:t>
            </a:r>
            <a:r>
              <a:rPr lang="en-US" dirty="0" err="1"/>
              <a:t>re.search</a:t>
            </a:r>
            <a:r>
              <a:rPr lang="en-US" dirty="0"/>
              <a:t>(composed, </a:t>
            </a:r>
            <a:r>
              <a:rPr lang="en-US" dirty="0">
                <a:solidFill>
                  <a:srgbClr val="006600"/>
                </a:solidFill>
              </a:rPr>
              <a:t>"</a:t>
            </a:r>
            <a:r>
              <a:rPr lang="en-US" dirty="0" err="1">
                <a:solidFill>
                  <a:srgbClr val="006600"/>
                </a:solidFill>
              </a:rPr>
              <a:t>BobbyZeldes</a:t>
            </a:r>
            <a:r>
              <a:rPr lang="en-US" dirty="0">
                <a:solidFill>
                  <a:srgbClr val="006600"/>
                </a:solidFill>
              </a:rPr>
              <a:t>"</a:t>
            </a:r>
            <a:r>
              <a:rPr lang="en-US" dirty="0"/>
              <a:t>))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00FF"/>
                </a:solidFill>
              </a:rPr>
              <a:t>print</a:t>
            </a:r>
            <a:r>
              <a:rPr lang="en-US" dirty="0"/>
              <a:t>(</a:t>
            </a:r>
            <a:r>
              <a:rPr lang="en-US" dirty="0" err="1"/>
              <a:t>re.search</a:t>
            </a:r>
            <a:r>
              <a:rPr lang="en-US" dirty="0"/>
              <a:t>(composed, </a:t>
            </a:r>
            <a:r>
              <a:rPr lang="en-US" dirty="0">
                <a:solidFill>
                  <a:srgbClr val="006600"/>
                </a:solidFill>
              </a:rPr>
              <a:t>"</a:t>
            </a:r>
            <a:r>
              <a:rPr lang="en-US" dirty="0" err="1">
                <a:solidFill>
                  <a:srgbClr val="006600"/>
                </a:solidFill>
              </a:rPr>
              <a:t>BobbySchmidt</a:t>
            </a:r>
            <a:r>
              <a:rPr lang="en-US" dirty="0">
                <a:solidFill>
                  <a:srgbClr val="006600"/>
                </a:solidFill>
              </a:rPr>
              <a:t>"</a:t>
            </a:r>
            <a:r>
              <a:rPr lang="en-US" dirty="0"/>
              <a:t>))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2134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Let's try the English adjectives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Suppose adjectives look like this:</a:t>
            </a:r>
          </a:p>
          <a:p>
            <a:pPr lvl="1"/>
            <a:r>
              <a:rPr lang="en-US" dirty="0"/>
              <a:t>Can start with </a:t>
            </a:r>
            <a:r>
              <a:rPr lang="en-US" b="1" i="1" dirty="0">
                <a:solidFill>
                  <a:srgbClr val="0070C0"/>
                </a:solidFill>
              </a:rPr>
              <a:t>un-</a:t>
            </a:r>
          </a:p>
          <a:p>
            <a:pPr lvl="1"/>
            <a:r>
              <a:rPr lang="en-US" dirty="0"/>
              <a:t>Have a stem like </a:t>
            </a:r>
            <a:r>
              <a:rPr lang="en-US" b="1" i="1" dirty="0">
                <a:solidFill>
                  <a:srgbClr val="0070C0"/>
                </a:solidFill>
              </a:rPr>
              <a:t>big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or </a:t>
            </a:r>
            <a:r>
              <a:rPr lang="en-US" b="1" i="1" dirty="0">
                <a:solidFill>
                  <a:srgbClr val="0070C0"/>
                </a:solidFill>
              </a:rPr>
              <a:t>clear</a:t>
            </a:r>
          </a:p>
          <a:p>
            <a:pPr lvl="1"/>
            <a:r>
              <a:rPr lang="en-US" dirty="0"/>
              <a:t>Can end in </a:t>
            </a:r>
            <a:r>
              <a:rPr lang="en-US" b="1" i="1" dirty="0">
                <a:solidFill>
                  <a:srgbClr val="0070C0"/>
                </a:solidFill>
              </a:rPr>
              <a:t>-</a:t>
            </a:r>
            <a:r>
              <a:rPr lang="en-US" b="1" i="1" dirty="0" err="1">
                <a:solidFill>
                  <a:srgbClr val="0070C0"/>
                </a:solidFill>
              </a:rPr>
              <a:t>er</a:t>
            </a:r>
            <a:r>
              <a:rPr lang="en-US" dirty="0"/>
              <a:t>, </a:t>
            </a:r>
            <a:r>
              <a:rPr lang="en-US" b="1" i="1" dirty="0">
                <a:solidFill>
                  <a:srgbClr val="0070C0"/>
                </a:solidFill>
              </a:rPr>
              <a:t>-</a:t>
            </a:r>
            <a:r>
              <a:rPr lang="en-US" b="1" i="1" dirty="0" err="1">
                <a:solidFill>
                  <a:srgbClr val="0070C0"/>
                </a:solidFill>
              </a:rPr>
              <a:t>est</a:t>
            </a:r>
            <a:endParaRPr lang="en-US" b="1" i="1" dirty="0">
              <a:solidFill>
                <a:srgbClr val="0070C0"/>
              </a:solidFill>
            </a:endParaRPr>
          </a:p>
          <a:p>
            <a:r>
              <a:rPr lang="en-US" dirty="0"/>
              <a:t>Can we compose a three part regular expression to identify these?</a:t>
            </a:r>
          </a:p>
        </p:txBody>
      </p:sp>
    </p:spTree>
    <p:extLst>
      <p:ext uri="{BB962C8B-B14F-4D97-AF65-F5344CB8AC3E}">
        <p14:creationId xmlns:p14="http://schemas.microsoft.com/office/powerpoint/2010/main" val="23571803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import </a:t>
            </a:r>
            <a:r>
              <a:rPr lang="en-US" dirty="0"/>
              <a:t>re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un = </a:t>
            </a:r>
            <a:r>
              <a:rPr lang="en-US" dirty="0">
                <a:solidFill>
                  <a:srgbClr val="006600"/>
                </a:solidFill>
              </a:rPr>
              <a:t>r"(un)?"</a:t>
            </a:r>
          </a:p>
          <a:p>
            <a:pPr marL="411480" lvl="1" indent="0">
              <a:buNone/>
            </a:pPr>
            <a:r>
              <a:rPr lang="en-US" dirty="0"/>
              <a:t>stem = </a:t>
            </a:r>
            <a:r>
              <a:rPr lang="en-US" dirty="0">
                <a:solidFill>
                  <a:srgbClr val="006600"/>
                </a:solidFill>
              </a:rPr>
              <a:t>r"(</a:t>
            </a:r>
            <a:r>
              <a:rPr lang="en-US" dirty="0" err="1">
                <a:solidFill>
                  <a:srgbClr val="006600"/>
                </a:solidFill>
              </a:rPr>
              <a:t>big|clear</a:t>
            </a:r>
            <a:r>
              <a:rPr lang="en-US" dirty="0">
                <a:solidFill>
                  <a:srgbClr val="006600"/>
                </a:solidFill>
              </a:rPr>
              <a:t>)"</a:t>
            </a:r>
          </a:p>
          <a:p>
            <a:pPr marL="411480" lvl="1" indent="0">
              <a:buNone/>
            </a:pPr>
            <a:r>
              <a:rPr lang="en-US" dirty="0"/>
              <a:t>suffix = </a:t>
            </a:r>
            <a:r>
              <a:rPr lang="en-US" dirty="0">
                <a:solidFill>
                  <a:srgbClr val="006600"/>
                </a:solidFill>
              </a:rPr>
              <a:t>r"(</a:t>
            </a:r>
            <a:r>
              <a:rPr lang="en-US" dirty="0" err="1">
                <a:solidFill>
                  <a:srgbClr val="006600"/>
                </a:solidFill>
              </a:rPr>
              <a:t>er|est</a:t>
            </a:r>
            <a:r>
              <a:rPr lang="en-US" dirty="0">
                <a:solidFill>
                  <a:srgbClr val="006600"/>
                </a:solidFill>
              </a:rPr>
              <a:t>)?"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composed = </a:t>
            </a:r>
            <a:r>
              <a:rPr lang="en-US" dirty="0">
                <a:solidFill>
                  <a:srgbClr val="006600"/>
                </a:solidFill>
              </a:rPr>
              <a:t>"^" </a:t>
            </a:r>
            <a:r>
              <a:rPr lang="en-US" dirty="0"/>
              <a:t>+ un + stem + suffix + </a:t>
            </a:r>
            <a:r>
              <a:rPr lang="en-US" dirty="0">
                <a:solidFill>
                  <a:srgbClr val="006600"/>
                </a:solidFill>
              </a:rPr>
              <a:t>"$"</a:t>
            </a:r>
          </a:p>
          <a:p>
            <a:pPr marL="411480" lvl="1" indent="0">
              <a:buNone/>
            </a:pPr>
            <a:endParaRPr lang="en-US" dirty="0">
              <a:solidFill>
                <a:srgbClr val="006600"/>
              </a:solidFill>
            </a:endParaRPr>
          </a:p>
          <a:p>
            <a:pPr marL="411480" lvl="1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Now we can recognize if a word is such an adjective!</a:t>
            </a:r>
          </a:p>
        </p:txBody>
      </p:sp>
    </p:spTree>
    <p:extLst>
      <p:ext uri="{BB962C8B-B14F-4D97-AF65-F5344CB8AC3E}">
        <p14:creationId xmlns:p14="http://schemas.microsoft.com/office/powerpoint/2010/main" val="11048777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C15B2-EA55-490D-82D6-125EA41CD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325BC5-CE53-4921-ACC7-32F894F7B9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6280"/>
          </a:xfrm>
        </p:spPr>
        <p:txBody>
          <a:bodyPr/>
          <a:lstStyle/>
          <a:p>
            <a:r>
              <a:rPr lang="en-US" dirty="0"/>
              <a:t>It can be useful to plot out automata</a:t>
            </a:r>
          </a:p>
          <a:p>
            <a:r>
              <a:rPr lang="en-US" dirty="0"/>
              <a:t>We will see multiple plot types later</a:t>
            </a:r>
          </a:p>
          <a:p>
            <a:r>
              <a:rPr lang="en-US" dirty="0"/>
              <a:t>For simple regex strings you can use: </a:t>
            </a:r>
          </a:p>
          <a:p>
            <a:pPr lvl="1"/>
            <a:r>
              <a:rPr lang="en-US" dirty="0">
                <a:hlinkClick r:id="rId2"/>
              </a:rPr>
              <a:t>https://regexper.com/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Our phone expression: </a:t>
            </a:r>
            <a:r>
              <a:rPr lang="en-US" dirty="0">
                <a:solidFill>
                  <a:srgbClr val="006600"/>
                </a:solidFill>
              </a:rPr>
              <a:t>r"((\(?[0-9]+\)? ?)+)"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600FA7-89AD-430C-86D0-AFA594D8F5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4212997"/>
            <a:ext cx="5334000" cy="1959203"/>
          </a:xfrm>
          <a:prstGeom prst="rect">
            <a:avLst/>
          </a:prstGeom>
        </p:spPr>
      </p:pic>
      <p:sp>
        <p:nvSpPr>
          <p:cNvPr id="5" name="Speech Bubble: Rectangle 4">
            <a:extLst>
              <a:ext uri="{FF2B5EF4-FFF2-40B4-BE49-F238E27FC236}">
                <a16:creationId xmlns:a16="http://schemas.microsoft.com/office/drawing/2014/main" id="{9B726462-CFAA-4271-A14F-B4F9BD23C1C0}"/>
              </a:ext>
            </a:extLst>
          </p:cNvPr>
          <p:cNvSpPr/>
          <p:nvPr/>
        </p:nvSpPr>
        <p:spPr>
          <a:xfrm>
            <a:off x="381000" y="4953000"/>
            <a:ext cx="762000" cy="304800"/>
          </a:xfrm>
          <a:prstGeom prst="wedgeRectCallout">
            <a:avLst>
              <a:gd name="adj1" fmla="val 133873"/>
              <a:gd name="adj2" fmla="val 330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start</a:t>
            </a:r>
          </a:p>
        </p:txBody>
      </p:sp>
      <p:sp>
        <p:nvSpPr>
          <p:cNvPr id="6" name="Speech Bubble: Rectangle 5">
            <a:extLst>
              <a:ext uri="{FF2B5EF4-FFF2-40B4-BE49-F238E27FC236}">
                <a16:creationId xmlns:a16="http://schemas.microsoft.com/office/drawing/2014/main" id="{E6EF2A6B-0239-4DC4-AC7C-849BC42D302F}"/>
              </a:ext>
            </a:extLst>
          </p:cNvPr>
          <p:cNvSpPr/>
          <p:nvPr/>
        </p:nvSpPr>
        <p:spPr>
          <a:xfrm>
            <a:off x="7404847" y="4789601"/>
            <a:ext cx="762000" cy="304800"/>
          </a:xfrm>
          <a:prstGeom prst="wedgeRectCallout">
            <a:avLst>
              <a:gd name="adj1" fmla="val -99657"/>
              <a:gd name="adj2" fmla="val 595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end</a:t>
            </a:r>
          </a:p>
        </p:txBody>
      </p:sp>
      <p:sp>
        <p:nvSpPr>
          <p:cNvPr id="7" name="Speech Bubble: Rectangle 6">
            <a:extLst>
              <a:ext uri="{FF2B5EF4-FFF2-40B4-BE49-F238E27FC236}">
                <a16:creationId xmlns:a16="http://schemas.microsoft.com/office/drawing/2014/main" id="{568C0576-1458-4684-A756-348BE473E223}"/>
              </a:ext>
            </a:extLst>
          </p:cNvPr>
          <p:cNvSpPr/>
          <p:nvPr/>
        </p:nvSpPr>
        <p:spPr>
          <a:xfrm>
            <a:off x="7543800" y="5562600"/>
            <a:ext cx="1143000" cy="304800"/>
          </a:xfrm>
          <a:prstGeom prst="wedgeRectCallout">
            <a:avLst>
              <a:gd name="adj1" fmla="val -249461"/>
              <a:gd name="adj2" fmla="val -1492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transition</a:t>
            </a:r>
          </a:p>
        </p:txBody>
      </p:sp>
      <p:sp>
        <p:nvSpPr>
          <p:cNvPr id="8" name="Speech Bubble: Rectangle 7">
            <a:extLst>
              <a:ext uri="{FF2B5EF4-FFF2-40B4-BE49-F238E27FC236}">
                <a16:creationId xmlns:a16="http://schemas.microsoft.com/office/drawing/2014/main" id="{FF40892B-AF7C-4A50-867F-0B712BB51EB7}"/>
              </a:ext>
            </a:extLst>
          </p:cNvPr>
          <p:cNvSpPr/>
          <p:nvPr/>
        </p:nvSpPr>
        <p:spPr>
          <a:xfrm>
            <a:off x="7252447" y="3900183"/>
            <a:ext cx="1143000" cy="304800"/>
          </a:xfrm>
          <a:prstGeom prst="wedgeRectCallout">
            <a:avLst>
              <a:gd name="adj1" fmla="val -298481"/>
              <a:gd name="adj2" fmla="val 2845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state</a:t>
            </a:r>
          </a:p>
        </p:txBody>
      </p:sp>
      <p:sp>
        <p:nvSpPr>
          <p:cNvPr id="9" name="Speech Bubble: Rectangle 8">
            <a:extLst>
              <a:ext uri="{FF2B5EF4-FFF2-40B4-BE49-F238E27FC236}">
                <a16:creationId xmlns:a16="http://schemas.microsoft.com/office/drawing/2014/main" id="{7FDA8B01-E754-46F4-B72F-72F94D4E48EB}"/>
              </a:ext>
            </a:extLst>
          </p:cNvPr>
          <p:cNvSpPr/>
          <p:nvPr/>
        </p:nvSpPr>
        <p:spPr>
          <a:xfrm>
            <a:off x="322729" y="4114800"/>
            <a:ext cx="1143000" cy="304800"/>
          </a:xfrm>
          <a:prstGeom prst="wedgeRectCallout">
            <a:avLst>
              <a:gd name="adj1" fmla="val 92499"/>
              <a:gd name="adj2" fmla="val 1580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group</a:t>
            </a:r>
          </a:p>
        </p:txBody>
      </p:sp>
    </p:spTree>
    <p:extLst>
      <p:ext uri="{BB962C8B-B14F-4D97-AF65-F5344CB8AC3E}">
        <p14:creationId xmlns:p14="http://schemas.microsoft.com/office/powerpoint/2010/main" val="13483920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D53A6-1BAE-4C2A-B116-090E4298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generation?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221655-9500-453C-B8FC-EB45746B0E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We can use library </a:t>
            </a:r>
            <a:r>
              <a:rPr lang="en-US" b="1" dirty="0" err="1"/>
              <a:t>exrex</a:t>
            </a:r>
            <a:r>
              <a:rPr lang="en-US" dirty="0"/>
              <a:t> to randomly walk through regex states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i="1" dirty="0"/>
              <a:t>&gt; pip install </a:t>
            </a:r>
            <a:r>
              <a:rPr lang="en-US" i="1" dirty="0" err="1"/>
              <a:t>exrex</a:t>
            </a:r>
            <a:endParaRPr lang="en-US" i="1" dirty="0"/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import </a:t>
            </a:r>
            <a:r>
              <a:rPr lang="en-US" dirty="0" err="1"/>
              <a:t>exrex</a:t>
            </a:r>
            <a:endParaRPr lang="en-US" dirty="0"/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# Generate some forms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00FF"/>
                </a:solidFill>
              </a:rPr>
              <a:t>print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"Generating all forms:\n"</a:t>
            </a:r>
            <a:r>
              <a:rPr lang="en-US" dirty="0"/>
              <a:t>)</a:t>
            </a:r>
          </a:p>
          <a:p>
            <a:pPr marL="411480" lvl="1" indent="0">
              <a:buNone/>
            </a:pPr>
            <a:r>
              <a:rPr lang="en-US" dirty="0"/>
              <a:t>outputs = </a:t>
            </a:r>
            <a:r>
              <a:rPr lang="en-US" dirty="0" err="1"/>
              <a:t>exrex.generate</a:t>
            </a:r>
            <a:r>
              <a:rPr lang="en-US" dirty="0"/>
              <a:t>(composed)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>
                <a:solidFill>
                  <a:srgbClr val="0000FF"/>
                </a:solidFill>
              </a:rPr>
              <a:t>for </a:t>
            </a:r>
            <a:r>
              <a:rPr lang="en-US" dirty="0"/>
              <a:t>output </a:t>
            </a:r>
            <a:r>
              <a:rPr lang="en-US" dirty="0">
                <a:solidFill>
                  <a:srgbClr val="0000FF"/>
                </a:solidFill>
              </a:rPr>
              <a:t>in </a:t>
            </a:r>
            <a:r>
              <a:rPr lang="en-US" dirty="0"/>
              <a:t>outputs:</a:t>
            </a:r>
          </a:p>
          <a:p>
            <a:pPr marL="411480" lvl="1" indent="0">
              <a:buNone/>
            </a:pPr>
            <a:r>
              <a:rPr lang="en-US" dirty="0"/>
              <a:t>    </a:t>
            </a:r>
            <a:r>
              <a:rPr lang="en-US" dirty="0">
                <a:solidFill>
                  <a:srgbClr val="0000FF"/>
                </a:solidFill>
              </a:rPr>
              <a:t>print</a:t>
            </a:r>
            <a:r>
              <a:rPr lang="en-US" dirty="0"/>
              <a:t>(output)</a:t>
            </a:r>
          </a:p>
          <a:p>
            <a:pPr marL="41148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824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From regex to natural language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Word formation is similar to regex:</a:t>
            </a:r>
          </a:p>
          <a:p>
            <a:pPr lvl="1"/>
            <a:r>
              <a:rPr lang="en-US" dirty="0"/>
              <a:t>Super anti adverbs: /(super)?(anti)?ADJ(</a:t>
            </a:r>
            <a:r>
              <a:rPr lang="en-US" dirty="0" err="1"/>
              <a:t>ly</a:t>
            </a:r>
            <a:r>
              <a:rPr lang="en-US" dirty="0"/>
              <a:t>)?/</a:t>
            </a:r>
          </a:p>
          <a:p>
            <a:pPr lvl="1"/>
            <a:r>
              <a:rPr lang="en-US" dirty="0"/>
              <a:t>Noun compounds: /N+N/</a:t>
            </a:r>
          </a:p>
          <a:p>
            <a:r>
              <a:rPr lang="en-US" dirty="0"/>
              <a:t>But what is ADJ? or N?</a:t>
            </a:r>
          </a:p>
          <a:p>
            <a:r>
              <a:rPr lang="en-US" dirty="0"/>
              <a:t>Can we do regex with a different 'alphabet'?</a:t>
            </a:r>
          </a:p>
          <a:p>
            <a:endParaRPr lang="en-US" dirty="0"/>
          </a:p>
          <a:p>
            <a:r>
              <a:rPr lang="en-US" dirty="0"/>
              <a:t>A grammar of </a:t>
            </a:r>
            <a:r>
              <a:rPr lang="en-US" b="1" dirty="0" err="1"/>
              <a:t>re</a:t>
            </a:r>
            <a:r>
              <a:rPr lang="en-US" dirty="0" err="1"/>
              <a:t>xpressions</a:t>
            </a:r>
            <a:r>
              <a:rPr lang="en-US" dirty="0"/>
              <a:t> using any 'alphabet' is called a </a:t>
            </a:r>
            <a:r>
              <a:rPr lang="en-US" b="1" dirty="0"/>
              <a:t>regular language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731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26FAC-5EA8-4AFA-B50A-70F4106F6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word about generators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3C69-7914-4F48-9344-833BFFA81D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exrex.generate</a:t>
            </a:r>
            <a:r>
              <a:rPr lang="en-US" dirty="0"/>
              <a:t>() returns something that looks like a list</a:t>
            </a:r>
          </a:p>
          <a:p>
            <a:r>
              <a:rPr lang="en-US" dirty="0"/>
              <a:t>But: </a:t>
            </a:r>
          </a:p>
          <a:p>
            <a:pPr marL="411480" lvl="1" indent="0">
              <a:buNone/>
            </a:pPr>
            <a:r>
              <a:rPr lang="en-US" dirty="0"/>
              <a:t>adjectives = </a:t>
            </a:r>
            <a:r>
              <a:rPr lang="en-US" dirty="0" err="1"/>
              <a:t>exrex.generate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r"(un)?(big)(</a:t>
            </a:r>
            <a:r>
              <a:rPr lang="en-US" dirty="0" err="1">
                <a:solidFill>
                  <a:srgbClr val="006600"/>
                </a:solidFill>
              </a:rPr>
              <a:t>er</a:t>
            </a:r>
            <a:r>
              <a:rPr lang="en-US" dirty="0">
                <a:solidFill>
                  <a:srgbClr val="006600"/>
                </a:solidFill>
              </a:rPr>
              <a:t>)?"</a:t>
            </a:r>
            <a:r>
              <a:rPr lang="en-US" dirty="0"/>
              <a:t>)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2060"/>
                </a:solidFill>
              </a:rPr>
              <a:t>print</a:t>
            </a:r>
            <a:r>
              <a:rPr lang="en-US" dirty="0"/>
              <a:t>(adjectives[</a:t>
            </a:r>
            <a:r>
              <a:rPr lang="en-US" dirty="0">
                <a:solidFill>
                  <a:srgbClr val="0000FF"/>
                </a:solidFill>
              </a:rPr>
              <a:t>0</a:t>
            </a:r>
            <a:r>
              <a:rPr lang="en-US" dirty="0"/>
              <a:t>])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>
                <a:solidFill>
                  <a:srgbClr val="FF0000"/>
                </a:solidFill>
              </a:rPr>
              <a:t>{</a:t>
            </a:r>
            <a:r>
              <a:rPr lang="en-US" dirty="0" err="1">
                <a:solidFill>
                  <a:srgbClr val="FF0000"/>
                </a:solidFill>
              </a:rPr>
              <a:t>TypeError</a:t>
            </a:r>
            <a:r>
              <a:rPr lang="en-US" dirty="0">
                <a:solidFill>
                  <a:srgbClr val="FF0000"/>
                </a:solidFill>
              </a:rPr>
              <a:t>}'generator' object is not </a:t>
            </a:r>
            <a:r>
              <a:rPr lang="en-US" dirty="0" err="1">
                <a:solidFill>
                  <a:srgbClr val="FF0000"/>
                </a:solidFill>
              </a:rPr>
              <a:t>subscriptable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8652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26FAC-5EA8-4AFA-B50A-70F4106F6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word about generators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3C69-7914-4F48-9344-833BFFA81D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Generators act like lists in </a:t>
            </a:r>
            <a:r>
              <a:rPr lang="en-US" b="1" i="1" dirty="0"/>
              <a:t>for </a:t>
            </a:r>
            <a:r>
              <a:rPr lang="en-US" dirty="0"/>
              <a:t>loops</a:t>
            </a:r>
          </a:p>
          <a:p>
            <a:r>
              <a:rPr lang="en-US" dirty="0"/>
              <a:t>But they only fetch one item at a time</a:t>
            </a:r>
          </a:p>
          <a:p>
            <a:r>
              <a:rPr lang="en-US" dirty="0"/>
              <a:t>Save memory by not representing whole list</a:t>
            </a:r>
          </a:p>
          <a:p>
            <a:r>
              <a:rPr lang="en-US" dirty="0"/>
              <a:t>Can be </a:t>
            </a:r>
            <a:r>
              <a:rPr lang="en-US" b="1" dirty="0"/>
              <a:t>converted</a:t>
            </a:r>
            <a:r>
              <a:rPr lang="en-US" dirty="0"/>
              <a:t> to lists:</a:t>
            </a:r>
          </a:p>
          <a:p>
            <a:pPr marL="0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b="1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>
                <a:solidFill>
                  <a:srgbClr val="002060"/>
                </a:solidFill>
              </a:rPr>
              <a:t>list</a:t>
            </a:r>
            <a:r>
              <a:rPr lang="en-US" dirty="0"/>
              <a:t>(adjectives)[</a:t>
            </a:r>
            <a:r>
              <a:rPr lang="en-US" dirty="0">
                <a:solidFill>
                  <a:srgbClr val="0000FF"/>
                </a:solidFill>
              </a:rPr>
              <a:t>0</a:t>
            </a:r>
            <a:r>
              <a:rPr lang="en-US" dirty="0"/>
              <a:t>])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b="1" i="1" dirty="0"/>
              <a:t>big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2936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68B3B-7CFB-4DF8-9041-0FC112FC8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Looping through our generator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1E5B87-9390-4E10-879B-3804EBBDA2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Generating all forms:</a:t>
            </a:r>
          </a:p>
          <a:p>
            <a:endParaRPr lang="en-US" dirty="0"/>
          </a:p>
          <a:p>
            <a:r>
              <a:rPr lang="en-US" dirty="0"/>
              <a:t>big</a:t>
            </a:r>
          </a:p>
          <a:p>
            <a:r>
              <a:rPr lang="en-US" dirty="0" err="1"/>
              <a:t>biger</a:t>
            </a:r>
            <a:endParaRPr lang="en-US" dirty="0"/>
          </a:p>
          <a:p>
            <a:r>
              <a:rPr lang="en-US" dirty="0" err="1"/>
              <a:t>bigest</a:t>
            </a:r>
            <a:endParaRPr lang="en-US" dirty="0"/>
          </a:p>
          <a:p>
            <a:r>
              <a:rPr lang="en-US" dirty="0"/>
              <a:t>clear</a:t>
            </a:r>
          </a:p>
          <a:p>
            <a:r>
              <a:rPr lang="en-US" dirty="0"/>
              <a:t>clearer</a:t>
            </a:r>
          </a:p>
          <a:p>
            <a:r>
              <a:rPr lang="en-US" dirty="0"/>
              <a:t>clearest</a:t>
            </a:r>
          </a:p>
          <a:p>
            <a:r>
              <a:rPr lang="en-US" dirty="0" err="1"/>
              <a:t>unbig</a:t>
            </a:r>
            <a:endParaRPr lang="en-US" dirty="0"/>
          </a:p>
          <a:p>
            <a:r>
              <a:rPr lang="en-US" dirty="0" err="1"/>
              <a:t>unbiger</a:t>
            </a:r>
            <a:endParaRPr lang="en-US" dirty="0"/>
          </a:p>
          <a:p>
            <a:r>
              <a:rPr lang="en-US" dirty="0" err="1"/>
              <a:t>unbigest</a:t>
            </a:r>
            <a:endParaRPr lang="en-US" dirty="0"/>
          </a:p>
          <a:p>
            <a:r>
              <a:rPr lang="en-US" dirty="0"/>
              <a:t>unclear</a:t>
            </a:r>
          </a:p>
          <a:p>
            <a:r>
              <a:rPr lang="en-US" dirty="0" err="1"/>
              <a:t>unclearer</a:t>
            </a:r>
            <a:endParaRPr lang="en-US" dirty="0"/>
          </a:p>
          <a:p>
            <a:r>
              <a:rPr lang="en-US" dirty="0" err="1"/>
              <a:t>unclearest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3202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11DD3-3559-4EDA-BC10-6294FB096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FSA – where are final states?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25E47F-9E70-4B3B-A728-D613B35393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2414D3-3ABE-4351-A4F2-5495EAC8EF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60076"/>
            <a:ext cx="9144000" cy="2337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7856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075F7-4DC4-4445-9EF1-70D2C169D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concatenation all we need?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5F1236-38C1-4065-AC58-CD25DBE5B0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word formations are more complex:</a:t>
            </a:r>
          </a:p>
          <a:p>
            <a:pPr lvl="1"/>
            <a:r>
              <a:rPr lang="en-US" dirty="0"/>
              <a:t>Circumfixes:	</a:t>
            </a:r>
            <a:r>
              <a:rPr lang="en-US" b="1" dirty="0" err="1"/>
              <a:t>en</a:t>
            </a:r>
            <a:r>
              <a:rPr lang="en-US" b="1" dirty="0"/>
              <a:t>-/</a:t>
            </a:r>
            <a:r>
              <a:rPr lang="en-US" b="1" dirty="0" err="1"/>
              <a:t>em</a:t>
            </a:r>
            <a:r>
              <a:rPr lang="en-US" b="1" dirty="0"/>
              <a:t>-		-</a:t>
            </a:r>
            <a:r>
              <a:rPr lang="en-US" b="1" dirty="0" err="1"/>
              <a:t>en</a:t>
            </a:r>
            <a:endParaRPr lang="en-US" b="1" dirty="0"/>
          </a:p>
          <a:p>
            <a:pPr lvl="2"/>
            <a:r>
              <a:rPr lang="en-US" i="1" dirty="0">
                <a:solidFill>
                  <a:srgbClr val="0070C0"/>
                </a:solidFill>
              </a:rPr>
              <a:t>enliven</a:t>
            </a:r>
          </a:p>
          <a:p>
            <a:pPr lvl="2"/>
            <a:r>
              <a:rPr lang="en-US" i="1" dirty="0">
                <a:solidFill>
                  <a:srgbClr val="0070C0"/>
                </a:solidFill>
              </a:rPr>
              <a:t>embolden</a:t>
            </a:r>
          </a:p>
          <a:p>
            <a:pPr lvl="2"/>
            <a:r>
              <a:rPr lang="en-US" i="1" dirty="0">
                <a:solidFill>
                  <a:srgbClr val="0070C0"/>
                </a:solidFill>
              </a:rPr>
              <a:t>embiggen</a:t>
            </a:r>
          </a:p>
          <a:p>
            <a:pPr lvl="1"/>
            <a:r>
              <a:rPr lang="en-US" dirty="0"/>
              <a:t>Reduplication:	</a:t>
            </a:r>
          </a:p>
          <a:p>
            <a:pPr lvl="2"/>
            <a:r>
              <a:rPr lang="en-US" i="1" dirty="0">
                <a:solidFill>
                  <a:srgbClr val="0070C0"/>
                </a:solidFill>
              </a:rPr>
              <a:t>no-no</a:t>
            </a:r>
          </a:p>
          <a:p>
            <a:pPr lvl="2"/>
            <a:r>
              <a:rPr lang="en-US" i="1" dirty="0">
                <a:solidFill>
                  <a:srgbClr val="0070C0"/>
                </a:solidFill>
              </a:rPr>
              <a:t>night-night</a:t>
            </a:r>
          </a:p>
        </p:txBody>
      </p:sp>
    </p:spTree>
    <p:extLst>
      <p:ext uri="{BB962C8B-B14F-4D97-AF65-F5344CB8AC3E}">
        <p14:creationId xmlns:p14="http://schemas.microsoft.com/office/powerpoint/2010/main" val="1124421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075F7-4DC4-4445-9EF1-70D2C169D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concatenation all we need?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5F1236-38C1-4065-AC58-CD25DBE5B0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These processes are not very productive in English, but they are in other languages:</a:t>
            </a:r>
          </a:p>
          <a:p>
            <a:pPr lvl="1"/>
            <a:r>
              <a:rPr lang="en-US" dirty="0"/>
              <a:t>Japanese honorifics: </a:t>
            </a:r>
            <a:r>
              <a:rPr lang="en-US" i="1" dirty="0">
                <a:solidFill>
                  <a:srgbClr val="0070C0"/>
                </a:solidFill>
              </a:rPr>
              <a:t>o-</a:t>
            </a:r>
            <a:r>
              <a:rPr lang="en-US" dirty="0">
                <a:solidFill>
                  <a:srgbClr val="0070C0"/>
                </a:solidFill>
              </a:rPr>
              <a:t>VERB</a:t>
            </a:r>
            <a:r>
              <a:rPr lang="en-US" i="1" dirty="0">
                <a:solidFill>
                  <a:srgbClr val="0070C0"/>
                </a:solidFill>
              </a:rPr>
              <a:t>-</a:t>
            </a:r>
            <a:r>
              <a:rPr lang="en-US" i="1" dirty="0" err="1">
                <a:solidFill>
                  <a:srgbClr val="0070C0"/>
                </a:solidFill>
              </a:rPr>
              <a:t>i</a:t>
            </a:r>
            <a:r>
              <a:rPr lang="en-US" i="1" dirty="0">
                <a:solidFill>
                  <a:srgbClr val="0070C0"/>
                </a:solidFill>
              </a:rPr>
              <a:t>-</a:t>
            </a:r>
            <a:r>
              <a:rPr lang="en-US" i="1" dirty="0" err="1">
                <a:solidFill>
                  <a:srgbClr val="0070C0"/>
                </a:solidFill>
              </a:rPr>
              <a:t>suru</a:t>
            </a:r>
            <a:endParaRPr lang="en-US" i="1" dirty="0">
              <a:solidFill>
                <a:srgbClr val="0070C0"/>
              </a:solidFill>
            </a:endParaRPr>
          </a:p>
          <a:p>
            <a:pPr lvl="1"/>
            <a:r>
              <a:rPr lang="en-US" dirty="0"/>
              <a:t>German past tense: </a:t>
            </a:r>
            <a:r>
              <a:rPr lang="en-US" i="1" dirty="0" err="1">
                <a:solidFill>
                  <a:srgbClr val="0070C0"/>
                </a:solidFill>
              </a:rPr>
              <a:t>ge</a:t>
            </a:r>
            <a:r>
              <a:rPr lang="en-US" i="1" dirty="0">
                <a:solidFill>
                  <a:srgbClr val="0070C0"/>
                </a:solidFill>
              </a:rPr>
              <a:t>-</a:t>
            </a:r>
            <a:r>
              <a:rPr lang="en-US" dirty="0">
                <a:solidFill>
                  <a:srgbClr val="0070C0"/>
                </a:solidFill>
              </a:rPr>
              <a:t>VERB</a:t>
            </a:r>
            <a:r>
              <a:rPr lang="en-US" i="1" dirty="0">
                <a:solidFill>
                  <a:srgbClr val="0070C0"/>
                </a:solidFill>
              </a:rPr>
              <a:t>-t</a:t>
            </a:r>
          </a:p>
          <a:p>
            <a:pPr lvl="1"/>
            <a:r>
              <a:rPr lang="en-US" dirty="0"/>
              <a:t>And recall the Greek perfect…</a:t>
            </a:r>
          </a:p>
          <a:p>
            <a:r>
              <a:rPr lang="en-US" dirty="0"/>
              <a:t>Some languages have productive triplication!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AA67F3C-F192-4977-89D2-939CD4CC88ED}"/>
              </a:ext>
            </a:extLst>
          </p:cNvPr>
          <p:cNvGraphicFramePr>
            <a:graphicFrameLocks noGrp="1"/>
          </p:cNvGraphicFramePr>
          <p:nvPr/>
        </p:nvGraphicFramePr>
        <p:xfrm>
          <a:off x="5105400" y="4724400"/>
          <a:ext cx="2412175" cy="1112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97280">
                  <a:extLst>
                    <a:ext uri="{9D8B030D-6E8A-4147-A177-3AD203B41FA5}">
                      <a16:colId xmlns:a16="http://schemas.microsoft.com/office/drawing/2014/main" val="1757661838"/>
                    </a:ext>
                  </a:extLst>
                </a:gridCol>
                <a:gridCol w="1314895">
                  <a:extLst>
                    <a:ext uri="{9D8B030D-6E8A-4147-A177-3AD203B41FA5}">
                      <a16:colId xmlns:a16="http://schemas.microsoft.com/office/drawing/2014/main" val="18691249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pei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float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6708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peipei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floating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2181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peipeipei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still floating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47350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35F2F6A-C0CF-4FD1-933F-568E5B84A0E0}"/>
              </a:ext>
            </a:extLst>
          </p:cNvPr>
          <p:cNvSpPr txBox="1"/>
          <p:nvPr/>
        </p:nvSpPr>
        <p:spPr>
          <a:xfrm>
            <a:off x="2286000" y="4957494"/>
            <a:ext cx="2590801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/>
              <a:t>Pingelapese</a:t>
            </a:r>
            <a:r>
              <a:rPr lang="en-US" dirty="0"/>
              <a:t> (Micronesia) 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Rehg</a:t>
            </a:r>
            <a:r>
              <a:rPr lang="en-US" dirty="0"/>
              <a:t> 1981:11)</a:t>
            </a:r>
          </a:p>
        </p:txBody>
      </p:sp>
    </p:spTree>
    <p:extLst>
      <p:ext uri="{BB962C8B-B14F-4D97-AF65-F5344CB8AC3E}">
        <p14:creationId xmlns:p14="http://schemas.microsoft.com/office/powerpoint/2010/main" val="30487600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26785-11D8-4649-9410-78F1BABD7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Nesting expressions is useful!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30A4F-5697-4E48-A38B-313EBFD9BD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Even for English, it can be necessary or just convenient to </a:t>
            </a:r>
            <a:r>
              <a:rPr lang="en-US" b="1" dirty="0"/>
              <a:t>nest</a:t>
            </a:r>
            <a:r>
              <a:rPr lang="en-US" dirty="0"/>
              <a:t> expressions</a:t>
            </a:r>
          </a:p>
          <a:p>
            <a:endParaRPr lang="en-US" dirty="0"/>
          </a:p>
          <a:p>
            <a:r>
              <a:rPr lang="en-US" dirty="0"/>
              <a:t>Consider the ‘wordy’ part of URLs/e-mails</a:t>
            </a:r>
          </a:p>
          <a:p>
            <a:pPr lvl="1"/>
            <a:r>
              <a:rPr lang="en-US" dirty="0"/>
              <a:t>WORD = ([A-Za-z][A-Za-z0-9]*-?)+</a:t>
            </a:r>
          </a:p>
          <a:p>
            <a:r>
              <a:rPr lang="en-US" dirty="0"/>
              <a:t>What’s better?</a:t>
            </a:r>
          </a:p>
          <a:p>
            <a:pPr lvl="1"/>
            <a:r>
              <a:rPr lang="en-US" dirty="0"/>
              <a:t>Email = ([A-Za-z][A-Za-z0-9]*-?)+@([A-Za-z][A-Za-z0-9]*-?)\. ([A-Za-z][A-Za-z0-9]*-?)</a:t>
            </a:r>
          </a:p>
          <a:p>
            <a:pPr lvl="1"/>
            <a:r>
              <a:rPr lang="en-US" dirty="0"/>
              <a:t>Email = </a:t>
            </a:r>
            <a:r>
              <a:rPr lang="en-US" dirty="0">
                <a:solidFill>
                  <a:srgbClr val="7030A0"/>
                </a:solidFill>
              </a:rPr>
              <a:t>WORD</a:t>
            </a:r>
            <a:r>
              <a:rPr lang="en-US" dirty="0"/>
              <a:t>+@</a:t>
            </a:r>
            <a:r>
              <a:rPr lang="en-US" dirty="0">
                <a:solidFill>
                  <a:srgbClr val="7030A0"/>
                </a:solidFill>
              </a:rPr>
              <a:t>WORD</a:t>
            </a:r>
            <a:r>
              <a:rPr lang="en-US" dirty="0"/>
              <a:t>.</a:t>
            </a:r>
            <a:r>
              <a:rPr lang="en-US" dirty="0">
                <a:solidFill>
                  <a:srgbClr val="7030A0"/>
                </a:solidFill>
              </a:rPr>
              <a:t>WORD</a:t>
            </a:r>
          </a:p>
          <a:p>
            <a:endParaRPr lang="en-US" dirty="0"/>
          </a:p>
          <a:p>
            <a:r>
              <a:rPr lang="en-US" dirty="0"/>
              <a:t>Can be reused for URLs, file names…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1937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FE2E2-27AF-41F9-AFF8-57865E21F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Nesting with f-strings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838852-104E-45B4-90C9-51D4842CD9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Since Python 3.6, we can embed variables into strings using </a:t>
            </a:r>
            <a:r>
              <a:rPr lang="en-US" b="1" dirty="0"/>
              <a:t>f-strings:</a:t>
            </a:r>
          </a:p>
          <a:p>
            <a:endParaRPr lang="en-US" b="1" dirty="0"/>
          </a:p>
          <a:p>
            <a:pPr marL="411480" lvl="1" indent="0">
              <a:buNone/>
            </a:pPr>
            <a:r>
              <a:rPr lang="en-US" dirty="0"/>
              <a:t>username = </a:t>
            </a:r>
            <a:r>
              <a:rPr lang="en-US" dirty="0">
                <a:solidFill>
                  <a:srgbClr val="006600"/>
                </a:solidFill>
              </a:rPr>
              <a:t>"Amir"</a:t>
            </a:r>
          </a:p>
          <a:p>
            <a:pPr marL="411480" lvl="1" indent="0">
              <a:buNone/>
            </a:pPr>
            <a:r>
              <a:rPr lang="en-US" dirty="0"/>
              <a:t>message = </a:t>
            </a:r>
            <a:r>
              <a:rPr lang="en-US" dirty="0" err="1">
                <a:solidFill>
                  <a:srgbClr val="7030A0"/>
                </a:solidFill>
              </a:rPr>
              <a:t>f</a:t>
            </a:r>
            <a:r>
              <a:rPr lang="en-US" dirty="0" err="1">
                <a:solidFill>
                  <a:srgbClr val="006600"/>
                </a:solidFill>
              </a:rPr>
              <a:t>"Hello</a:t>
            </a:r>
            <a:r>
              <a:rPr lang="en-US" dirty="0">
                <a:solidFill>
                  <a:srgbClr val="006600"/>
                </a:solidFill>
              </a:rPr>
              <a:t>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{</a:t>
            </a:r>
            <a:r>
              <a:rPr lang="en-US" dirty="0">
                <a:solidFill>
                  <a:srgbClr val="7030A0"/>
                </a:solidFill>
              </a:rPr>
              <a:t>username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}</a:t>
            </a:r>
            <a:r>
              <a:rPr lang="en-US" dirty="0">
                <a:solidFill>
                  <a:srgbClr val="006600"/>
                </a:solidFill>
              </a:rPr>
              <a:t>!"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2060"/>
                </a:solidFill>
              </a:rPr>
              <a:t>print</a:t>
            </a:r>
            <a:r>
              <a:rPr lang="en-US" dirty="0"/>
              <a:t>(message)</a:t>
            </a:r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/>
              <a:t>f-strings also automatically convert to str():</a:t>
            </a:r>
          </a:p>
          <a:p>
            <a:endParaRPr lang="en-US" dirty="0"/>
          </a:p>
          <a:p>
            <a:pPr marL="411480" lvl="1" indent="0">
              <a:buNone/>
            </a:pPr>
            <a:r>
              <a:rPr lang="en-US" dirty="0"/>
              <a:t>iteration = </a:t>
            </a:r>
            <a:r>
              <a:rPr lang="en-US" dirty="0">
                <a:solidFill>
                  <a:srgbClr val="0000FF"/>
                </a:solidFill>
              </a:rPr>
              <a:t>1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 err="1">
                <a:solidFill>
                  <a:srgbClr val="7030A0"/>
                </a:solidFill>
              </a:rPr>
              <a:t>f</a:t>
            </a:r>
            <a:r>
              <a:rPr lang="en-US" dirty="0" err="1">
                <a:solidFill>
                  <a:srgbClr val="006600"/>
                </a:solidFill>
              </a:rPr>
              <a:t>"running</a:t>
            </a:r>
            <a:r>
              <a:rPr lang="en-US" dirty="0">
                <a:solidFill>
                  <a:srgbClr val="006600"/>
                </a:solidFill>
              </a:rPr>
              <a:t> trial </a:t>
            </a:r>
            <a:r>
              <a:rPr lang="en-US" dirty="0">
                <a:solidFill>
                  <a:srgbClr val="CC7832"/>
                </a:solidFill>
              </a:rPr>
              <a:t>{</a:t>
            </a:r>
            <a:r>
              <a:rPr lang="en-US" dirty="0">
                <a:solidFill>
                  <a:srgbClr val="7030A0"/>
                </a:solidFill>
              </a:rPr>
              <a:t>iteration</a:t>
            </a:r>
            <a:r>
              <a:rPr lang="en-US" dirty="0">
                <a:solidFill>
                  <a:srgbClr val="CC7832"/>
                </a:solidFill>
              </a:rPr>
              <a:t>}</a:t>
            </a:r>
            <a:r>
              <a:rPr lang="en-US" dirty="0">
                <a:solidFill>
                  <a:srgbClr val="006600"/>
                </a:solidFill>
              </a:rPr>
              <a:t>"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807907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4AAEA-93B0-4F3C-AD88-1F985A439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in morphology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BA6652-7808-49D8-B73C-A70308C769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As an example application of nesting in computational morphology, we will look at </a:t>
            </a:r>
            <a:r>
              <a:rPr lang="en-US" b="1" dirty="0"/>
              <a:t>numbers</a:t>
            </a:r>
            <a:endParaRPr lang="en-US" dirty="0"/>
          </a:p>
          <a:p>
            <a:pPr lvl="1"/>
            <a:r>
              <a:rPr lang="en-US" dirty="0"/>
              <a:t>Infinite set</a:t>
            </a:r>
          </a:p>
          <a:p>
            <a:pPr lvl="1"/>
            <a:r>
              <a:rPr lang="en-US" dirty="0"/>
              <a:t>Important for some NLP (NLU &amp; NLG) applications</a:t>
            </a:r>
          </a:p>
          <a:p>
            <a:pPr lvl="1"/>
            <a:r>
              <a:rPr lang="en-US" dirty="0"/>
              <a:t>Fairly easy to define using finite-state methods</a:t>
            </a:r>
          </a:p>
          <a:p>
            <a:pPr lvl="1"/>
            <a:r>
              <a:rPr lang="en-US" dirty="0"/>
              <a:t>Essentially impossible to capture perfectly using statistical methods (neural nets)</a:t>
            </a:r>
          </a:p>
          <a:p>
            <a:endParaRPr lang="en-US" dirty="0"/>
          </a:p>
          <a:p>
            <a:r>
              <a:rPr lang="en-US" dirty="0"/>
              <a:t>Download </a:t>
            </a:r>
            <a:r>
              <a:rPr lang="en-US" b="1" i="1" dirty="0"/>
              <a:t>Files &gt; Code &gt; </a:t>
            </a:r>
            <a:r>
              <a:rPr lang="en-US" b="1" i="1" dirty="0" err="1"/>
              <a:t>fsm</a:t>
            </a:r>
            <a:r>
              <a:rPr lang="en-US" b="1" i="1" dirty="0"/>
              <a:t> &gt; numerals.py</a:t>
            </a:r>
          </a:p>
        </p:txBody>
      </p:sp>
    </p:spTree>
    <p:extLst>
      <p:ext uri="{BB962C8B-B14F-4D97-AF65-F5344CB8AC3E}">
        <p14:creationId xmlns:p14="http://schemas.microsoft.com/office/powerpoint/2010/main" val="36789857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example: English numerals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Suppose we want to model the grammar of numbers from 1 – 99</a:t>
            </a:r>
          </a:p>
          <a:p>
            <a:r>
              <a:rPr lang="en-US" dirty="0"/>
              <a:t>First we need one – nine:</a:t>
            </a:r>
          </a:p>
          <a:p>
            <a:pPr marL="411480" lvl="1" indent="0"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Adapted from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Karttunen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(2004)</a:t>
            </a:r>
          </a:p>
          <a:p>
            <a:pPr marL="411480" lvl="1" indent="0">
              <a:buNone/>
            </a:pPr>
            <a:r>
              <a:rPr lang="en-US" sz="2000" b="1" dirty="0">
                <a:solidFill>
                  <a:srgbClr val="002060"/>
                </a:solidFill>
              </a:rPr>
              <a:t>import</a:t>
            </a:r>
            <a:r>
              <a:rPr lang="en-US" sz="2000" dirty="0">
                <a:solidFill>
                  <a:srgbClr val="006600"/>
                </a:solidFill>
              </a:rPr>
              <a:t> </a:t>
            </a:r>
            <a:r>
              <a:rPr lang="en-US" sz="2000" dirty="0"/>
              <a:t>re, </a:t>
            </a:r>
            <a:r>
              <a:rPr lang="en-US" sz="2000" dirty="0" err="1"/>
              <a:t>exrex</a:t>
            </a:r>
            <a:endParaRPr lang="en-US" sz="2000" dirty="0"/>
          </a:p>
          <a:p>
            <a:pPr marL="411480" lvl="1" indent="0">
              <a:buNone/>
            </a:pPr>
            <a:endParaRPr lang="en-US" sz="2000" dirty="0"/>
          </a:p>
          <a:p>
            <a:pPr marL="411480" lvl="1" indent="0">
              <a:buNone/>
            </a:pPr>
            <a:r>
              <a:rPr lang="en-US" sz="2000" dirty="0" err="1"/>
              <a:t>one_to_nine</a:t>
            </a:r>
            <a:r>
              <a:rPr lang="en-US" sz="2000" dirty="0"/>
              <a:t> = r</a:t>
            </a:r>
            <a:r>
              <a:rPr lang="en-US" sz="2000" dirty="0">
                <a:solidFill>
                  <a:srgbClr val="006600"/>
                </a:solidFill>
              </a:rPr>
              <a:t>"(</a:t>
            </a:r>
            <a:r>
              <a:rPr lang="en-US" sz="2000" dirty="0" err="1">
                <a:solidFill>
                  <a:srgbClr val="006600"/>
                </a:solidFill>
              </a:rPr>
              <a:t>one|two|three|four|five|six|seven|eight|nine</a:t>
            </a:r>
            <a:r>
              <a:rPr lang="en-US" sz="2000" dirty="0">
                <a:solidFill>
                  <a:srgbClr val="006600"/>
                </a:solidFill>
              </a:rPr>
              <a:t>)"</a:t>
            </a:r>
          </a:p>
          <a:p>
            <a:pPr marL="411480" lvl="1" indent="0">
              <a:buNone/>
            </a:pPr>
            <a:endParaRPr lang="en-US" sz="2000" dirty="0">
              <a:solidFill>
                <a:srgbClr val="006600"/>
              </a:solidFill>
            </a:endParaRPr>
          </a:p>
          <a:p>
            <a:pPr marL="292100" lvl="1" indent="-292100">
              <a:spcBef>
                <a:spcPts val="0"/>
              </a:spcBef>
              <a:buClrTx/>
              <a:buSzPct val="70000"/>
              <a:buFont typeface="Wingdings 2"/>
              <a:buChar char=""/>
            </a:pPr>
            <a:r>
              <a:rPr lang="en-US" sz="3200" dirty="0"/>
              <a:t>What do the next numbers consist of?</a:t>
            </a:r>
          </a:p>
          <a:p>
            <a:endParaRPr lang="en-US" sz="26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177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languages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fact we can create a regular language grammar using: (</a:t>
            </a:r>
            <a:r>
              <a:rPr lang="en-US" dirty="0">
                <a:solidFill>
                  <a:srgbClr val="FF0000"/>
                </a:solidFill>
              </a:rPr>
              <a:t>reading from </a:t>
            </a:r>
            <a:r>
              <a:rPr lang="en-US" b="1" dirty="0">
                <a:solidFill>
                  <a:srgbClr val="FF0000"/>
                </a:solidFill>
              </a:rPr>
              <a:t>J&amp;M 2008!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Some alphabet </a:t>
            </a:r>
            <a:r>
              <a:rPr lang="el-GR" dirty="0"/>
              <a:t>Σ</a:t>
            </a:r>
            <a:r>
              <a:rPr lang="en-US" dirty="0"/>
              <a:t> with symbols </a:t>
            </a:r>
            <a:r>
              <a:rPr lang="en-US" dirty="0">
                <a:solidFill>
                  <a:srgbClr val="0070C0"/>
                </a:solidFill>
              </a:rPr>
              <a:t>a, b, c</a:t>
            </a:r>
            <a:r>
              <a:rPr lang="en-US" dirty="0"/>
              <a:t>…</a:t>
            </a:r>
          </a:p>
          <a:p>
            <a:pPr lvl="1"/>
            <a:r>
              <a:rPr lang="en-US" dirty="0"/>
              <a:t>Any single symbol is a possible regular grammar (just </a:t>
            </a:r>
            <a:r>
              <a:rPr lang="en-US" dirty="0">
                <a:solidFill>
                  <a:srgbClr val="0070C0"/>
                </a:solidFill>
              </a:rPr>
              <a:t>a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Any union (</a:t>
            </a:r>
            <a:r>
              <a:rPr lang="en-US" dirty="0">
                <a:solidFill>
                  <a:srgbClr val="0070C0"/>
                </a:solidFill>
              </a:rPr>
              <a:t>a</a:t>
            </a:r>
            <a:r>
              <a:rPr lang="en-US" dirty="0"/>
              <a:t> OR </a:t>
            </a:r>
            <a:r>
              <a:rPr lang="en-US" dirty="0">
                <a:solidFill>
                  <a:srgbClr val="0070C0"/>
                </a:solidFill>
              </a:rPr>
              <a:t>b</a:t>
            </a:r>
            <a:r>
              <a:rPr lang="en-US" dirty="0"/>
              <a:t>), concatenation (</a:t>
            </a:r>
            <a:r>
              <a:rPr lang="en-US" dirty="0">
                <a:solidFill>
                  <a:srgbClr val="0070C0"/>
                </a:solidFill>
              </a:rPr>
              <a:t>a</a:t>
            </a:r>
            <a:r>
              <a:rPr lang="en-US" dirty="0"/>
              <a:t> THEN </a:t>
            </a:r>
            <a:r>
              <a:rPr lang="en-US" dirty="0">
                <a:solidFill>
                  <a:srgbClr val="0070C0"/>
                </a:solidFill>
              </a:rPr>
              <a:t>b</a:t>
            </a:r>
            <a:r>
              <a:rPr lang="en-US" dirty="0"/>
              <a:t>) or Kleene star (</a:t>
            </a:r>
            <a:r>
              <a:rPr lang="en-US" dirty="0">
                <a:solidFill>
                  <a:srgbClr val="0070C0"/>
                </a:solidFill>
              </a:rPr>
              <a:t>a</a:t>
            </a:r>
            <a:r>
              <a:rPr lang="en-US" dirty="0"/>
              <a:t>*) of a symbol or language</a:t>
            </a:r>
          </a:p>
          <a:p>
            <a:r>
              <a:rPr lang="en-US" dirty="0"/>
              <a:t>Using these constraints, we can build any regular grammar using any set of symbols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5582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example: English numerals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/>
              <a:t>Adding teen and ten prefixes:</a:t>
            </a:r>
          </a:p>
          <a:p>
            <a:pPr marL="411480" lvl="1" indent="0">
              <a:buNone/>
            </a:pPr>
            <a:r>
              <a:rPr lang="en-US" sz="2000" dirty="0" err="1"/>
              <a:t>teen_ten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6600"/>
                </a:solidFill>
              </a:rPr>
              <a:t>"(</a:t>
            </a:r>
            <a:r>
              <a:rPr lang="en-US" sz="2000" dirty="0" err="1">
                <a:solidFill>
                  <a:srgbClr val="006600"/>
                </a:solidFill>
              </a:rPr>
              <a:t>thir|fif|six|seven|eigh|nine</a:t>
            </a:r>
            <a:r>
              <a:rPr lang="en-US" sz="2000" dirty="0">
                <a:solidFill>
                  <a:srgbClr val="006600"/>
                </a:solidFill>
              </a:rPr>
              <a:t>)"</a:t>
            </a:r>
          </a:p>
          <a:p>
            <a:endParaRPr lang="en-US" sz="2600" dirty="0"/>
          </a:p>
          <a:p>
            <a:r>
              <a:rPr lang="en-US" sz="2600" dirty="0"/>
              <a:t>We have to add ten, eleven, twelve (unpredictable)</a:t>
            </a:r>
          </a:p>
          <a:p>
            <a:r>
              <a:rPr lang="en-US" sz="2600" dirty="0"/>
              <a:t>But how do we combine “-teen” with each of the prefixes above?	teens = (</a:t>
            </a:r>
            <a:r>
              <a:rPr lang="en-US" sz="2600" dirty="0" err="1"/>
              <a:t>ten|eleven|twelve</a:t>
            </a:r>
            <a:r>
              <a:rPr lang="en-US" sz="2600" dirty="0"/>
              <a:t>|???)</a:t>
            </a:r>
          </a:p>
          <a:p>
            <a:endParaRPr lang="en-US" sz="2600" dirty="0"/>
          </a:p>
          <a:p>
            <a:r>
              <a:rPr lang="en-US" sz="2600" dirty="0"/>
              <a:t>Answer: use f-strings!</a:t>
            </a:r>
          </a:p>
          <a:p>
            <a:pPr marL="411480" lvl="1" indent="0">
              <a:buNone/>
            </a:pPr>
            <a:r>
              <a:rPr lang="en-US" sz="2000" dirty="0"/>
              <a:t>teens = </a:t>
            </a:r>
            <a:r>
              <a:rPr lang="en-US" sz="2000" dirty="0">
                <a:solidFill>
                  <a:srgbClr val="7030A0"/>
                </a:solidFill>
              </a:rPr>
              <a:t>f</a:t>
            </a:r>
            <a:r>
              <a:rPr lang="en-US" sz="2000" dirty="0">
                <a:solidFill>
                  <a:srgbClr val="006600"/>
                </a:solidFill>
              </a:rPr>
              <a:t>"(</a:t>
            </a:r>
            <a:r>
              <a:rPr lang="en-US" sz="2000" dirty="0" err="1">
                <a:solidFill>
                  <a:srgbClr val="006600"/>
                </a:solidFill>
              </a:rPr>
              <a:t>ten|eleven|twelve</a:t>
            </a:r>
            <a:r>
              <a:rPr lang="en-US" sz="2000" dirty="0">
                <a:solidFill>
                  <a:srgbClr val="006600"/>
                </a:solidFill>
              </a:rPr>
              <a:t>|((</a:t>
            </a:r>
            <a:r>
              <a:rPr lang="en-US" sz="2000" dirty="0">
                <a:solidFill>
                  <a:srgbClr val="CC7832"/>
                </a:solidFill>
              </a:rPr>
              <a:t>{</a:t>
            </a:r>
            <a:r>
              <a:rPr lang="en-US" sz="2000" dirty="0" err="1">
                <a:solidFill>
                  <a:srgbClr val="7030A0"/>
                </a:solidFill>
              </a:rPr>
              <a:t>teen_ten</a:t>
            </a:r>
            <a:r>
              <a:rPr lang="en-US" sz="2000" dirty="0">
                <a:solidFill>
                  <a:srgbClr val="CC7832"/>
                </a:solidFill>
              </a:rPr>
              <a:t>}</a:t>
            </a:r>
            <a:r>
              <a:rPr lang="en-US" sz="2000" dirty="0">
                <a:solidFill>
                  <a:srgbClr val="006600"/>
                </a:solidFill>
              </a:rPr>
              <a:t>|four)teen))"</a:t>
            </a:r>
          </a:p>
          <a:p>
            <a:pPr marL="411480" lvl="1" indent="0">
              <a:buNone/>
            </a:pPr>
            <a:endParaRPr lang="en-US" sz="2000" dirty="0"/>
          </a:p>
          <a:p>
            <a:pPr marL="41148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40746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example: English numerals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/>
              <a:t>Now the ‘tens’ (numbers in X-ty)</a:t>
            </a:r>
          </a:p>
          <a:p>
            <a:r>
              <a:rPr lang="en-US" sz="2600" dirty="0"/>
              <a:t>Remember they have the same prefixes as teens: </a:t>
            </a:r>
            <a:r>
              <a:rPr lang="en-US" sz="2600" dirty="0" err="1"/>
              <a:t>thir</a:t>
            </a:r>
            <a:r>
              <a:rPr lang="en-US" sz="2600" dirty="0"/>
              <a:t>(</a:t>
            </a:r>
            <a:r>
              <a:rPr lang="en-US" sz="2600" dirty="0" err="1"/>
              <a:t>teen|ty</a:t>
            </a:r>
            <a:r>
              <a:rPr lang="en-US" sz="2600" dirty="0"/>
              <a:t>)</a:t>
            </a:r>
          </a:p>
          <a:p>
            <a:r>
              <a:rPr lang="en-US" sz="2600" dirty="0"/>
              <a:t>But we should also add “</a:t>
            </a:r>
            <a:r>
              <a:rPr lang="en-US" sz="2600" dirty="0" err="1"/>
              <a:t>twen</a:t>
            </a:r>
            <a:r>
              <a:rPr lang="en-US" sz="2600" dirty="0"/>
              <a:t>”(ty) and “for”(ty)</a:t>
            </a:r>
          </a:p>
          <a:p>
            <a:endParaRPr lang="en-US" sz="2600" dirty="0"/>
          </a:p>
          <a:p>
            <a:pPr marL="411480" lvl="1" indent="0">
              <a:buNone/>
            </a:pPr>
            <a:r>
              <a:rPr lang="en-US" sz="2000" dirty="0" err="1"/>
              <a:t>teen_ten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6600"/>
                </a:solidFill>
              </a:rPr>
              <a:t>"(</a:t>
            </a:r>
            <a:r>
              <a:rPr lang="en-US" sz="2000" dirty="0" err="1">
                <a:solidFill>
                  <a:srgbClr val="006600"/>
                </a:solidFill>
              </a:rPr>
              <a:t>thir|fif|six|seven|eigh|nine</a:t>
            </a:r>
            <a:r>
              <a:rPr lang="en-US" sz="2000" dirty="0">
                <a:solidFill>
                  <a:srgbClr val="006600"/>
                </a:solidFill>
              </a:rPr>
              <a:t>)"</a:t>
            </a:r>
          </a:p>
          <a:p>
            <a:pPr marL="411480" lvl="1" indent="0">
              <a:buNone/>
            </a:pPr>
            <a:r>
              <a:rPr lang="en-US" sz="2000" dirty="0" err="1"/>
              <a:t>ten_stem</a:t>
            </a:r>
            <a:r>
              <a:rPr lang="en-US" sz="2000" dirty="0"/>
              <a:t> =</a:t>
            </a:r>
            <a:r>
              <a:rPr lang="en-US" sz="2000" dirty="0">
                <a:solidFill>
                  <a:srgbClr val="006600"/>
                </a:solidFill>
              </a:rPr>
              <a:t> ?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# covers twenty, thirty, forty, fifty …</a:t>
            </a:r>
          </a:p>
          <a:p>
            <a:pPr marL="411480" lvl="1" indent="0">
              <a:buNone/>
            </a:pP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569625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example: English numerals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/>
              <a:t>Now the ‘tens’ (numbers in X-ty)</a:t>
            </a:r>
          </a:p>
          <a:p>
            <a:r>
              <a:rPr lang="en-US" sz="2600" dirty="0"/>
              <a:t>Remember they have the same prefixes as teens: </a:t>
            </a:r>
            <a:r>
              <a:rPr lang="en-US" sz="2600" dirty="0" err="1"/>
              <a:t>thir</a:t>
            </a:r>
            <a:r>
              <a:rPr lang="en-US" sz="2600" dirty="0"/>
              <a:t>(</a:t>
            </a:r>
            <a:r>
              <a:rPr lang="en-US" sz="2600" dirty="0" err="1"/>
              <a:t>teen|ty</a:t>
            </a:r>
            <a:r>
              <a:rPr lang="en-US" sz="2600" dirty="0"/>
              <a:t>)</a:t>
            </a:r>
          </a:p>
          <a:p>
            <a:r>
              <a:rPr lang="en-US" sz="2600" dirty="0"/>
              <a:t>But we should also add “</a:t>
            </a:r>
            <a:r>
              <a:rPr lang="en-US" sz="2600" dirty="0" err="1"/>
              <a:t>twen</a:t>
            </a:r>
            <a:r>
              <a:rPr lang="en-US" sz="2600" dirty="0"/>
              <a:t>”(ty) and “for”(ty)</a:t>
            </a:r>
          </a:p>
          <a:p>
            <a:endParaRPr lang="en-US" sz="2600" dirty="0"/>
          </a:p>
          <a:p>
            <a:pPr marL="411480" lvl="1" indent="0">
              <a:buNone/>
            </a:pPr>
            <a:r>
              <a:rPr lang="en-US" sz="2000" dirty="0" err="1"/>
              <a:t>teen_ten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6600"/>
                </a:solidFill>
              </a:rPr>
              <a:t>"(</a:t>
            </a:r>
            <a:r>
              <a:rPr lang="en-US" sz="2000" dirty="0" err="1">
                <a:solidFill>
                  <a:srgbClr val="006600"/>
                </a:solidFill>
              </a:rPr>
              <a:t>thir|for|fif|six|seven|eigh|nine</a:t>
            </a:r>
            <a:r>
              <a:rPr lang="en-US" sz="2000" dirty="0">
                <a:solidFill>
                  <a:srgbClr val="006600"/>
                </a:solidFill>
              </a:rPr>
              <a:t>)"</a:t>
            </a:r>
          </a:p>
          <a:p>
            <a:pPr marL="411480" lvl="1" indent="0">
              <a:buNone/>
            </a:pPr>
            <a:r>
              <a:rPr lang="en-US" sz="2000" dirty="0" err="1"/>
              <a:t>ten_stem</a:t>
            </a:r>
            <a:r>
              <a:rPr lang="en-US" sz="2000" dirty="0"/>
              <a:t> =</a:t>
            </a:r>
            <a:r>
              <a:rPr lang="en-US" sz="2000" dirty="0">
                <a:solidFill>
                  <a:srgbClr val="006600"/>
                </a:solidFill>
              </a:rPr>
              <a:t> </a:t>
            </a:r>
            <a:r>
              <a:rPr lang="nl-NL" sz="2000" dirty="0">
                <a:solidFill>
                  <a:srgbClr val="7030A0"/>
                </a:solidFill>
              </a:rPr>
              <a:t>f</a:t>
            </a:r>
            <a:r>
              <a:rPr lang="nl-NL" sz="2000" dirty="0">
                <a:solidFill>
                  <a:srgbClr val="006600"/>
                </a:solidFill>
              </a:rPr>
              <a:t>"(</a:t>
            </a:r>
            <a:r>
              <a:rPr lang="nl-NL" sz="2000" dirty="0">
                <a:solidFill>
                  <a:srgbClr val="CC7832"/>
                </a:solidFill>
              </a:rPr>
              <a:t>{</a:t>
            </a:r>
            <a:r>
              <a:rPr lang="nl-NL" sz="2000" dirty="0">
                <a:solidFill>
                  <a:srgbClr val="7030A0"/>
                </a:solidFill>
              </a:rPr>
              <a:t>teen_ten</a:t>
            </a:r>
            <a:r>
              <a:rPr lang="nl-NL" sz="2000" dirty="0">
                <a:solidFill>
                  <a:srgbClr val="CC7832"/>
                </a:solidFill>
              </a:rPr>
              <a:t>}</a:t>
            </a:r>
            <a:r>
              <a:rPr lang="nl-NL" sz="2000" dirty="0">
                <a:solidFill>
                  <a:srgbClr val="006600"/>
                </a:solidFill>
              </a:rPr>
              <a:t>|twen|for)ty"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pPr marL="411480" lvl="1" indent="0">
              <a:buNone/>
            </a:pP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084296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example: English numerals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600" dirty="0"/>
              <a:t>Now we combine individual digits with tens to produce “twenty-three” etc.</a:t>
            </a:r>
          </a:p>
          <a:p>
            <a:pPr marL="0" indent="0">
              <a:buNone/>
            </a:pPr>
            <a:r>
              <a:rPr lang="en-US" sz="2000" dirty="0"/>
              <a:t>	</a:t>
            </a:r>
          </a:p>
          <a:p>
            <a:pPr marL="0" indent="0">
              <a:buNone/>
            </a:pPr>
            <a:r>
              <a:rPr lang="en-US" sz="2000" dirty="0"/>
              <a:t>	tens = </a:t>
            </a:r>
            <a:r>
              <a:rPr lang="en-US" sz="2000" dirty="0">
                <a:solidFill>
                  <a:srgbClr val="7030A0"/>
                </a:solidFill>
              </a:rPr>
              <a:t>f</a:t>
            </a:r>
            <a:r>
              <a:rPr lang="en-US" sz="2000" dirty="0">
                <a:solidFill>
                  <a:srgbClr val="006600"/>
                </a:solidFill>
              </a:rPr>
              <a:t>"(</a:t>
            </a:r>
            <a:r>
              <a:rPr lang="en-US" sz="2000" dirty="0">
                <a:solidFill>
                  <a:srgbClr val="CC7832"/>
                </a:solidFill>
              </a:rPr>
              <a:t>{</a:t>
            </a:r>
            <a:r>
              <a:rPr lang="en-US" sz="2000" dirty="0" err="1">
                <a:solidFill>
                  <a:srgbClr val="7030A0"/>
                </a:solidFill>
              </a:rPr>
              <a:t>ten_stem</a:t>
            </a:r>
            <a:r>
              <a:rPr lang="en-US" sz="2000" dirty="0">
                <a:solidFill>
                  <a:srgbClr val="CC7832"/>
                </a:solidFill>
              </a:rPr>
              <a:t>}</a:t>
            </a:r>
            <a:r>
              <a:rPr lang="en-US" sz="2000" dirty="0">
                <a:solidFill>
                  <a:srgbClr val="006600"/>
                </a:solidFill>
              </a:rPr>
              <a:t>(-</a:t>
            </a:r>
            <a:r>
              <a:rPr lang="en-US" sz="2000" dirty="0">
                <a:solidFill>
                  <a:srgbClr val="CC7832"/>
                </a:solidFill>
              </a:rPr>
              <a:t>{</a:t>
            </a:r>
            <a:r>
              <a:rPr lang="en-US" sz="2000" dirty="0" err="1">
                <a:solidFill>
                  <a:srgbClr val="7030A0"/>
                </a:solidFill>
              </a:rPr>
              <a:t>one_to_nine</a:t>
            </a:r>
            <a:r>
              <a:rPr lang="en-US" sz="2000" dirty="0">
                <a:solidFill>
                  <a:srgbClr val="CC7832"/>
                </a:solidFill>
              </a:rPr>
              <a:t>}</a:t>
            </a:r>
            <a:r>
              <a:rPr lang="en-US" sz="2000" dirty="0">
                <a:solidFill>
                  <a:srgbClr val="006600"/>
                </a:solidFill>
              </a:rPr>
              <a:t>)?)“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6600"/>
                </a:solidFill>
              </a:rPr>
              <a:t>	</a:t>
            </a:r>
            <a:r>
              <a:rPr lang="en-US" sz="2000" dirty="0" err="1"/>
              <a:t>one_to_ninety_nine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7030A0"/>
                </a:solidFill>
              </a:rPr>
              <a:t>f</a:t>
            </a:r>
            <a:r>
              <a:rPr lang="en-US" sz="2000" dirty="0">
                <a:solidFill>
                  <a:srgbClr val="006600"/>
                </a:solidFill>
              </a:rPr>
              <a:t>"^(</a:t>
            </a:r>
            <a:r>
              <a:rPr lang="en-US" sz="2000" dirty="0">
                <a:solidFill>
                  <a:srgbClr val="CC7832"/>
                </a:solidFill>
              </a:rPr>
              <a:t>{</a:t>
            </a:r>
            <a:r>
              <a:rPr lang="en-US" sz="2000" dirty="0" err="1">
                <a:solidFill>
                  <a:srgbClr val="7030A0"/>
                </a:solidFill>
              </a:rPr>
              <a:t>one_to_nine</a:t>
            </a:r>
            <a:r>
              <a:rPr lang="en-US" sz="2000" dirty="0">
                <a:solidFill>
                  <a:srgbClr val="CC7832"/>
                </a:solidFill>
              </a:rPr>
              <a:t>}</a:t>
            </a:r>
            <a:r>
              <a:rPr lang="en-US" sz="2000" dirty="0">
                <a:solidFill>
                  <a:srgbClr val="006600"/>
                </a:solidFill>
              </a:rPr>
              <a:t>|</a:t>
            </a:r>
            <a:r>
              <a:rPr lang="en-US" sz="2000" dirty="0">
                <a:solidFill>
                  <a:srgbClr val="CC7832"/>
                </a:solidFill>
              </a:rPr>
              <a:t>{</a:t>
            </a:r>
            <a:r>
              <a:rPr lang="en-US" sz="2000" dirty="0">
                <a:solidFill>
                  <a:srgbClr val="7030A0"/>
                </a:solidFill>
              </a:rPr>
              <a:t>teens</a:t>
            </a:r>
            <a:r>
              <a:rPr lang="en-US" sz="2000" dirty="0">
                <a:solidFill>
                  <a:srgbClr val="CC7832"/>
                </a:solidFill>
              </a:rPr>
              <a:t>}</a:t>
            </a:r>
            <a:r>
              <a:rPr lang="en-US" sz="2000" dirty="0">
                <a:solidFill>
                  <a:srgbClr val="006600"/>
                </a:solidFill>
              </a:rPr>
              <a:t>|{</a:t>
            </a:r>
            <a:r>
              <a:rPr lang="en-US" sz="2000" dirty="0">
                <a:solidFill>
                  <a:srgbClr val="7030A0"/>
                </a:solidFill>
              </a:rPr>
              <a:t>tens</a:t>
            </a:r>
            <a:r>
              <a:rPr lang="en-US" sz="2000" dirty="0">
                <a:solidFill>
                  <a:srgbClr val="CC7832"/>
                </a:solidFill>
              </a:rPr>
              <a:t>}</a:t>
            </a:r>
            <a:r>
              <a:rPr lang="en-US" sz="2000" dirty="0">
                <a:solidFill>
                  <a:srgbClr val="006600"/>
                </a:solidFill>
              </a:rPr>
              <a:t>)$“</a:t>
            </a:r>
          </a:p>
          <a:p>
            <a:pPr marL="0" indent="0">
              <a:buNone/>
            </a:pPr>
            <a:endParaRPr lang="en-US" sz="2000" dirty="0">
              <a:solidFill>
                <a:srgbClr val="006600"/>
              </a:solidFill>
            </a:endParaRPr>
          </a:p>
          <a:p>
            <a:r>
              <a:rPr lang="en-US" sz="2600" dirty="0"/>
              <a:t>Generate forms:</a:t>
            </a:r>
            <a:r>
              <a:rPr lang="en-US" sz="2000" dirty="0">
                <a:solidFill>
                  <a:srgbClr val="006600"/>
                </a:solidFill>
              </a:rPr>
              <a:t>	</a:t>
            </a:r>
          </a:p>
          <a:p>
            <a:pPr marL="347980" lvl="1" indent="0">
              <a:buNone/>
            </a:pPr>
            <a:r>
              <a:rPr lang="en-US" sz="2000" dirty="0" err="1"/>
              <a:t>max_forms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FF"/>
                </a:solidFill>
              </a:rPr>
              <a:t>10</a:t>
            </a:r>
          </a:p>
          <a:p>
            <a:pPr marL="347980" lvl="1" indent="0">
              <a:buNone/>
            </a:pPr>
            <a:r>
              <a:rPr lang="en-US" sz="2000" b="1" dirty="0">
                <a:solidFill>
                  <a:srgbClr val="002060"/>
                </a:solidFill>
              </a:rPr>
              <a:t>print</a:t>
            </a:r>
            <a:r>
              <a:rPr lang="en-US" sz="2000" dirty="0"/>
              <a:t>(</a:t>
            </a:r>
            <a:r>
              <a:rPr lang="en-US" sz="2000" dirty="0" err="1">
                <a:solidFill>
                  <a:srgbClr val="7030A0"/>
                </a:solidFill>
              </a:rPr>
              <a:t>f</a:t>
            </a:r>
            <a:r>
              <a:rPr lang="en-US" sz="2000" dirty="0" err="1">
                <a:solidFill>
                  <a:srgbClr val="006600"/>
                </a:solidFill>
              </a:rPr>
              <a:t>"Generating</a:t>
            </a:r>
            <a:r>
              <a:rPr lang="en-US" sz="2000" dirty="0">
                <a:solidFill>
                  <a:srgbClr val="006600"/>
                </a:solidFill>
              </a:rPr>
              <a:t> </a:t>
            </a:r>
            <a:r>
              <a:rPr lang="en-US" sz="2000" dirty="0">
                <a:solidFill>
                  <a:srgbClr val="CC7832"/>
                </a:solidFill>
              </a:rPr>
              <a:t>{</a:t>
            </a:r>
            <a:r>
              <a:rPr lang="en-US" sz="2000" dirty="0" err="1">
                <a:solidFill>
                  <a:srgbClr val="7030A0"/>
                </a:solidFill>
              </a:rPr>
              <a:t>max_forms</a:t>
            </a:r>
            <a:r>
              <a:rPr lang="en-US" sz="2000" dirty="0">
                <a:solidFill>
                  <a:srgbClr val="CC7832"/>
                </a:solidFill>
              </a:rPr>
              <a:t>}</a:t>
            </a:r>
            <a:r>
              <a:rPr lang="en-US" sz="2000" dirty="0">
                <a:solidFill>
                  <a:srgbClr val="006600"/>
                </a:solidFill>
              </a:rPr>
              <a:t> random forms:\n"</a:t>
            </a:r>
            <a:r>
              <a:rPr lang="en-US" sz="2000" dirty="0"/>
              <a:t>)</a:t>
            </a:r>
          </a:p>
          <a:p>
            <a:pPr marL="347980" lvl="1" indent="0">
              <a:buNone/>
            </a:pPr>
            <a:endParaRPr lang="en-US" sz="2000" dirty="0"/>
          </a:p>
          <a:p>
            <a:pPr marL="347980" lvl="1" indent="0">
              <a:buNone/>
            </a:pPr>
            <a:r>
              <a:rPr lang="en-US" sz="2000" b="1" dirty="0">
                <a:solidFill>
                  <a:srgbClr val="002060"/>
                </a:solidFill>
              </a:rPr>
              <a:t>for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002060"/>
                </a:solidFill>
              </a:rPr>
              <a:t>in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002060"/>
                </a:solidFill>
              </a:rPr>
              <a:t>range</a:t>
            </a:r>
            <a:r>
              <a:rPr lang="en-US" sz="2000" dirty="0"/>
              <a:t>(</a:t>
            </a:r>
            <a:r>
              <a:rPr lang="en-US" sz="2000" dirty="0" err="1"/>
              <a:t>max_forms</a:t>
            </a:r>
            <a:r>
              <a:rPr lang="en-US" sz="2000" dirty="0"/>
              <a:t>): 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range generates numbers up to its argument</a:t>
            </a:r>
          </a:p>
          <a:p>
            <a:pPr marL="347980" lvl="1" indent="0">
              <a:buNone/>
            </a:pPr>
            <a:r>
              <a:rPr lang="en-US" sz="2000" dirty="0"/>
              <a:t>    output = </a:t>
            </a:r>
            <a:r>
              <a:rPr lang="en-US" sz="2000" dirty="0" err="1"/>
              <a:t>exrex.getone</a:t>
            </a:r>
            <a:r>
              <a:rPr lang="en-US" sz="2000" dirty="0"/>
              <a:t>(</a:t>
            </a:r>
            <a:r>
              <a:rPr lang="en-US" sz="2000" dirty="0" err="1"/>
              <a:t>one_to_ninety_nine</a:t>
            </a:r>
            <a:r>
              <a:rPr lang="en-US" sz="2000" dirty="0"/>
              <a:t>)</a:t>
            </a:r>
          </a:p>
          <a:p>
            <a:pPr marL="347980" lvl="1" indent="0">
              <a:buNone/>
            </a:pPr>
            <a:r>
              <a:rPr lang="en-US" sz="2000" dirty="0"/>
              <a:t>    </a:t>
            </a:r>
            <a:r>
              <a:rPr lang="en-US" sz="2000" b="1" dirty="0">
                <a:solidFill>
                  <a:srgbClr val="002060"/>
                </a:solidFill>
              </a:rPr>
              <a:t>print</a:t>
            </a:r>
            <a:r>
              <a:rPr lang="en-US" sz="2000" dirty="0"/>
              <a:t>(output)</a:t>
            </a:r>
          </a:p>
          <a:p>
            <a:pPr lvl="1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304745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C87D5-4B86-46A0-A73C-4114BDF40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DD460E-A814-401A-8D0E-82E48A3F65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Generating 10 random forms:</a:t>
            </a:r>
          </a:p>
          <a:p>
            <a:endParaRPr lang="en-US" dirty="0"/>
          </a:p>
          <a:p>
            <a:pPr lvl="1"/>
            <a:r>
              <a:rPr lang="en-US" dirty="0"/>
              <a:t>four</a:t>
            </a:r>
          </a:p>
          <a:p>
            <a:pPr lvl="1"/>
            <a:r>
              <a:rPr lang="en-US" dirty="0"/>
              <a:t>two</a:t>
            </a:r>
          </a:p>
          <a:p>
            <a:pPr lvl="1"/>
            <a:r>
              <a:rPr lang="en-US" dirty="0"/>
              <a:t>eight</a:t>
            </a:r>
          </a:p>
          <a:p>
            <a:pPr lvl="1"/>
            <a:r>
              <a:rPr lang="en-US" dirty="0"/>
              <a:t>twenty</a:t>
            </a:r>
          </a:p>
          <a:p>
            <a:pPr lvl="1"/>
            <a:r>
              <a:rPr lang="en-US" dirty="0"/>
              <a:t>forty</a:t>
            </a:r>
          </a:p>
          <a:p>
            <a:pPr lvl="1"/>
            <a:r>
              <a:rPr lang="en-US" dirty="0"/>
              <a:t>twenty-five</a:t>
            </a:r>
          </a:p>
          <a:p>
            <a:pPr lvl="1"/>
            <a:r>
              <a:rPr lang="en-US" dirty="0"/>
              <a:t>twelve</a:t>
            </a:r>
          </a:p>
          <a:p>
            <a:pPr lvl="1"/>
            <a:r>
              <a:rPr lang="en-US" dirty="0"/>
              <a:t>eleven</a:t>
            </a:r>
          </a:p>
          <a:p>
            <a:pPr lvl="1"/>
            <a:r>
              <a:rPr lang="en-US" dirty="0"/>
              <a:t>forty-one</a:t>
            </a:r>
          </a:p>
          <a:p>
            <a:pPr lvl="1"/>
            <a:r>
              <a:rPr lang="en-US" dirty="0"/>
              <a:t>twenty-two</a:t>
            </a:r>
          </a:p>
        </p:txBody>
      </p:sp>
    </p:spTree>
    <p:extLst>
      <p:ext uri="{BB962C8B-B14F-4D97-AF65-F5344CB8AC3E}">
        <p14:creationId xmlns:p14="http://schemas.microsoft.com/office/powerpoint/2010/main" val="20326478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6E0A7-E2B5-4EFC-AE3C-70F4875A8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NLU vs NLG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F5C28-5A11-4D14-AB15-10EA662CD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We can also </a:t>
            </a:r>
            <a:r>
              <a:rPr lang="en-US" b="1" dirty="0"/>
              <a:t>recognize </a:t>
            </a:r>
            <a:r>
              <a:rPr lang="en-US" dirty="0"/>
              <a:t>or reject numbers: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Test inputs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"\</a:t>
            </a:r>
            <a:r>
              <a:rPr lang="en-US" dirty="0" err="1">
                <a:solidFill>
                  <a:srgbClr val="006600"/>
                </a:solidFill>
              </a:rPr>
              <a:t>nTesting</a:t>
            </a:r>
            <a:r>
              <a:rPr lang="en-US" dirty="0">
                <a:solidFill>
                  <a:srgbClr val="006600"/>
                </a:solidFill>
              </a:rPr>
              <a:t> inputs:\n"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inputs = [</a:t>
            </a:r>
            <a:r>
              <a:rPr lang="en-US" dirty="0">
                <a:solidFill>
                  <a:srgbClr val="006600"/>
                </a:solidFill>
              </a:rPr>
              <a:t>"</a:t>
            </a:r>
            <a:r>
              <a:rPr lang="en-US" dirty="0" err="1">
                <a:solidFill>
                  <a:srgbClr val="006600"/>
                </a:solidFill>
              </a:rPr>
              <a:t>ten","twenty</a:t>
            </a:r>
            <a:r>
              <a:rPr lang="en-US" dirty="0">
                <a:solidFill>
                  <a:srgbClr val="006600"/>
                </a:solidFill>
              </a:rPr>
              <a:t>-three","</a:t>
            </a:r>
            <a:r>
              <a:rPr lang="en-US" dirty="0" err="1">
                <a:solidFill>
                  <a:srgbClr val="006600"/>
                </a:solidFill>
              </a:rPr>
              <a:t>eleventy</a:t>
            </a:r>
            <a:r>
              <a:rPr lang="en-US" dirty="0">
                <a:solidFill>
                  <a:srgbClr val="006600"/>
                </a:solidFill>
              </a:rPr>
              <a:t>","fifty-ten"</a:t>
            </a:r>
            <a:r>
              <a:rPr lang="en-US" dirty="0"/>
              <a:t>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for</a:t>
            </a:r>
            <a:r>
              <a:rPr lang="en-US" dirty="0"/>
              <a:t> word </a:t>
            </a:r>
            <a:r>
              <a:rPr lang="en-US" dirty="0">
                <a:solidFill>
                  <a:srgbClr val="002060"/>
                </a:solidFill>
              </a:rPr>
              <a:t>in</a:t>
            </a:r>
            <a:r>
              <a:rPr lang="en-US" dirty="0"/>
              <a:t> inputs: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>
                <a:solidFill>
                  <a:srgbClr val="002060"/>
                </a:solidFill>
              </a:rPr>
              <a:t>if</a:t>
            </a:r>
            <a:r>
              <a:rPr lang="en-US" dirty="0"/>
              <a:t> </a:t>
            </a:r>
            <a:r>
              <a:rPr lang="en-US" dirty="0" err="1"/>
              <a:t>re.search</a:t>
            </a:r>
            <a:r>
              <a:rPr lang="en-US" dirty="0"/>
              <a:t>(</a:t>
            </a:r>
            <a:r>
              <a:rPr lang="en-US" dirty="0" err="1"/>
              <a:t>one_to_ninety_nine,word</a:t>
            </a:r>
            <a:r>
              <a:rPr lang="en-US" dirty="0"/>
              <a:t>) </a:t>
            </a:r>
            <a:r>
              <a:rPr lang="en-US" dirty="0">
                <a:solidFill>
                  <a:srgbClr val="002060"/>
                </a:solidFill>
              </a:rPr>
              <a:t>is</a:t>
            </a:r>
            <a:r>
              <a:rPr lang="en-US" dirty="0"/>
              <a:t> None: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b="1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"input " </a:t>
            </a:r>
            <a:r>
              <a:rPr lang="en-US" dirty="0"/>
              <a:t>+ word + </a:t>
            </a:r>
            <a:r>
              <a:rPr lang="en-US" dirty="0">
                <a:solidFill>
                  <a:srgbClr val="006600"/>
                </a:solidFill>
              </a:rPr>
              <a:t>" does not pass validation"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>
                <a:solidFill>
                  <a:srgbClr val="002060"/>
                </a:solidFill>
              </a:rPr>
              <a:t>else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b="1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"input "</a:t>
            </a:r>
            <a:r>
              <a:rPr lang="en-US" dirty="0"/>
              <a:t> + word + </a:t>
            </a:r>
            <a:r>
              <a:rPr lang="en-US" dirty="0">
                <a:solidFill>
                  <a:srgbClr val="006600"/>
                </a:solidFill>
              </a:rPr>
              <a:t>" is valid"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4954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B5A34-60D8-4578-A88A-6A6C36244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F4719D-918C-4C47-8EF4-7EA9F43EBD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Testing inputs:</a:t>
            </a:r>
          </a:p>
          <a:p>
            <a:endParaRPr lang="en-US" dirty="0"/>
          </a:p>
          <a:p>
            <a:pPr lvl="1"/>
            <a:r>
              <a:rPr lang="en-US" dirty="0">
                <a:solidFill>
                  <a:srgbClr val="00B050"/>
                </a:solidFill>
              </a:rPr>
              <a:t>input ten is valid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input twenty-three is valid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input </a:t>
            </a:r>
            <a:r>
              <a:rPr lang="en-US" dirty="0" err="1">
                <a:solidFill>
                  <a:srgbClr val="FF0000"/>
                </a:solidFill>
              </a:rPr>
              <a:t>eleventy</a:t>
            </a:r>
            <a:r>
              <a:rPr lang="en-US" dirty="0">
                <a:solidFill>
                  <a:srgbClr val="FF0000"/>
                </a:solidFill>
              </a:rPr>
              <a:t> does not pass validation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input fifty-ten does not pass validation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400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Homework – </a:t>
            </a:r>
            <a:r>
              <a:rPr lang="en-US" dirty="0" err="1"/>
              <a:t>nltk+regex</a:t>
            </a:r>
            <a:r>
              <a:rPr lang="en-US" dirty="0"/>
              <a:t> 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Finding negations</a:t>
            </a:r>
            <a:r>
              <a:rPr lang="en-US" dirty="0"/>
              <a:t> (due </a:t>
            </a:r>
            <a:r>
              <a:rPr lang="en-US" b="1" dirty="0"/>
              <a:t>Monday</a:t>
            </a:r>
            <a:r>
              <a:rPr lang="en-US" dirty="0"/>
              <a:t>)</a:t>
            </a:r>
          </a:p>
          <a:p>
            <a:r>
              <a:rPr lang="en-US" dirty="0"/>
              <a:t>You are given a poem in a text file </a:t>
            </a:r>
          </a:p>
          <a:p>
            <a:pPr lvl="1"/>
            <a:r>
              <a:rPr lang="en-US" dirty="0"/>
              <a:t>Read the file into Python using </a:t>
            </a:r>
            <a:r>
              <a:rPr lang="en-US" b="1" dirty="0" err="1"/>
              <a:t>argparse</a:t>
            </a:r>
            <a:r>
              <a:rPr lang="en-US" b="1" dirty="0"/>
              <a:t> </a:t>
            </a:r>
            <a:r>
              <a:rPr lang="en-US" dirty="0"/>
              <a:t>[2 points]</a:t>
            </a:r>
          </a:p>
          <a:p>
            <a:pPr lvl="1"/>
            <a:r>
              <a:rPr lang="en-US" dirty="0"/>
              <a:t>Tokenize it with </a:t>
            </a:r>
            <a:r>
              <a:rPr lang="en-US" b="1" dirty="0"/>
              <a:t>NLTK </a:t>
            </a:r>
            <a:r>
              <a:rPr lang="en-US" dirty="0"/>
              <a:t>[2 points] </a:t>
            </a:r>
          </a:p>
          <a:p>
            <a:pPr lvl="1"/>
            <a:r>
              <a:rPr lang="en-US" dirty="0"/>
              <a:t>Loop through tokens, using </a:t>
            </a:r>
            <a:r>
              <a:rPr lang="en-US" b="1" dirty="0"/>
              <a:t>re </a:t>
            </a:r>
            <a:r>
              <a:rPr lang="en-US" dirty="0"/>
              <a:t>to find and print all </a:t>
            </a:r>
            <a:r>
              <a:rPr lang="en-US" b="1" dirty="0"/>
              <a:t>negations</a:t>
            </a:r>
            <a:r>
              <a:rPr lang="en-US" dirty="0"/>
              <a:t>: [2 points] </a:t>
            </a:r>
          </a:p>
          <a:p>
            <a:pPr lvl="2"/>
            <a:r>
              <a:rPr lang="en-US" i="1" dirty="0">
                <a:solidFill>
                  <a:srgbClr val="0070C0"/>
                </a:solidFill>
              </a:rPr>
              <a:t>No, not, nor, never, nary, nobody, … </a:t>
            </a:r>
            <a:endParaRPr lang="en-US" dirty="0">
              <a:solidFill>
                <a:srgbClr val="0070C0"/>
              </a:solidFill>
            </a:endParaRPr>
          </a:p>
          <a:p>
            <a:pPr lvl="2"/>
            <a:r>
              <a:rPr lang="en-US" dirty="0"/>
              <a:t>Adjectives/adverbs in: </a:t>
            </a:r>
            <a:r>
              <a:rPr lang="en-US" i="1" dirty="0">
                <a:solidFill>
                  <a:srgbClr val="0070C0"/>
                </a:solidFill>
              </a:rPr>
              <a:t>un-, non-, </a:t>
            </a:r>
            <a:r>
              <a:rPr lang="en-US" i="1" dirty="0" err="1">
                <a:solidFill>
                  <a:srgbClr val="0070C0"/>
                </a:solidFill>
              </a:rPr>
              <a:t>im</a:t>
            </a:r>
            <a:r>
              <a:rPr lang="en-US" i="1" dirty="0">
                <a:solidFill>
                  <a:srgbClr val="0070C0"/>
                </a:solidFill>
              </a:rPr>
              <a:t>-, in-</a:t>
            </a:r>
            <a:r>
              <a:rPr lang="en-US" dirty="0">
                <a:solidFill>
                  <a:srgbClr val="0070C0"/>
                </a:solidFill>
              </a:rPr>
              <a:t>… </a:t>
            </a:r>
          </a:p>
          <a:p>
            <a:pPr lvl="2"/>
            <a:r>
              <a:rPr lang="en-US" dirty="0"/>
              <a:t>You should catch these in upper and lowercase!! </a:t>
            </a:r>
          </a:p>
          <a:p>
            <a:pPr lvl="1"/>
            <a:r>
              <a:rPr lang="en-US" dirty="0"/>
              <a:t>Extra credit: use a </a:t>
            </a:r>
            <a:r>
              <a:rPr lang="en-US" b="1" dirty="0"/>
              <a:t>dictionary </a:t>
            </a:r>
            <a:r>
              <a:rPr lang="en-US" dirty="0"/>
              <a:t>to track frequencies of each negative word and </a:t>
            </a:r>
            <a:r>
              <a:rPr lang="en-US" b="1" dirty="0"/>
              <a:t>print the frequencies </a:t>
            </a:r>
            <a:r>
              <a:rPr lang="en-US" dirty="0"/>
              <a:t>[2 point]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277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Automata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Each </a:t>
            </a:r>
            <a:r>
              <a:rPr lang="en-US" b="1" dirty="0"/>
              <a:t>FSA </a:t>
            </a:r>
            <a:r>
              <a:rPr lang="en-US" dirty="0"/>
              <a:t>can </a:t>
            </a:r>
            <a:r>
              <a:rPr lang="en-US" b="1" dirty="0"/>
              <a:t>recognize</a:t>
            </a:r>
            <a:r>
              <a:rPr lang="en-US" dirty="0"/>
              <a:t> a certain language, using:</a:t>
            </a:r>
          </a:p>
          <a:p>
            <a:pPr lvl="1"/>
            <a:r>
              <a:rPr lang="en-US" dirty="0"/>
              <a:t>A finite number of states, including start and end</a:t>
            </a:r>
          </a:p>
          <a:p>
            <a:pPr lvl="1"/>
            <a:r>
              <a:rPr lang="en-US" dirty="0"/>
              <a:t>Transitions depending on input</a:t>
            </a:r>
          </a:p>
          <a:p>
            <a:r>
              <a:rPr lang="en-US" dirty="0"/>
              <a:t>More formally:</a:t>
            </a:r>
          </a:p>
          <a:p>
            <a:pPr lvl="1"/>
            <a:r>
              <a:rPr lang="en-US" dirty="0"/>
              <a:t>FSA ≡ {Q, q</a:t>
            </a:r>
            <a:r>
              <a:rPr lang="en-US" baseline="-25000" dirty="0"/>
              <a:t>0</a:t>
            </a:r>
            <a:r>
              <a:rPr lang="en-US" dirty="0"/>
              <a:t>, F, </a:t>
            </a:r>
            <a:r>
              <a:rPr lang="el-GR" dirty="0"/>
              <a:t>Σ</a:t>
            </a:r>
            <a:r>
              <a:rPr lang="en-US" dirty="0"/>
              <a:t>, </a:t>
            </a:r>
            <a:r>
              <a:rPr lang="el-GR" dirty="0"/>
              <a:t>δ</a:t>
            </a:r>
            <a:r>
              <a:rPr lang="en-US" dirty="0"/>
              <a:t>(</a:t>
            </a:r>
            <a:r>
              <a:rPr lang="en-US" dirty="0" err="1"/>
              <a:t>q,i</a:t>
            </a:r>
            <a:r>
              <a:rPr lang="en-US" dirty="0"/>
              <a:t>)}</a:t>
            </a:r>
          </a:p>
          <a:p>
            <a:r>
              <a:rPr lang="en-US" dirty="0"/>
              <a:t>Where:</a:t>
            </a:r>
          </a:p>
          <a:p>
            <a:pPr lvl="1"/>
            <a:r>
              <a:rPr lang="en-US" dirty="0"/>
              <a:t>Q is a set of possible states q</a:t>
            </a:r>
            <a:r>
              <a:rPr lang="en-US" baseline="-25000" dirty="0"/>
              <a:t>i</a:t>
            </a:r>
            <a:r>
              <a:rPr lang="en-US" dirty="0"/>
              <a:t>… </a:t>
            </a:r>
            <a:r>
              <a:rPr lang="en-US" dirty="0" err="1"/>
              <a:t>q</a:t>
            </a:r>
            <a:r>
              <a:rPr lang="en-US" baseline="-25000" dirty="0" err="1"/>
              <a:t>n</a:t>
            </a:r>
            <a:endParaRPr lang="en-US" baseline="-25000" dirty="0"/>
          </a:p>
          <a:p>
            <a:pPr lvl="1"/>
            <a:r>
              <a:rPr lang="en-US" dirty="0"/>
              <a:t>q</a:t>
            </a:r>
            <a:r>
              <a:rPr lang="en-US" baseline="-25000" dirty="0"/>
              <a:t>0</a:t>
            </a:r>
            <a:r>
              <a:rPr lang="en-US" dirty="0"/>
              <a:t> is the starting state within Q</a:t>
            </a:r>
          </a:p>
          <a:p>
            <a:pPr lvl="1"/>
            <a:r>
              <a:rPr lang="en-US" dirty="0"/>
              <a:t>F is a subset of end states within Q</a:t>
            </a:r>
          </a:p>
          <a:p>
            <a:pPr lvl="1"/>
            <a:r>
              <a:rPr lang="el-GR" dirty="0"/>
              <a:t>Σ</a:t>
            </a:r>
            <a:r>
              <a:rPr lang="en-US" dirty="0"/>
              <a:t> is the alphabet</a:t>
            </a:r>
          </a:p>
          <a:p>
            <a:pPr lvl="1"/>
            <a:r>
              <a:rPr lang="el-GR" dirty="0"/>
              <a:t>δ</a:t>
            </a:r>
            <a:r>
              <a:rPr lang="en-US" dirty="0"/>
              <a:t>(</a:t>
            </a:r>
            <a:r>
              <a:rPr lang="en-US" dirty="0" err="1"/>
              <a:t>q,i</a:t>
            </a:r>
            <a:r>
              <a:rPr lang="en-US" dirty="0"/>
              <a:t>) is a set of allowable transitions from state q given input </a:t>
            </a:r>
            <a:r>
              <a:rPr lang="en-US" dirty="0" err="1"/>
              <a:t>i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150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39EEC-9EB6-449F-9516-6F2E85DC2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FSA for the sheep language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88A6F6-065F-4FA5-9A65-D6ADF42B5A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Sheep dialect /</a:t>
            </a:r>
            <a:r>
              <a:rPr lang="en-US" dirty="0" err="1"/>
              <a:t>ba</a:t>
            </a:r>
            <a:r>
              <a:rPr lang="en-US" dirty="0"/>
              <a:t>+/: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86D001-1C65-4739-97AF-D072D5A1E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514600"/>
            <a:ext cx="7620000" cy="3115293"/>
          </a:xfrm>
          <a:prstGeom prst="rect">
            <a:avLst/>
          </a:prstGeom>
        </p:spPr>
      </p:pic>
      <p:sp>
        <p:nvSpPr>
          <p:cNvPr id="5" name="Speech Bubble: Rectangle 4">
            <a:extLst>
              <a:ext uri="{FF2B5EF4-FFF2-40B4-BE49-F238E27FC236}">
                <a16:creationId xmlns:a16="http://schemas.microsoft.com/office/drawing/2014/main" id="{A6EE047A-4F12-4FB8-AF14-A1DAE596525A}"/>
              </a:ext>
            </a:extLst>
          </p:cNvPr>
          <p:cNvSpPr/>
          <p:nvPr/>
        </p:nvSpPr>
        <p:spPr>
          <a:xfrm>
            <a:off x="533400" y="2590800"/>
            <a:ext cx="1371600" cy="533400"/>
          </a:xfrm>
          <a:prstGeom prst="wedgeRectCallout">
            <a:avLst>
              <a:gd name="adj1" fmla="val 8906"/>
              <a:gd name="adj2" fmla="val 2589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Starting state, ∈Q </a:t>
            </a:r>
          </a:p>
        </p:txBody>
      </p:sp>
      <p:sp>
        <p:nvSpPr>
          <p:cNvPr id="6" name="Speech Bubble: Rectangle 5">
            <a:extLst>
              <a:ext uri="{FF2B5EF4-FFF2-40B4-BE49-F238E27FC236}">
                <a16:creationId xmlns:a16="http://schemas.microsoft.com/office/drawing/2014/main" id="{F98D14AA-55C7-4D5E-90E4-2E501641FF37}"/>
              </a:ext>
            </a:extLst>
          </p:cNvPr>
          <p:cNvSpPr/>
          <p:nvPr/>
        </p:nvSpPr>
        <p:spPr>
          <a:xfrm>
            <a:off x="5257800" y="2123050"/>
            <a:ext cx="1371600" cy="533400"/>
          </a:xfrm>
          <a:prstGeom prst="wedgeRectCallout">
            <a:avLst>
              <a:gd name="adj1" fmla="val 72958"/>
              <a:gd name="adj2" fmla="val 3472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Ending state, ∈F⊆Q</a:t>
            </a:r>
          </a:p>
        </p:txBody>
      </p:sp>
      <p:sp>
        <p:nvSpPr>
          <p:cNvPr id="7" name="Speech Bubble: Rectangle 6">
            <a:extLst>
              <a:ext uri="{FF2B5EF4-FFF2-40B4-BE49-F238E27FC236}">
                <a16:creationId xmlns:a16="http://schemas.microsoft.com/office/drawing/2014/main" id="{F1A11A81-B725-4D3C-B268-A57E964EC490}"/>
              </a:ext>
            </a:extLst>
          </p:cNvPr>
          <p:cNvSpPr/>
          <p:nvPr/>
        </p:nvSpPr>
        <p:spPr>
          <a:xfrm>
            <a:off x="3733800" y="5612894"/>
            <a:ext cx="1371600" cy="533400"/>
          </a:xfrm>
          <a:prstGeom prst="wedgeRectCallout">
            <a:avLst>
              <a:gd name="adj1" fmla="val 77206"/>
              <a:gd name="adj2" fmla="val -2065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Alphabet symbol, a∈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864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Morphology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Among most successful applications of FSA</a:t>
            </a:r>
          </a:p>
          <a:p>
            <a:r>
              <a:rPr lang="en-US" dirty="0"/>
              <a:t>Popular in agglutinative languages (Turkish, Japanese), and highly inflected more or less concatenative ones (e.g. Slavic, Finnish)</a:t>
            </a:r>
          </a:p>
          <a:p>
            <a:r>
              <a:rPr lang="en-US" dirty="0"/>
              <a:t>Basic tasks:</a:t>
            </a:r>
          </a:p>
          <a:p>
            <a:pPr lvl="1"/>
            <a:r>
              <a:rPr lang="en-US" dirty="0"/>
              <a:t>Morphological parsing</a:t>
            </a:r>
          </a:p>
          <a:p>
            <a:pPr lvl="1"/>
            <a:r>
              <a:rPr lang="en-US" dirty="0"/>
              <a:t>Generation</a:t>
            </a:r>
          </a:p>
        </p:txBody>
      </p:sp>
    </p:spTree>
    <p:extLst>
      <p:ext uri="{BB962C8B-B14F-4D97-AF65-F5344CB8AC3E}">
        <p14:creationId xmlns:p14="http://schemas.microsoft.com/office/powerpoint/2010/main" val="3315182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NL input to states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Famous Turkish example (</a:t>
            </a:r>
            <a:r>
              <a:rPr lang="en-US" dirty="0" err="1"/>
              <a:t>Jurafsky</a:t>
            </a:r>
            <a:r>
              <a:rPr lang="en-US" dirty="0"/>
              <a:t> &amp; Martin 2008, after Kemal </a:t>
            </a:r>
            <a:r>
              <a:rPr lang="en-US" dirty="0" err="1"/>
              <a:t>Oflazer</a:t>
            </a:r>
            <a:r>
              <a:rPr lang="en-US" dirty="0"/>
              <a:t>):</a:t>
            </a:r>
          </a:p>
          <a:p>
            <a:pPr lvl="1"/>
            <a:r>
              <a:rPr lang="en-US" sz="2800" dirty="0" err="1"/>
              <a:t>Uygar</a:t>
            </a:r>
            <a:r>
              <a:rPr lang="en-US" sz="2800" dirty="0" err="1">
                <a:solidFill>
                  <a:srgbClr val="0070C0"/>
                </a:solidFill>
              </a:rPr>
              <a:t>la</a:t>
            </a:r>
            <a:r>
              <a:rPr lang="en-US" sz="2800" dirty="0" err="1">
                <a:solidFill>
                  <a:srgbClr val="0070C0"/>
                </a:solidFill>
                <a:latin typeface="Calibri"/>
              </a:rPr>
              <a:t>ş</a:t>
            </a:r>
            <a:r>
              <a:rPr lang="en-US" sz="2800" dirty="0" err="1">
                <a:solidFill>
                  <a:srgbClr val="00B050"/>
                </a:solidFill>
                <a:latin typeface="Calibri"/>
              </a:rPr>
              <a:t>tɪr</a:t>
            </a:r>
            <a:r>
              <a:rPr lang="en-US" sz="2800" dirty="0" err="1">
                <a:solidFill>
                  <a:srgbClr val="FF0000"/>
                </a:solidFill>
                <a:latin typeface="Calibri"/>
              </a:rPr>
              <a:t>ama</a:t>
            </a:r>
            <a:r>
              <a:rPr lang="en-US" sz="2800" dirty="0" err="1">
                <a:solidFill>
                  <a:srgbClr val="00B0F0"/>
                </a:solidFill>
                <a:latin typeface="Calibri"/>
              </a:rPr>
              <a:t>dɪk</a:t>
            </a:r>
            <a:r>
              <a:rPr lang="en-US" sz="2800" dirty="0" err="1">
                <a:solidFill>
                  <a:schemeClr val="accent2">
                    <a:lumMod val="75000"/>
                  </a:schemeClr>
                </a:solidFill>
                <a:latin typeface="Calibri"/>
              </a:rPr>
              <a:t>lar</a:t>
            </a:r>
            <a:r>
              <a:rPr lang="en-US" sz="2800" dirty="0" err="1">
                <a:solidFill>
                  <a:srgbClr val="7030A0"/>
                </a:solidFill>
                <a:latin typeface="Calibri"/>
              </a:rPr>
              <a:t>ɪmɪz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Calibri"/>
              </a:rPr>
              <a:t>dan</a:t>
            </a:r>
            <a:r>
              <a:rPr lang="en-US" sz="2800" dirty="0" err="1">
                <a:solidFill>
                  <a:srgbClr val="FFC000"/>
                </a:solidFill>
                <a:latin typeface="Calibri"/>
              </a:rPr>
              <a:t>mɪş</a:t>
            </a:r>
            <a:r>
              <a:rPr lang="en-US" sz="2800" dirty="0" err="1">
                <a:solidFill>
                  <a:schemeClr val="accent5">
                    <a:lumMod val="50000"/>
                  </a:schemeClr>
                </a:solidFill>
              </a:rPr>
              <a:t>sɪnɪz</a:t>
            </a:r>
            <a:r>
              <a:rPr lang="en-US" sz="2800" dirty="0" err="1">
                <a:solidFill>
                  <a:schemeClr val="accent4">
                    <a:lumMod val="75000"/>
                  </a:schemeClr>
                </a:solidFill>
                <a:latin typeface="Calibri"/>
              </a:rPr>
              <a:t>casɪna</a:t>
            </a:r>
            <a:br>
              <a:rPr lang="en-US" sz="2800" dirty="0">
                <a:latin typeface="Calibri"/>
              </a:rPr>
            </a:br>
            <a:r>
              <a:rPr lang="en-US" sz="2400" dirty="0">
                <a:latin typeface="Calibri"/>
              </a:rPr>
              <a:t>civil-</a:t>
            </a:r>
            <a:r>
              <a:rPr lang="en-US" sz="2400" dirty="0">
                <a:solidFill>
                  <a:srgbClr val="0070C0"/>
                </a:solidFill>
                <a:latin typeface="Calibri"/>
              </a:rPr>
              <a:t>bec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rgbClr val="00B050"/>
                </a:solidFill>
                <a:latin typeface="Calibri"/>
              </a:rPr>
              <a:t>caus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rgbClr val="FF0000"/>
                </a:solidFill>
                <a:latin typeface="Calibri"/>
              </a:rPr>
              <a:t>npot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rgbClr val="00B0F0"/>
                </a:solidFill>
                <a:latin typeface="Calibri"/>
              </a:rPr>
              <a:t>part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Calibri"/>
              </a:rPr>
              <a:t>pl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rgbClr val="7030A0"/>
                </a:solidFill>
                <a:latin typeface="Calibri"/>
              </a:rPr>
              <a:t>p1pl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Calibri"/>
              </a:rPr>
              <a:t>abl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rgbClr val="FFC000"/>
                </a:solidFill>
                <a:latin typeface="Calibri"/>
              </a:rPr>
              <a:t>past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Calibri"/>
              </a:rPr>
              <a:t>2pl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chemeClr val="accent4">
                    <a:lumMod val="75000"/>
                  </a:schemeClr>
                </a:solidFill>
                <a:latin typeface="Calibri"/>
              </a:rPr>
              <a:t>adv</a:t>
            </a:r>
            <a:br>
              <a:rPr lang="en-US" sz="2400" dirty="0">
                <a:latin typeface="Calibri"/>
              </a:rPr>
            </a:br>
            <a:r>
              <a:rPr lang="en-US" sz="2800" i="1" dirty="0">
                <a:latin typeface="Calibri"/>
              </a:rPr>
              <a:t>"such that you can't be made civilized by us"</a:t>
            </a:r>
            <a:br>
              <a:rPr lang="en-US" sz="2800" i="1" dirty="0">
                <a:latin typeface="Calibri"/>
              </a:rPr>
            </a:br>
            <a:r>
              <a:rPr lang="en-US" sz="2800" dirty="0">
                <a:latin typeface="Calibri"/>
              </a:rPr>
              <a:t>(civil-</a:t>
            </a:r>
            <a:r>
              <a:rPr lang="en-US" sz="2800" dirty="0" err="1">
                <a:latin typeface="Calibri"/>
              </a:rPr>
              <a:t>ize</a:t>
            </a:r>
            <a:r>
              <a:rPr lang="en-US" sz="2800" dirty="0">
                <a:latin typeface="Calibri"/>
              </a:rPr>
              <a:t>-ate-unable-</a:t>
            </a:r>
            <a:r>
              <a:rPr lang="en-US" sz="2800" dirty="0" err="1">
                <a:latin typeface="Calibri"/>
              </a:rPr>
              <a:t>ing</a:t>
            </a:r>
            <a:r>
              <a:rPr lang="en-US" sz="2800" dirty="0">
                <a:latin typeface="Calibri"/>
              </a:rPr>
              <a:t>-s-our-from-did-you-</a:t>
            </a:r>
            <a:r>
              <a:rPr lang="en-US" sz="2800" dirty="0" err="1">
                <a:latin typeface="Calibri"/>
              </a:rPr>
              <a:t>ly</a:t>
            </a:r>
            <a:r>
              <a:rPr lang="en-US" sz="2800" dirty="0">
                <a:latin typeface="Calibri"/>
              </a:rPr>
              <a:t>)</a:t>
            </a:r>
          </a:p>
          <a:p>
            <a:endParaRPr lang="en-US" sz="3400" dirty="0">
              <a:latin typeface="Calibri"/>
            </a:endParaRPr>
          </a:p>
          <a:p>
            <a:r>
              <a:rPr lang="en-US" sz="3400" dirty="0">
                <a:latin typeface="Calibri"/>
              </a:rPr>
              <a:t>Morphemes follow a </a:t>
            </a:r>
            <a:r>
              <a:rPr lang="en-US" sz="3400" b="1" dirty="0">
                <a:latin typeface="Calibri"/>
              </a:rPr>
              <a:t>particular </a:t>
            </a:r>
            <a:r>
              <a:rPr lang="en-US" sz="3400" dirty="0">
                <a:latin typeface="Calibri"/>
              </a:rPr>
              <a:t>order</a:t>
            </a:r>
          </a:p>
          <a:p>
            <a:r>
              <a:rPr lang="en-US" sz="3400" dirty="0">
                <a:latin typeface="Calibri"/>
              </a:rPr>
              <a:t>Many are </a:t>
            </a:r>
            <a:r>
              <a:rPr lang="en-US" sz="3400" b="1" dirty="0">
                <a:latin typeface="Calibri"/>
              </a:rPr>
              <a:t>optional</a:t>
            </a:r>
            <a:endParaRPr lang="en-US" sz="3400" dirty="0">
              <a:latin typeface="Calibri"/>
            </a:endParaRPr>
          </a:p>
          <a:p>
            <a:r>
              <a:rPr lang="en-US" sz="3400" dirty="0">
                <a:latin typeface="Calibri"/>
              </a:rPr>
              <a:t>Possible word formations can be described via states…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3955887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Morphological parsing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task:</a:t>
            </a:r>
          </a:p>
          <a:p>
            <a:pPr lvl="1"/>
            <a:r>
              <a:rPr lang="en-US" dirty="0"/>
              <a:t>Given some word in language X as input:</a:t>
            </a:r>
          </a:p>
          <a:p>
            <a:pPr lvl="1"/>
            <a:r>
              <a:rPr lang="en-US" dirty="0"/>
              <a:t>Output lexicon forms of constituents</a:t>
            </a:r>
          </a:p>
          <a:p>
            <a:pPr lvl="1"/>
            <a:r>
              <a:rPr lang="en-US" dirty="0"/>
              <a:t>Give morphological analysis to the units</a:t>
            </a:r>
          </a:p>
          <a:p>
            <a:endParaRPr lang="en-US" dirty="0"/>
          </a:p>
          <a:p>
            <a:r>
              <a:rPr lang="en-US" dirty="0"/>
              <a:t>Ambiguity is possible:</a:t>
            </a:r>
          </a:p>
          <a:p>
            <a:pPr lvl="1"/>
            <a:r>
              <a:rPr lang="en-US" dirty="0"/>
              <a:t>friendly (ADJ) = </a:t>
            </a:r>
            <a:r>
              <a:rPr lang="en-US" dirty="0" err="1"/>
              <a:t>friend:N</a:t>
            </a:r>
            <a:r>
              <a:rPr lang="en-US" dirty="0"/>
              <a:t> + </a:t>
            </a:r>
            <a:r>
              <a:rPr lang="en-US" dirty="0" err="1"/>
              <a:t>ly:ADJ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friendly (ADV) = </a:t>
            </a:r>
            <a:r>
              <a:rPr lang="en-US" dirty="0" err="1"/>
              <a:t>friend:N</a:t>
            </a:r>
            <a:r>
              <a:rPr lang="en-US" dirty="0"/>
              <a:t> + </a:t>
            </a:r>
            <a:r>
              <a:rPr lang="en-US" dirty="0" err="1"/>
              <a:t>ly:ADJ</a:t>
            </a:r>
            <a:r>
              <a:rPr lang="en-US" dirty="0"/>
              <a:t> + 0:ADV </a:t>
            </a:r>
            <a:br>
              <a:rPr lang="en-US" dirty="0"/>
            </a:br>
            <a:r>
              <a:rPr lang="en-US" dirty="0"/>
              <a:t>(for ?</a:t>
            </a:r>
            <a:r>
              <a:rPr lang="en-US" dirty="0" err="1"/>
              <a:t>friendlyly</a:t>
            </a:r>
            <a:r>
              <a:rPr lang="en-US" dirty="0"/>
              <a:t>)</a:t>
            </a:r>
          </a:p>
          <a:p>
            <a:r>
              <a:rPr lang="en-US" dirty="0"/>
              <a:t>In ambiguous cases: give all possible analyses</a:t>
            </a:r>
          </a:p>
          <a:p>
            <a:r>
              <a:rPr lang="en-US" dirty="0"/>
              <a:t>One way of dealing with </a:t>
            </a:r>
            <a:r>
              <a:rPr lang="en-US" b="1" dirty="0"/>
              <a:t>O</a:t>
            </a:r>
            <a:r>
              <a:rPr lang="en-US" dirty="0"/>
              <a:t>ut </a:t>
            </a:r>
            <a:r>
              <a:rPr lang="en-US" b="1" dirty="0"/>
              <a:t>O</a:t>
            </a:r>
            <a:r>
              <a:rPr lang="en-US" dirty="0"/>
              <a:t>f </a:t>
            </a:r>
            <a:r>
              <a:rPr lang="en-US" b="1" dirty="0"/>
              <a:t>V</a:t>
            </a:r>
            <a:r>
              <a:rPr lang="en-US" dirty="0"/>
              <a:t>ocabulary items</a:t>
            </a:r>
          </a:p>
        </p:txBody>
      </p:sp>
    </p:spTree>
    <p:extLst>
      <p:ext uri="{BB962C8B-B14F-4D97-AF65-F5344CB8AC3E}">
        <p14:creationId xmlns:p14="http://schemas.microsoft.com/office/powerpoint/2010/main" val="3997989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English adjectives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would we need to model forms like these?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happy, happier, unhappy, happily, unhappily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lucky, luckiest, unlucky, luckily, unluckily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big, bigger, biggest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…</a:t>
            </a:r>
          </a:p>
          <a:p>
            <a:r>
              <a:rPr lang="en-US" dirty="0"/>
              <a:t>What is the alphabet like?</a:t>
            </a:r>
          </a:p>
          <a:p>
            <a:r>
              <a:rPr lang="en-US" dirty="0"/>
              <a:t>What transitions are possible?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0733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1154</TotalTime>
  <Words>1981</Words>
  <Application>Microsoft Office PowerPoint</Application>
  <PresentationFormat>On-screen Show (4:3)</PresentationFormat>
  <Paragraphs>322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Calibri</vt:lpstr>
      <vt:lpstr>Cambria</vt:lpstr>
      <vt:lpstr>Wingdings</vt:lpstr>
      <vt:lpstr>Wingdings 2</vt:lpstr>
      <vt:lpstr>Foundry</vt:lpstr>
      <vt:lpstr>LING-4400 Introduction to  Natural Language Processing</vt:lpstr>
      <vt:lpstr>From regex to natural language</vt:lpstr>
      <vt:lpstr>Regular languages</vt:lpstr>
      <vt:lpstr>Finite State Automata</vt:lpstr>
      <vt:lpstr>FSA for the sheep language</vt:lpstr>
      <vt:lpstr>Finite State Morphology</vt:lpstr>
      <vt:lpstr>From NL input to states</vt:lpstr>
      <vt:lpstr>Morphological parsing</vt:lpstr>
      <vt:lpstr>English adjectives</vt:lpstr>
      <vt:lpstr>First approximation</vt:lpstr>
      <vt:lpstr>Problems</vt:lpstr>
      <vt:lpstr>Solutions</vt:lpstr>
      <vt:lpstr>Writing automata</vt:lpstr>
      <vt:lpstr>Concatenating and regex</vt:lpstr>
      <vt:lpstr>Regex as symbol names</vt:lpstr>
      <vt:lpstr>Let's try the English adjectives</vt:lpstr>
      <vt:lpstr>Solution</vt:lpstr>
      <vt:lpstr>Visualization</vt:lpstr>
      <vt:lpstr>What about generation?</vt:lpstr>
      <vt:lpstr>A word about generators</vt:lpstr>
      <vt:lpstr>A word about generators</vt:lpstr>
      <vt:lpstr>Looping through our generator</vt:lpstr>
      <vt:lpstr>FSA – where are final states?</vt:lpstr>
      <vt:lpstr>Is concatenation all we need?</vt:lpstr>
      <vt:lpstr>Is concatenation all we need?</vt:lpstr>
      <vt:lpstr>Nesting expressions is useful!</vt:lpstr>
      <vt:lpstr>Nesting with f-strings</vt:lpstr>
      <vt:lpstr>Application in morphology</vt:lpstr>
      <vt:lpstr>An example: English numerals</vt:lpstr>
      <vt:lpstr>An example: English numerals</vt:lpstr>
      <vt:lpstr>An example: English numerals</vt:lpstr>
      <vt:lpstr>An example: English numerals</vt:lpstr>
      <vt:lpstr>An example: English numerals</vt:lpstr>
      <vt:lpstr>Output </vt:lpstr>
      <vt:lpstr>NLU vs NLG</vt:lpstr>
      <vt:lpstr>Output </vt:lpstr>
      <vt:lpstr>Homework – nltk+regex practice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1128</cp:revision>
  <dcterms:created xsi:type="dcterms:W3CDTF">2015-10-05T21:10:16Z</dcterms:created>
  <dcterms:modified xsi:type="dcterms:W3CDTF">2023-09-25T20:00:32Z</dcterms:modified>
</cp:coreProperties>
</file>