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463" r:id="rId3"/>
    <p:sldId id="433" r:id="rId4"/>
    <p:sldId id="434" r:id="rId5"/>
    <p:sldId id="435" r:id="rId6"/>
    <p:sldId id="471" r:id="rId7"/>
    <p:sldId id="472" r:id="rId8"/>
    <p:sldId id="439" r:id="rId9"/>
    <p:sldId id="473" r:id="rId10"/>
    <p:sldId id="474" r:id="rId11"/>
    <p:sldId id="464" r:id="rId12"/>
    <p:sldId id="450" r:id="rId13"/>
    <p:sldId id="451" r:id="rId14"/>
    <p:sldId id="453" r:id="rId15"/>
    <p:sldId id="454" r:id="rId16"/>
    <p:sldId id="461" r:id="rId17"/>
    <p:sldId id="456" r:id="rId18"/>
    <p:sldId id="458" r:id="rId19"/>
    <p:sldId id="457" r:id="rId20"/>
    <p:sldId id="423" r:id="rId21"/>
    <p:sldId id="470" r:id="rId22"/>
    <p:sldId id="426" r:id="rId23"/>
    <p:sldId id="427" r:id="rId24"/>
    <p:sldId id="428" r:id="rId25"/>
    <p:sldId id="436" r:id="rId26"/>
    <p:sldId id="437" r:id="rId27"/>
    <p:sldId id="438" r:id="rId28"/>
    <p:sldId id="429" r:id="rId29"/>
    <p:sldId id="475" r:id="rId30"/>
    <p:sldId id="476" r:id="rId31"/>
    <p:sldId id="478" r:id="rId32"/>
    <p:sldId id="477" r:id="rId33"/>
    <p:sldId id="430" r:id="rId34"/>
    <p:sldId id="447" r:id="rId35"/>
    <p:sldId id="459" r:id="rId36"/>
    <p:sldId id="46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18"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a:t>Click to edit Master title style</a:t>
            </a:r>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10" name="Date Placeholder 9"/>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12/4/2023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dirty="0"/>
              <a:t>Click to edit Master title style</a:t>
            </a:r>
          </a:p>
        </p:txBody>
      </p:sp>
      <p:sp>
        <p:nvSpPr>
          <p:cNvPr id="3" name="Content Placeholder 2"/>
          <p:cNvSpPr>
            <a:spLocks noGrp="1"/>
          </p:cNvSpPr>
          <p:nvPr>
            <p:ph idx="1"/>
          </p:nvPr>
        </p:nvSpPr>
        <p:spPr/>
        <p:txBody>
          <a:bodyPr/>
          <a:lstStyle>
            <a:lvl1pPr>
              <a:buClrTx/>
              <a:defRPr/>
            </a:lvl1pPr>
            <a:lvl2pPr>
              <a:buClr>
                <a:srgbClr val="002060"/>
              </a:buClr>
              <a:defRPr/>
            </a:lvl2pPr>
            <a:extLst/>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Date Placeholder 3"/>
          <p:cNvSpPr>
            <a:spLocks noGrp="1"/>
          </p:cNvSpPr>
          <p:nvPr>
            <p:ph type="dt" sz="half" idx="10"/>
          </p:nvPr>
        </p:nvSpPr>
        <p:spPr/>
        <p:txBody>
          <a:bodyPr/>
          <a:lstStyle/>
          <a:p>
            <a:fld id="{386622B1-F2BC-4186-9F4A-76DE9254F7E4}" type="datetimeFigureOut">
              <a:rPr lang="en-US" smtClean="0"/>
              <a:t>12/4/2023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rgbClr val="002060"/>
                </a:solidFill>
              </a:defRPr>
            </a:lvl1pPr>
            <a:extLst/>
          </a:lstStyle>
          <a:p>
            <a:r>
              <a:rPr kumimoji="0" lang="en-US" dirty="0"/>
              <a:t>Click to edit Master title style</a:t>
            </a:r>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bg1">
                    <a:lumMod val="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dirty="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12/4/2023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86622B1-F2BC-4186-9F4A-76DE9254F7E4}" type="datetimeFigureOut">
              <a:rPr lang="en-US" smtClean="0"/>
              <a:t>12/4/2023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386622B1-F2BC-4186-9F4A-76DE9254F7E4}" type="datetimeFigureOut">
              <a:rPr lang="en-US" smtClean="0"/>
              <a:t>12/4/2023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386622B1-F2BC-4186-9F4A-76DE9254F7E4}" type="datetimeFigureOut">
              <a:rPr lang="en-US" smtClean="0"/>
              <a:t>12/4/2023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B0563-D78A-4FA2-B6B1-9EDD31DABC4C}"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622B1-F2BC-4186-9F4A-76DE9254F7E4}" type="datetimeFigureOut">
              <a:rPr lang="en-US" smtClean="0"/>
              <a:t>12/4/2023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a:t>Click to edit Master title style</a:t>
            </a:r>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12/4/2023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a:t>Click to edit Master title style</a:t>
            </a:r>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12/4/2023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7" name="Round Diagonal Corner Rectangle 6"/>
          <p:cNvSpPr/>
          <p:nvPr userDrawn="1"/>
        </p:nvSpPr>
        <p:spPr>
          <a:xfrm>
            <a:off x="164592" y="147085"/>
            <a:ext cx="8810846" cy="6565392"/>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386622B1-F2BC-4186-9F4A-76DE9254F7E4}" type="datetimeFigureOut">
              <a:rPr lang="en-US" smtClean="0"/>
              <a:t>12/4/2023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rgbClr val="002060"/>
                </a:solidFill>
                <a:effectLst/>
              </a:defRPr>
            </a:lvl1pPr>
            <a:extLst/>
          </a:lstStyle>
          <a:p>
            <a:fld id="{F6AB0563-D78A-4FA2-B6B1-9EDD31DABC4C}"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odyPr>
          <a:lstStyle/>
          <a:p>
            <a:r>
              <a:rPr kumimoji="0" lang="en-US" dirty="0"/>
              <a:t>Click to edit Master title style</a:t>
            </a:r>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pic>
        <p:nvPicPr>
          <p:cNvPr id="8" name="Picture 2" descr="C:\Uni\Teaching\LING362\nlp.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04800" y="6096000"/>
            <a:ext cx="1600200" cy="51709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l" rtl="0" eaLnBrk="1" latinLnBrk="0" hangingPunct="1">
        <a:spcBef>
          <a:spcPct val="0"/>
        </a:spcBef>
        <a:buNone/>
        <a:defRPr kumimoji="0" sz="4600" kern="1200">
          <a:ln>
            <a:noFill/>
          </a:ln>
          <a:solidFill>
            <a:srgbClr val="002060"/>
          </a:solidFill>
          <a:effectLst/>
          <a:latin typeface="+mj-lt"/>
          <a:ea typeface="+mj-ea"/>
          <a:cs typeface="+mj-cs"/>
        </a:defRPr>
      </a:lvl1pPr>
      <a:extLst/>
    </p:titleStyle>
    <p:bodyStyle>
      <a:lvl1pPr marL="292100" indent="-292100" algn="l" rtl="0" eaLnBrk="1" latinLnBrk="0" hangingPunct="1">
        <a:spcBef>
          <a:spcPts val="0"/>
        </a:spcBef>
        <a:buClrTx/>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rgbClr val="002060"/>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gucl.georgetown.edu/"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eval.georgetown.ed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200" dirty="0"/>
              <a:t>LING-4400</a:t>
            </a:r>
            <a:br>
              <a:rPr lang="en-US" dirty="0"/>
            </a:br>
            <a:r>
              <a:rPr lang="en-US" dirty="0"/>
              <a:t>Introduction to </a:t>
            </a:r>
            <a:br>
              <a:rPr lang="en-US" dirty="0"/>
            </a:br>
            <a:r>
              <a:rPr lang="en-US" b="1" dirty="0">
                <a:solidFill>
                  <a:srgbClr val="002060"/>
                </a:solidFill>
              </a:rPr>
              <a:t>N</a:t>
            </a:r>
            <a:r>
              <a:rPr lang="en-US" dirty="0"/>
              <a:t>atural </a:t>
            </a:r>
            <a:r>
              <a:rPr lang="en-US" b="1" dirty="0">
                <a:solidFill>
                  <a:srgbClr val="002060"/>
                </a:solidFill>
              </a:rPr>
              <a:t>L</a:t>
            </a:r>
            <a:r>
              <a:rPr lang="en-US" dirty="0"/>
              <a:t>anguage </a:t>
            </a:r>
            <a:r>
              <a:rPr lang="en-US" b="1" dirty="0">
                <a:solidFill>
                  <a:srgbClr val="002060"/>
                </a:solidFill>
              </a:rPr>
              <a:t>P</a:t>
            </a:r>
            <a:r>
              <a:rPr lang="en-US" dirty="0"/>
              <a:t>rocessing</a:t>
            </a:r>
          </a:p>
        </p:txBody>
      </p:sp>
      <p:sp>
        <p:nvSpPr>
          <p:cNvPr id="3" name="Subtitle 2"/>
          <p:cNvSpPr>
            <a:spLocks noGrp="1"/>
          </p:cNvSpPr>
          <p:nvPr>
            <p:ph type="subTitle" idx="1"/>
          </p:nvPr>
        </p:nvSpPr>
        <p:spPr/>
        <p:txBody>
          <a:bodyPr/>
          <a:lstStyle/>
          <a:p>
            <a:r>
              <a:rPr lang="en-US" dirty="0"/>
              <a:t>Conclusion</a:t>
            </a:r>
          </a:p>
        </p:txBody>
      </p:sp>
      <p:pic>
        <p:nvPicPr>
          <p:cNvPr id="1026" name="Picture 2" descr="C:\Uni\Teaching\LING362\nl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5329249"/>
            <a:ext cx="3429000" cy="1108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672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else can we do/read?</a:t>
            </a:r>
          </a:p>
        </p:txBody>
      </p:sp>
      <p:sp>
        <p:nvSpPr>
          <p:cNvPr id="3" name="Content Placeholder 2"/>
          <p:cNvSpPr>
            <a:spLocks noGrp="1"/>
          </p:cNvSpPr>
          <p:nvPr>
            <p:ph idx="1"/>
          </p:nvPr>
        </p:nvSpPr>
        <p:spPr/>
        <p:txBody>
          <a:bodyPr>
            <a:normAutofit/>
          </a:bodyPr>
          <a:lstStyle/>
          <a:p>
            <a:r>
              <a:rPr lang="en-US" dirty="0"/>
              <a:t>Try the Additional Coding Exercises challenge in Canvas</a:t>
            </a:r>
          </a:p>
          <a:p>
            <a:r>
              <a:rPr lang="en-US" dirty="0"/>
              <a:t>If you want more practice, work through the NLTK book!</a:t>
            </a:r>
          </a:p>
          <a:p>
            <a:r>
              <a:rPr lang="en-US" dirty="0"/>
              <a:t>What to read next about documents?</a:t>
            </a:r>
          </a:p>
          <a:p>
            <a:pPr lvl="1"/>
            <a:r>
              <a:rPr lang="en-US" dirty="0"/>
              <a:t>I recommend Chapter 6 – supervised text classification with some more advanced Python</a:t>
            </a:r>
          </a:p>
          <a:p>
            <a:endParaRPr lang="en-US" dirty="0"/>
          </a:p>
        </p:txBody>
      </p:sp>
    </p:spTree>
    <p:extLst>
      <p:ext uri="{BB962C8B-B14F-4D97-AF65-F5344CB8AC3E}">
        <p14:creationId xmlns:p14="http://schemas.microsoft.com/office/powerpoint/2010/main" val="2871789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Questions?</a:t>
            </a:r>
          </a:p>
        </p:txBody>
      </p:sp>
      <p:sp>
        <p:nvSpPr>
          <p:cNvPr id="4" name="Rectangle 3"/>
          <p:cNvSpPr/>
          <p:nvPr/>
        </p:nvSpPr>
        <p:spPr>
          <a:xfrm>
            <a:off x="3837664" y="2967335"/>
            <a:ext cx="1468672" cy="1200329"/>
          </a:xfrm>
          <a:prstGeom prst="rect">
            <a:avLst/>
          </a:prstGeom>
          <a:noFill/>
        </p:spPr>
        <p:txBody>
          <a:bodyPr wrap="none" lIns="91440" tIns="45720" rIns="91440" bIns="45720">
            <a:spAutoFit/>
          </a:bodyPr>
          <a:lstStyle/>
          <a:p>
            <a:pPr algn="ctr"/>
            <a:r>
              <a:rPr lang="en-US" sz="72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t>
            </a:r>
          </a:p>
        </p:txBody>
      </p:sp>
    </p:spTree>
    <p:extLst>
      <p:ext uri="{BB962C8B-B14F-4D97-AF65-F5344CB8AC3E}">
        <p14:creationId xmlns:p14="http://schemas.microsoft.com/office/powerpoint/2010/main" val="4018330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have we been doing?</a:t>
            </a:r>
          </a:p>
        </p:txBody>
      </p:sp>
      <p:sp>
        <p:nvSpPr>
          <p:cNvPr id="3" name="Content Placeholder 2"/>
          <p:cNvSpPr>
            <a:spLocks noGrp="1"/>
          </p:cNvSpPr>
          <p:nvPr>
            <p:ph idx="1"/>
          </p:nvPr>
        </p:nvSpPr>
        <p:spPr/>
        <p:txBody>
          <a:bodyPr/>
          <a:lstStyle/>
          <a:p>
            <a:r>
              <a:rPr lang="en-US" dirty="0"/>
              <a:t>We started by looking at computers dealing with sequences of text:</a:t>
            </a:r>
          </a:p>
          <a:p>
            <a:pPr lvl="1"/>
            <a:r>
              <a:rPr lang="en-US" dirty="0"/>
              <a:t>Tokens instead of words</a:t>
            </a:r>
          </a:p>
          <a:p>
            <a:pPr lvl="1"/>
            <a:r>
              <a:rPr lang="en-US" dirty="0"/>
              <a:t>Regular expressions as patterns of characters</a:t>
            </a:r>
          </a:p>
          <a:p>
            <a:pPr lvl="1"/>
            <a:r>
              <a:rPr lang="en-US" dirty="0"/>
              <a:t>Regular grammars and FSAs to recognize patterns belonging to a language</a:t>
            </a:r>
          </a:p>
          <a:p>
            <a:pPr lvl="1"/>
            <a:r>
              <a:rPr lang="en-US" dirty="0"/>
              <a:t>FSTs and FSMs to analyze and generate the structure of words</a:t>
            </a:r>
          </a:p>
        </p:txBody>
      </p:sp>
    </p:spTree>
    <p:extLst>
      <p:ext uri="{BB962C8B-B14F-4D97-AF65-F5344CB8AC3E}">
        <p14:creationId xmlns:p14="http://schemas.microsoft.com/office/powerpoint/2010/main" val="3118015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States, input and output</a:t>
            </a:r>
          </a:p>
        </p:txBody>
      </p:sp>
      <p:sp>
        <p:nvSpPr>
          <p:cNvPr id="3" name="Content Placeholder 2"/>
          <p:cNvSpPr>
            <a:spLocks noGrp="1"/>
          </p:cNvSpPr>
          <p:nvPr>
            <p:ph idx="1"/>
          </p:nvPr>
        </p:nvSpPr>
        <p:spPr/>
        <p:txBody>
          <a:bodyPr>
            <a:normAutofit/>
          </a:bodyPr>
          <a:lstStyle/>
          <a:p>
            <a:r>
              <a:rPr lang="en-US" sz="2800" dirty="0"/>
              <a:t>FSA/FSTs are very fast! But </a:t>
            </a:r>
            <a:r>
              <a:rPr lang="en-US" sz="2800" b="1" dirty="0"/>
              <a:t>deterministic</a:t>
            </a:r>
            <a:r>
              <a:rPr lang="en-US" sz="2800" dirty="0"/>
              <a:t>…</a:t>
            </a:r>
          </a:p>
          <a:p>
            <a:r>
              <a:rPr lang="en-US" sz="2800" dirty="0"/>
              <a:t>Only remember current state, </a:t>
            </a:r>
            <a:r>
              <a:rPr lang="en-US" sz="2800" b="1" dirty="0"/>
              <a:t>possible </a:t>
            </a:r>
            <a:r>
              <a:rPr lang="en-US" sz="2800" dirty="0"/>
              <a:t>transitions</a:t>
            </a:r>
          </a:p>
          <a:p>
            <a:r>
              <a:rPr lang="en-US" sz="2800" dirty="0"/>
              <a:t>Regex as a formalism to describe regular languages</a:t>
            </a: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4953000"/>
            <a:ext cx="4213006" cy="14742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https://upload.wikimedia.org/wikipedia/commons/thumb/a/a2/Turing_machine_2b.svg/550px-Turing_machine_2b.svg.png"/>
          <p:cNvPicPr>
            <a:picLocks noChangeAspect="1" noChangeArrowheads="1"/>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762000" y="4095750"/>
            <a:ext cx="5238750" cy="12382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5">
            <a:clrChange>
              <a:clrFrom>
                <a:srgbClr val="FFFFFF"/>
              </a:clrFrom>
              <a:clrTo>
                <a:srgbClr val="FFFFFF">
                  <a:alpha val="0"/>
                </a:srgbClr>
              </a:clrTo>
            </a:clrChange>
            <a:duotone>
              <a:prstClr val="black"/>
              <a:schemeClr val="accent3">
                <a:tint val="45000"/>
                <a:satMod val="400000"/>
              </a:schemeClr>
            </a:duotone>
          </a:blip>
          <a:stretch>
            <a:fillRect/>
          </a:stretch>
        </p:blipFill>
        <p:spPr>
          <a:xfrm>
            <a:off x="2343150" y="3198349"/>
            <a:ext cx="5276850" cy="647700"/>
          </a:xfrm>
          <a:prstGeom prst="rect">
            <a:avLst/>
          </a:prstGeom>
        </p:spPr>
      </p:pic>
      <p:sp>
        <p:nvSpPr>
          <p:cNvPr id="7" name="Rectangle 6"/>
          <p:cNvSpPr/>
          <p:nvPr/>
        </p:nvSpPr>
        <p:spPr>
          <a:xfrm>
            <a:off x="3469971" y="3381387"/>
            <a:ext cx="362542" cy="281623"/>
          </a:xfrm>
          <a:prstGeom prst="rect">
            <a:avLst/>
          </a:prstGeom>
          <a:solidFill>
            <a:srgbClr val="5C9E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019550" y="3356927"/>
            <a:ext cx="362542" cy="281623"/>
          </a:xfrm>
          <a:prstGeom prst="rect">
            <a:avLst/>
          </a:prstGeom>
          <a:solidFill>
            <a:srgbClr val="5C9E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804343" y="3229802"/>
            <a:ext cx="535724" cy="584775"/>
          </a:xfrm>
          <a:prstGeom prst="rect">
            <a:avLst/>
          </a:prstGeom>
          <a:noFill/>
        </p:spPr>
        <p:txBody>
          <a:bodyPr wrap="square" rtlCol="0">
            <a:spAutoFit/>
          </a:bodyPr>
          <a:lstStyle/>
          <a:p>
            <a:r>
              <a:rPr lang="en-US" sz="3200" dirty="0"/>
              <a:t>♥</a:t>
            </a:r>
          </a:p>
        </p:txBody>
      </p:sp>
      <p:sp>
        <p:nvSpPr>
          <p:cNvPr id="11" name="Rectangle 10"/>
          <p:cNvSpPr/>
          <p:nvPr/>
        </p:nvSpPr>
        <p:spPr>
          <a:xfrm>
            <a:off x="4495208" y="3356927"/>
            <a:ext cx="362542" cy="281623"/>
          </a:xfrm>
          <a:prstGeom prst="rect">
            <a:avLst/>
          </a:prstGeom>
          <a:solidFill>
            <a:srgbClr val="5C9E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380316" y="3159264"/>
            <a:ext cx="420284" cy="707886"/>
          </a:xfrm>
          <a:prstGeom prst="rect">
            <a:avLst/>
          </a:prstGeom>
          <a:noFill/>
        </p:spPr>
        <p:txBody>
          <a:bodyPr wrap="square" rtlCol="0">
            <a:spAutoFit/>
          </a:bodyPr>
          <a:lstStyle/>
          <a:p>
            <a:r>
              <a:rPr lang="en-US" sz="4000" dirty="0"/>
              <a:t>★</a:t>
            </a:r>
          </a:p>
        </p:txBody>
      </p:sp>
      <p:sp>
        <p:nvSpPr>
          <p:cNvPr id="13" name="TextBox 12">
            <a:extLst>
              <a:ext uri="{FF2B5EF4-FFF2-40B4-BE49-F238E27FC236}">
                <a16:creationId xmlns:a16="http://schemas.microsoft.com/office/drawing/2014/main" id="{2B307DE3-DC81-47B1-92DA-A175AED22065}"/>
              </a:ext>
            </a:extLst>
          </p:cNvPr>
          <p:cNvSpPr txBox="1"/>
          <p:nvPr/>
        </p:nvSpPr>
        <p:spPr>
          <a:xfrm>
            <a:off x="3274276" y="3220819"/>
            <a:ext cx="535724" cy="584775"/>
          </a:xfrm>
          <a:prstGeom prst="rect">
            <a:avLst/>
          </a:prstGeom>
          <a:noFill/>
        </p:spPr>
        <p:txBody>
          <a:bodyPr wrap="square" rtlCol="0">
            <a:spAutoFit/>
          </a:bodyPr>
          <a:lstStyle/>
          <a:p>
            <a:r>
              <a:rPr lang="en-US" sz="3200" dirty="0"/>
              <a:t>♥</a:t>
            </a:r>
          </a:p>
        </p:txBody>
      </p:sp>
    </p:spTree>
    <p:extLst>
      <p:ext uri="{BB962C8B-B14F-4D97-AF65-F5344CB8AC3E}">
        <p14:creationId xmlns:p14="http://schemas.microsoft.com/office/powerpoint/2010/main" val="2505089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estimate likelihood?</a:t>
            </a:r>
          </a:p>
        </p:txBody>
      </p:sp>
      <p:sp>
        <p:nvSpPr>
          <p:cNvPr id="3" name="Content Placeholder 2"/>
          <p:cNvSpPr>
            <a:spLocks noGrp="1"/>
          </p:cNvSpPr>
          <p:nvPr>
            <p:ph idx="1"/>
          </p:nvPr>
        </p:nvSpPr>
        <p:spPr/>
        <p:txBody>
          <a:bodyPr>
            <a:normAutofit/>
          </a:bodyPr>
          <a:lstStyle/>
          <a:p>
            <a:r>
              <a:rPr lang="en-US" dirty="0"/>
              <a:t>Grammars only give </a:t>
            </a:r>
            <a:r>
              <a:rPr lang="en-US" b="1" dirty="0"/>
              <a:t>possible</a:t>
            </a:r>
            <a:r>
              <a:rPr lang="en-US" dirty="0"/>
              <a:t> utterances</a:t>
            </a:r>
          </a:p>
          <a:p>
            <a:r>
              <a:rPr lang="en-US" dirty="0"/>
              <a:t>We want to know how likely an analysis / output is</a:t>
            </a:r>
          </a:p>
          <a:p>
            <a:pPr lvl="1"/>
            <a:r>
              <a:rPr lang="en-US" dirty="0"/>
              <a:t>n-grams – use p(</a:t>
            </a:r>
            <a:r>
              <a:rPr lang="en-US" dirty="0" err="1"/>
              <a:t>continuation|context</a:t>
            </a:r>
            <a:r>
              <a:rPr lang="en-US" dirty="0"/>
              <a:t>)</a:t>
            </a:r>
          </a:p>
          <a:p>
            <a:pPr lvl="1"/>
            <a:r>
              <a:rPr lang="en-US" dirty="0"/>
              <a:t>Smoothing – Laplace, </a:t>
            </a:r>
            <a:r>
              <a:rPr lang="el-GR" dirty="0"/>
              <a:t>δ</a:t>
            </a:r>
            <a:r>
              <a:rPr lang="en-US" dirty="0"/>
              <a:t>, Good-Turing</a:t>
            </a:r>
          </a:p>
          <a:p>
            <a:pPr lvl="1"/>
            <a:r>
              <a:rPr lang="en-US" dirty="0"/>
              <a:t>Perplexity – normed chain probability</a:t>
            </a:r>
          </a:p>
          <a:p>
            <a:pPr lvl="1"/>
            <a:r>
              <a:rPr lang="en-US" dirty="0"/>
              <a:t>Viterbi – emission and transition probabilities for HMM (hidden tags, e.g. PTB set, BIO sequence labeling)</a:t>
            </a:r>
          </a:p>
          <a:p>
            <a:pPr lvl="1"/>
            <a:r>
              <a:rPr lang="en-US" dirty="0"/>
              <a:t>Neural networks</a:t>
            </a:r>
          </a:p>
        </p:txBody>
      </p:sp>
      <mc:AlternateContent xmlns:mc="http://schemas.openxmlformats.org/markup-compatibility/2006">
        <mc:Choice xmlns:a14="http://schemas.microsoft.com/office/drawing/2010/main" Requires="a14">
          <p:sp>
            <p:nvSpPr>
              <p:cNvPr id="4" name="TextBox 3"/>
              <p:cNvSpPr txBox="1"/>
              <p:nvPr/>
            </p:nvSpPr>
            <p:spPr>
              <a:xfrm>
                <a:off x="6172200" y="3657600"/>
                <a:ext cx="2819400" cy="8198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a:rPr>
                        <m:t>𝑃𝑃</m:t>
                      </m:r>
                      <m:d>
                        <m:dPr>
                          <m:ctrlPr>
                            <a:rPr lang="en-US" sz="1600" b="0" i="1" smtClean="0">
                              <a:latin typeface="Cambria Math" panose="02040503050406030204" pitchFamily="18" charset="0"/>
                            </a:rPr>
                          </m:ctrlPr>
                        </m:dPr>
                        <m:e>
                          <m:r>
                            <a:rPr lang="en-US" sz="1600" b="0" i="1" smtClean="0">
                              <a:latin typeface="Cambria Math"/>
                            </a:rPr>
                            <m:t>𝑡𝑒𝑥𝑡</m:t>
                          </m:r>
                        </m:e>
                      </m:d>
                      <m:r>
                        <a:rPr lang="en-US" sz="1600" b="0" i="1" smtClean="0">
                          <a:latin typeface="Cambria Math"/>
                        </a:rPr>
                        <m:t>=</m:t>
                      </m:r>
                      <m:rad>
                        <m:radPr>
                          <m:ctrlPr>
                            <a:rPr lang="en-US" sz="1600" b="0" i="1" smtClean="0">
                              <a:latin typeface="Cambria Math" panose="02040503050406030204" pitchFamily="18" charset="0"/>
                            </a:rPr>
                          </m:ctrlPr>
                        </m:radPr>
                        <m:deg>
                          <m:r>
                            <a:rPr lang="en-US" sz="1600" b="0" i="1" smtClean="0">
                              <a:latin typeface="Cambria Math"/>
                            </a:rPr>
                            <m:t>𝑁</m:t>
                          </m:r>
                        </m:deg>
                        <m:e>
                          <m:f>
                            <m:fPr>
                              <m:ctrlPr>
                                <a:rPr lang="en-US" sz="1600" i="1">
                                  <a:latin typeface="Cambria Math" panose="02040503050406030204" pitchFamily="18" charset="0"/>
                                </a:rPr>
                              </m:ctrlPr>
                            </m:fPr>
                            <m:num>
                              <m:r>
                                <a:rPr lang="en-US" sz="1600" b="0" i="1" smtClean="0">
                                  <a:latin typeface="Cambria Math"/>
                                </a:rPr>
                                <m:t>1</m:t>
                              </m:r>
                            </m:num>
                            <m:den>
                              <m:r>
                                <a:rPr lang="en-US" sz="1600" b="0" i="1" smtClean="0">
                                  <a:latin typeface="Cambria Math"/>
                                </a:rPr>
                                <m:t>𝑃</m:t>
                              </m:r>
                              <m:r>
                                <a:rPr lang="en-US" sz="1600" b="0" i="1" smtClean="0">
                                  <a:latin typeface="Cambria Math"/>
                                </a:rPr>
                                <m:t>(</m:t>
                              </m:r>
                              <m:sSub>
                                <m:sSubPr>
                                  <m:ctrlPr>
                                    <a:rPr lang="en-US" sz="1600" b="0" i="1" smtClean="0">
                                      <a:latin typeface="Cambria Math" panose="02040503050406030204" pitchFamily="18" charset="0"/>
                                    </a:rPr>
                                  </m:ctrlPr>
                                </m:sSubPr>
                                <m:e>
                                  <m:r>
                                    <a:rPr lang="en-US" sz="1600" b="0" i="1" smtClean="0">
                                      <a:latin typeface="Cambria Math"/>
                                    </a:rPr>
                                    <m:t>𝑤</m:t>
                                  </m:r>
                                </m:e>
                                <m:sub>
                                  <m:r>
                                    <a:rPr lang="en-US" sz="1600" b="0" i="1" smtClean="0">
                                      <a:latin typeface="Cambria Math"/>
                                    </a:rPr>
                                    <m:t>1</m:t>
                                  </m:r>
                                </m:sub>
                              </m:sSub>
                              <m:r>
                                <a:rPr lang="en-US" sz="1600" b="0" i="1" smtClean="0">
                                  <a:latin typeface="Cambria Math"/>
                                </a:rPr>
                                <m:t>…</m:t>
                              </m:r>
                              <m:sSub>
                                <m:sSubPr>
                                  <m:ctrlPr>
                                    <a:rPr lang="en-US" sz="1600" i="1">
                                      <a:latin typeface="Cambria Math" panose="02040503050406030204" pitchFamily="18" charset="0"/>
                                    </a:rPr>
                                  </m:ctrlPr>
                                </m:sSubPr>
                                <m:e>
                                  <m:r>
                                    <a:rPr lang="en-US" sz="1600" i="1">
                                      <a:latin typeface="Cambria Math"/>
                                    </a:rPr>
                                    <m:t>𝑤</m:t>
                                  </m:r>
                                </m:e>
                                <m:sub>
                                  <m:r>
                                    <a:rPr lang="en-US" sz="1600" b="0" i="1" smtClean="0">
                                      <a:latin typeface="Cambria Math"/>
                                    </a:rPr>
                                    <m:t>𝑁</m:t>
                                  </m:r>
                                </m:sub>
                              </m:sSub>
                              <m:r>
                                <a:rPr lang="en-US" sz="1600" b="0" i="1" smtClean="0">
                                  <a:latin typeface="Cambria Math"/>
                                </a:rPr>
                                <m:t>)</m:t>
                              </m:r>
                            </m:den>
                          </m:f>
                        </m:e>
                      </m:rad>
                    </m:oMath>
                  </m:oMathPara>
                </a14:m>
                <a:endParaRPr lang="en-US" sz="1600" dirty="0"/>
              </a:p>
            </p:txBody>
          </p:sp>
        </mc:Choice>
        <mc:Fallback>
          <p:sp>
            <p:nvSpPr>
              <p:cNvPr id="4" name="TextBox 3"/>
              <p:cNvSpPr txBox="1">
                <a:spLocks noRot="1" noChangeAspect="1" noMove="1" noResize="1" noEditPoints="1" noAdjustHandles="1" noChangeArrowheads="1" noChangeShapeType="1" noTextEdit="1"/>
              </p:cNvSpPr>
              <p:nvPr/>
            </p:nvSpPr>
            <p:spPr>
              <a:xfrm>
                <a:off x="6172200" y="3657600"/>
                <a:ext cx="2819400" cy="819840"/>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422374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76200" y="2552468"/>
            <a:ext cx="91440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err="1"/>
              <a:t>start_p</a:t>
            </a:r>
            <a:r>
              <a:rPr lang="en-US" dirty="0"/>
              <a:t> * </a:t>
            </a:r>
            <a:r>
              <a:rPr lang="en-US" dirty="0" err="1"/>
              <a:t>emit_p</a:t>
            </a:r>
            <a:endParaRPr lang="en-US" dirty="0"/>
          </a:p>
        </p:txBody>
      </p:sp>
      <p:sp>
        <p:nvSpPr>
          <p:cNvPr id="2" name="Title 1"/>
          <p:cNvSpPr>
            <a:spLocks noGrp="1"/>
          </p:cNvSpPr>
          <p:nvPr>
            <p:ph type="title"/>
          </p:nvPr>
        </p:nvSpPr>
        <p:spPr/>
        <p:txBody>
          <a:bodyPr/>
          <a:lstStyle/>
          <a:p>
            <a:r>
              <a:rPr lang="en-US" dirty="0"/>
              <a:t>Viterbi algorithm</a:t>
            </a:r>
          </a:p>
        </p:txBody>
      </p:sp>
      <p:sp>
        <p:nvSpPr>
          <p:cNvPr id="3" name="Content Placeholder 2"/>
          <p:cNvSpPr>
            <a:spLocks noGrp="1"/>
          </p:cNvSpPr>
          <p:nvPr>
            <p:ph idx="1"/>
          </p:nvPr>
        </p:nvSpPr>
        <p:spPr/>
        <p:txBody>
          <a:bodyPr/>
          <a:lstStyle/>
          <a:p>
            <a:pPr marL="0" indent="0">
              <a:buNone/>
            </a:pPr>
            <a:r>
              <a:rPr lang="en-US" dirty="0"/>
              <a:t>	I	want	     to	         fly</a:t>
            </a:r>
          </a:p>
        </p:txBody>
      </p:sp>
      <p:sp>
        <p:nvSpPr>
          <p:cNvPr id="4" name="Oval 3"/>
          <p:cNvSpPr/>
          <p:nvPr/>
        </p:nvSpPr>
        <p:spPr>
          <a:xfrm>
            <a:off x="1143000" y="25908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PRP</a:t>
            </a:r>
          </a:p>
        </p:txBody>
      </p:sp>
      <p:sp>
        <p:nvSpPr>
          <p:cNvPr id="5" name="Oval 4"/>
          <p:cNvSpPr/>
          <p:nvPr/>
        </p:nvSpPr>
        <p:spPr>
          <a:xfrm>
            <a:off x="2362200" y="25908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PRP</a:t>
            </a:r>
          </a:p>
        </p:txBody>
      </p:sp>
      <p:sp>
        <p:nvSpPr>
          <p:cNvPr id="6" name="Oval 5"/>
          <p:cNvSpPr/>
          <p:nvPr/>
        </p:nvSpPr>
        <p:spPr>
          <a:xfrm>
            <a:off x="3581400" y="25908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PRP</a:t>
            </a:r>
          </a:p>
        </p:txBody>
      </p:sp>
      <p:sp>
        <p:nvSpPr>
          <p:cNvPr id="8" name="Oval 7"/>
          <p:cNvSpPr/>
          <p:nvPr/>
        </p:nvSpPr>
        <p:spPr>
          <a:xfrm>
            <a:off x="4876800" y="25908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PRP</a:t>
            </a:r>
          </a:p>
        </p:txBody>
      </p:sp>
      <p:sp>
        <p:nvSpPr>
          <p:cNvPr id="9" name="Oval 8"/>
          <p:cNvSpPr/>
          <p:nvPr/>
        </p:nvSpPr>
        <p:spPr>
          <a:xfrm>
            <a:off x="1143000" y="36576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VBP</a:t>
            </a:r>
          </a:p>
        </p:txBody>
      </p:sp>
      <p:sp>
        <p:nvSpPr>
          <p:cNvPr id="10" name="Oval 9"/>
          <p:cNvSpPr/>
          <p:nvPr/>
        </p:nvSpPr>
        <p:spPr>
          <a:xfrm>
            <a:off x="2362200" y="36576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VBP</a:t>
            </a:r>
          </a:p>
        </p:txBody>
      </p:sp>
      <p:sp>
        <p:nvSpPr>
          <p:cNvPr id="11" name="Oval 10"/>
          <p:cNvSpPr/>
          <p:nvPr/>
        </p:nvSpPr>
        <p:spPr>
          <a:xfrm>
            <a:off x="3581400" y="36576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VBP</a:t>
            </a:r>
          </a:p>
        </p:txBody>
      </p:sp>
      <p:sp>
        <p:nvSpPr>
          <p:cNvPr id="12" name="Oval 11"/>
          <p:cNvSpPr/>
          <p:nvPr/>
        </p:nvSpPr>
        <p:spPr>
          <a:xfrm>
            <a:off x="4876800" y="36576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VBP</a:t>
            </a:r>
          </a:p>
        </p:txBody>
      </p:sp>
      <p:sp>
        <p:nvSpPr>
          <p:cNvPr id="13" name="Oval 12"/>
          <p:cNvSpPr/>
          <p:nvPr/>
        </p:nvSpPr>
        <p:spPr>
          <a:xfrm>
            <a:off x="1159933" y="46863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a:t>
            </a:r>
          </a:p>
        </p:txBody>
      </p:sp>
      <p:sp>
        <p:nvSpPr>
          <p:cNvPr id="14" name="Oval 13"/>
          <p:cNvSpPr/>
          <p:nvPr/>
        </p:nvSpPr>
        <p:spPr>
          <a:xfrm>
            <a:off x="2379133" y="46863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a:t>
            </a:r>
          </a:p>
        </p:txBody>
      </p:sp>
      <p:sp>
        <p:nvSpPr>
          <p:cNvPr id="15" name="Oval 14"/>
          <p:cNvSpPr/>
          <p:nvPr/>
        </p:nvSpPr>
        <p:spPr>
          <a:xfrm>
            <a:off x="3598333" y="46863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a:t>
            </a:r>
          </a:p>
        </p:txBody>
      </p:sp>
      <p:sp>
        <p:nvSpPr>
          <p:cNvPr id="16" name="Oval 15"/>
          <p:cNvSpPr/>
          <p:nvPr/>
        </p:nvSpPr>
        <p:spPr>
          <a:xfrm>
            <a:off x="4893733" y="46863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a:t>
            </a:r>
          </a:p>
        </p:txBody>
      </p:sp>
      <p:sp>
        <p:nvSpPr>
          <p:cNvPr id="17" name="Oval 16"/>
          <p:cNvSpPr/>
          <p:nvPr/>
        </p:nvSpPr>
        <p:spPr>
          <a:xfrm>
            <a:off x="1143000" y="5715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a:t>
            </a:r>
          </a:p>
        </p:txBody>
      </p:sp>
      <p:sp>
        <p:nvSpPr>
          <p:cNvPr id="18" name="Oval 17"/>
          <p:cNvSpPr/>
          <p:nvPr/>
        </p:nvSpPr>
        <p:spPr>
          <a:xfrm>
            <a:off x="2362200" y="5715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a:t>
            </a:r>
          </a:p>
        </p:txBody>
      </p:sp>
      <p:sp>
        <p:nvSpPr>
          <p:cNvPr id="19" name="Oval 18"/>
          <p:cNvSpPr/>
          <p:nvPr/>
        </p:nvSpPr>
        <p:spPr>
          <a:xfrm>
            <a:off x="3581400" y="5715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a:t>
            </a:r>
          </a:p>
        </p:txBody>
      </p:sp>
      <p:sp>
        <p:nvSpPr>
          <p:cNvPr id="20" name="Oval 19"/>
          <p:cNvSpPr/>
          <p:nvPr/>
        </p:nvSpPr>
        <p:spPr>
          <a:xfrm>
            <a:off x="4876800" y="5715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a:t>
            </a:r>
          </a:p>
        </p:txBody>
      </p:sp>
      <p:sp>
        <p:nvSpPr>
          <p:cNvPr id="21" name="Left Brace 20"/>
          <p:cNvSpPr/>
          <p:nvPr/>
        </p:nvSpPr>
        <p:spPr>
          <a:xfrm>
            <a:off x="990600" y="2595033"/>
            <a:ext cx="228600" cy="838200"/>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cxnSp>
        <p:nvCxnSpPr>
          <p:cNvPr id="24" name="Straight Arrow Connector 23"/>
          <p:cNvCxnSpPr>
            <a:stCxn id="4" idx="5"/>
            <a:endCxn id="10" idx="1"/>
          </p:cNvCxnSpPr>
          <p:nvPr/>
        </p:nvCxnSpPr>
        <p:spPr>
          <a:xfrm>
            <a:off x="1858448" y="3306248"/>
            <a:ext cx="626504" cy="47410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a:stCxn id="10" idx="5"/>
            <a:endCxn id="15" idx="1"/>
          </p:cNvCxnSpPr>
          <p:nvPr/>
        </p:nvCxnSpPr>
        <p:spPr>
          <a:xfrm>
            <a:off x="3077648" y="4373048"/>
            <a:ext cx="643437" cy="43600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8" name="Straight Arrow Connector 27"/>
          <p:cNvCxnSpPr>
            <a:stCxn id="15" idx="5"/>
            <a:endCxn id="20" idx="1"/>
          </p:cNvCxnSpPr>
          <p:nvPr/>
        </p:nvCxnSpPr>
        <p:spPr>
          <a:xfrm>
            <a:off x="4313781" y="5401748"/>
            <a:ext cx="685771" cy="43600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3" name="TextBox 32"/>
          <p:cNvSpPr txBox="1"/>
          <p:nvPr/>
        </p:nvSpPr>
        <p:spPr>
          <a:xfrm>
            <a:off x="5985933" y="5490619"/>
            <a:ext cx="1100668"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err="1"/>
              <a:t>trans_p</a:t>
            </a:r>
            <a:r>
              <a:rPr lang="en-US" dirty="0"/>
              <a:t> * </a:t>
            </a:r>
            <a:r>
              <a:rPr lang="en-US" dirty="0" err="1"/>
              <a:t>emit_p</a:t>
            </a:r>
            <a:r>
              <a:rPr lang="en-US" dirty="0"/>
              <a:t> * </a:t>
            </a:r>
            <a:r>
              <a:rPr lang="en-US" dirty="0" err="1"/>
              <a:t>prev_p</a:t>
            </a:r>
            <a:endParaRPr lang="en-US" dirty="0"/>
          </a:p>
        </p:txBody>
      </p:sp>
      <p:sp>
        <p:nvSpPr>
          <p:cNvPr id="34" name="Left Brace 33"/>
          <p:cNvSpPr/>
          <p:nvPr/>
        </p:nvSpPr>
        <p:spPr>
          <a:xfrm flipH="1">
            <a:off x="5731933" y="5524500"/>
            <a:ext cx="228600" cy="838200"/>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990379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Backtrace</a:t>
            </a:r>
            <a:endParaRPr lang="en-US" dirty="0"/>
          </a:p>
        </p:txBody>
      </p:sp>
      <p:sp>
        <p:nvSpPr>
          <p:cNvPr id="3" name="Content Placeholder 2"/>
          <p:cNvSpPr>
            <a:spLocks noGrp="1"/>
          </p:cNvSpPr>
          <p:nvPr>
            <p:ph idx="1"/>
          </p:nvPr>
        </p:nvSpPr>
        <p:spPr/>
        <p:txBody>
          <a:bodyPr/>
          <a:lstStyle/>
          <a:p>
            <a:pPr marL="0" indent="0">
              <a:buNone/>
            </a:pPr>
            <a:r>
              <a:rPr lang="en-US" dirty="0"/>
              <a:t>	I	want	     to	         fly</a:t>
            </a:r>
          </a:p>
        </p:txBody>
      </p:sp>
      <p:sp>
        <p:nvSpPr>
          <p:cNvPr id="4" name="Oval 3"/>
          <p:cNvSpPr/>
          <p:nvPr/>
        </p:nvSpPr>
        <p:spPr>
          <a:xfrm>
            <a:off x="1143000" y="25908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PRP</a:t>
            </a:r>
          </a:p>
        </p:txBody>
      </p:sp>
      <p:sp>
        <p:nvSpPr>
          <p:cNvPr id="5" name="Oval 4"/>
          <p:cNvSpPr/>
          <p:nvPr/>
        </p:nvSpPr>
        <p:spPr>
          <a:xfrm>
            <a:off x="2362200" y="25908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PRP</a:t>
            </a:r>
          </a:p>
        </p:txBody>
      </p:sp>
      <p:sp>
        <p:nvSpPr>
          <p:cNvPr id="6" name="Oval 5"/>
          <p:cNvSpPr/>
          <p:nvPr/>
        </p:nvSpPr>
        <p:spPr>
          <a:xfrm>
            <a:off x="3581400" y="25908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PRP</a:t>
            </a:r>
          </a:p>
        </p:txBody>
      </p:sp>
      <p:sp>
        <p:nvSpPr>
          <p:cNvPr id="8" name="Oval 7"/>
          <p:cNvSpPr/>
          <p:nvPr/>
        </p:nvSpPr>
        <p:spPr>
          <a:xfrm>
            <a:off x="4876800" y="25908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PRP</a:t>
            </a:r>
          </a:p>
        </p:txBody>
      </p:sp>
      <p:sp>
        <p:nvSpPr>
          <p:cNvPr id="9" name="Oval 8"/>
          <p:cNvSpPr/>
          <p:nvPr/>
        </p:nvSpPr>
        <p:spPr>
          <a:xfrm>
            <a:off x="1143000" y="36576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VBP</a:t>
            </a:r>
          </a:p>
        </p:txBody>
      </p:sp>
      <p:sp>
        <p:nvSpPr>
          <p:cNvPr id="10" name="Oval 9"/>
          <p:cNvSpPr/>
          <p:nvPr/>
        </p:nvSpPr>
        <p:spPr>
          <a:xfrm>
            <a:off x="2362200" y="36576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VBP</a:t>
            </a:r>
          </a:p>
        </p:txBody>
      </p:sp>
      <p:sp>
        <p:nvSpPr>
          <p:cNvPr id="11" name="Oval 10"/>
          <p:cNvSpPr/>
          <p:nvPr/>
        </p:nvSpPr>
        <p:spPr>
          <a:xfrm>
            <a:off x="3581400" y="36576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VBP</a:t>
            </a:r>
          </a:p>
        </p:txBody>
      </p:sp>
      <p:sp>
        <p:nvSpPr>
          <p:cNvPr id="12" name="Oval 11"/>
          <p:cNvSpPr/>
          <p:nvPr/>
        </p:nvSpPr>
        <p:spPr>
          <a:xfrm>
            <a:off x="4876800" y="36576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VBP</a:t>
            </a:r>
          </a:p>
        </p:txBody>
      </p:sp>
      <p:sp>
        <p:nvSpPr>
          <p:cNvPr id="13" name="Oval 12"/>
          <p:cNvSpPr/>
          <p:nvPr/>
        </p:nvSpPr>
        <p:spPr>
          <a:xfrm>
            <a:off x="1159933" y="46863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a:t>
            </a:r>
          </a:p>
        </p:txBody>
      </p:sp>
      <p:sp>
        <p:nvSpPr>
          <p:cNvPr id="14" name="Oval 13"/>
          <p:cNvSpPr/>
          <p:nvPr/>
        </p:nvSpPr>
        <p:spPr>
          <a:xfrm>
            <a:off x="2379133" y="46863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a:t>
            </a:r>
          </a:p>
        </p:txBody>
      </p:sp>
      <p:sp>
        <p:nvSpPr>
          <p:cNvPr id="15" name="Oval 14"/>
          <p:cNvSpPr/>
          <p:nvPr/>
        </p:nvSpPr>
        <p:spPr>
          <a:xfrm>
            <a:off x="3598333" y="46863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a:t>
            </a:r>
          </a:p>
        </p:txBody>
      </p:sp>
      <p:sp>
        <p:nvSpPr>
          <p:cNvPr id="16" name="Oval 15"/>
          <p:cNvSpPr/>
          <p:nvPr/>
        </p:nvSpPr>
        <p:spPr>
          <a:xfrm>
            <a:off x="4893733" y="46863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a:t>
            </a:r>
          </a:p>
        </p:txBody>
      </p:sp>
      <p:sp>
        <p:nvSpPr>
          <p:cNvPr id="17" name="Oval 16"/>
          <p:cNvSpPr/>
          <p:nvPr/>
        </p:nvSpPr>
        <p:spPr>
          <a:xfrm>
            <a:off x="1143000" y="5715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a:t>
            </a:r>
          </a:p>
        </p:txBody>
      </p:sp>
      <p:sp>
        <p:nvSpPr>
          <p:cNvPr id="18" name="Oval 17"/>
          <p:cNvSpPr/>
          <p:nvPr/>
        </p:nvSpPr>
        <p:spPr>
          <a:xfrm>
            <a:off x="2362200" y="5715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a:t>
            </a:r>
          </a:p>
        </p:txBody>
      </p:sp>
      <p:sp>
        <p:nvSpPr>
          <p:cNvPr id="19" name="Oval 18"/>
          <p:cNvSpPr/>
          <p:nvPr/>
        </p:nvSpPr>
        <p:spPr>
          <a:xfrm>
            <a:off x="3581400" y="5715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a:t>
            </a:r>
          </a:p>
        </p:txBody>
      </p:sp>
      <p:sp>
        <p:nvSpPr>
          <p:cNvPr id="20" name="Oval 19"/>
          <p:cNvSpPr/>
          <p:nvPr/>
        </p:nvSpPr>
        <p:spPr>
          <a:xfrm>
            <a:off x="4876800" y="5715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VB</a:t>
            </a:r>
          </a:p>
        </p:txBody>
      </p:sp>
      <p:cxnSp>
        <p:nvCxnSpPr>
          <p:cNvPr id="24" name="Straight Arrow Connector 23"/>
          <p:cNvCxnSpPr>
            <a:stCxn id="4" idx="5"/>
            <a:endCxn id="10" idx="1"/>
          </p:cNvCxnSpPr>
          <p:nvPr/>
        </p:nvCxnSpPr>
        <p:spPr>
          <a:xfrm>
            <a:off x="1858448" y="3306248"/>
            <a:ext cx="626504" cy="474104"/>
          </a:xfrm>
          <a:prstGeom prst="straightConnector1">
            <a:avLst/>
          </a:prstGeom>
          <a:ln>
            <a:headEnd type="arrow"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5" name="Straight Arrow Connector 24"/>
          <p:cNvCxnSpPr>
            <a:stCxn id="10" idx="5"/>
            <a:endCxn id="15" idx="1"/>
          </p:cNvCxnSpPr>
          <p:nvPr/>
        </p:nvCxnSpPr>
        <p:spPr>
          <a:xfrm>
            <a:off x="3077648" y="4373048"/>
            <a:ext cx="643437" cy="436004"/>
          </a:xfrm>
          <a:prstGeom prst="straightConnector1">
            <a:avLst/>
          </a:prstGeom>
          <a:ln>
            <a:headEnd type="arrow"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8" name="Straight Arrow Connector 27"/>
          <p:cNvCxnSpPr>
            <a:stCxn id="15" idx="5"/>
            <a:endCxn id="20" idx="1"/>
          </p:cNvCxnSpPr>
          <p:nvPr/>
        </p:nvCxnSpPr>
        <p:spPr>
          <a:xfrm>
            <a:off x="4313781" y="5401748"/>
            <a:ext cx="685771" cy="436004"/>
          </a:xfrm>
          <a:prstGeom prst="straightConnector1">
            <a:avLst/>
          </a:prstGeom>
          <a:ln>
            <a:headEnd type="arrow" w="med" len="med"/>
            <a:tailEnd type="none" w="med" len="med"/>
          </a:ln>
        </p:spPr>
        <p:style>
          <a:lnRef idx="3">
            <a:schemeClr val="accent4"/>
          </a:lnRef>
          <a:fillRef idx="0">
            <a:schemeClr val="accent4"/>
          </a:fillRef>
          <a:effectRef idx="2">
            <a:schemeClr val="accent4"/>
          </a:effectRef>
          <a:fontRef idx="minor">
            <a:schemeClr val="tx1"/>
          </a:fontRef>
        </p:style>
      </p:cxnSp>
      <p:sp>
        <p:nvSpPr>
          <p:cNvPr id="33" name="TextBox 32"/>
          <p:cNvSpPr txBox="1"/>
          <p:nvPr/>
        </p:nvSpPr>
        <p:spPr>
          <a:xfrm>
            <a:off x="5985933" y="5490619"/>
            <a:ext cx="1100668"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a:t>Best outcome</a:t>
            </a:r>
          </a:p>
        </p:txBody>
      </p:sp>
      <p:sp>
        <p:nvSpPr>
          <p:cNvPr id="34" name="Left Brace 33"/>
          <p:cNvSpPr/>
          <p:nvPr/>
        </p:nvSpPr>
        <p:spPr>
          <a:xfrm flipH="1">
            <a:off x="5731933" y="5524500"/>
            <a:ext cx="228600" cy="838200"/>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543689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Many other tricks</a:t>
            </a:r>
          </a:p>
        </p:txBody>
      </p:sp>
      <p:sp>
        <p:nvSpPr>
          <p:cNvPr id="3" name="Content Placeholder 2"/>
          <p:cNvSpPr>
            <a:spLocks noGrp="1"/>
          </p:cNvSpPr>
          <p:nvPr>
            <p:ph idx="1"/>
          </p:nvPr>
        </p:nvSpPr>
        <p:spPr/>
        <p:txBody>
          <a:bodyPr/>
          <a:lstStyle/>
          <a:p>
            <a:r>
              <a:rPr lang="en-US" dirty="0"/>
              <a:t>Data is often sparse:</a:t>
            </a:r>
          </a:p>
          <a:p>
            <a:pPr lvl="1"/>
            <a:r>
              <a:rPr lang="en-US" dirty="0"/>
              <a:t>Use features that are more dense (e.g. also capitalization in a CRF tagger)</a:t>
            </a:r>
          </a:p>
          <a:p>
            <a:pPr lvl="1"/>
            <a:r>
              <a:rPr lang="en-US" dirty="0"/>
              <a:t>Collapse/combine inputs</a:t>
            </a:r>
          </a:p>
          <a:p>
            <a:pPr lvl="1"/>
            <a:r>
              <a:rPr lang="en-US" dirty="0"/>
              <a:t>State of the art: Use word embeddings (vectors) that are not OOV in vector space for OOV items in treebanks</a:t>
            </a:r>
          </a:p>
          <a:p>
            <a:pPr lvl="1"/>
            <a:r>
              <a:rPr lang="en-US" dirty="0"/>
              <a:t>And/or: use character embeddings to gain information on completely OOV items (“</a:t>
            </a:r>
            <a:r>
              <a:rPr lang="en-US" dirty="0" err="1"/>
              <a:t>blorging</a:t>
            </a:r>
            <a:r>
              <a:rPr lang="en-US" dirty="0"/>
              <a:t>” -&gt; ends in -</a:t>
            </a:r>
            <a:r>
              <a:rPr lang="en-US" dirty="0" err="1"/>
              <a:t>ing</a:t>
            </a:r>
            <a:r>
              <a:rPr lang="en-US" dirty="0"/>
              <a:t>)</a:t>
            </a:r>
          </a:p>
        </p:txBody>
      </p:sp>
    </p:spTree>
    <p:extLst>
      <p:ext uri="{BB962C8B-B14F-4D97-AF65-F5344CB8AC3E}">
        <p14:creationId xmlns:p14="http://schemas.microsoft.com/office/powerpoint/2010/main" val="6638359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 modelling</a:t>
            </a:r>
          </a:p>
        </p:txBody>
      </p:sp>
      <p:sp>
        <p:nvSpPr>
          <p:cNvPr id="3" name="Content Placeholder 2"/>
          <p:cNvSpPr>
            <a:spLocks noGrp="1"/>
          </p:cNvSpPr>
          <p:nvPr>
            <p:ph idx="1"/>
          </p:nvPr>
        </p:nvSpPr>
        <p:spPr/>
        <p:txBody>
          <a:bodyPr>
            <a:normAutofit/>
          </a:bodyPr>
          <a:lstStyle/>
          <a:p>
            <a:r>
              <a:rPr lang="en-US" dirty="0"/>
              <a:t>Bag of words model</a:t>
            </a:r>
          </a:p>
          <a:p>
            <a:pPr lvl="1"/>
            <a:r>
              <a:rPr lang="en-US" dirty="0"/>
              <a:t>Documents as vectors in a matrix</a:t>
            </a:r>
          </a:p>
          <a:p>
            <a:pPr lvl="2"/>
            <a:r>
              <a:rPr lang="en-US" dirty="0"/>
              <a:t>Euclidean distance or cosine similarity</a:t>
            </a:r>
          </a:p>
          <a:p>
            <a:pPr lvl="2"/>
            <a:r>
              <a:rPr lang="en-US" dirty="0"/>
              <a:t>Scaling (e.g. log, get less and less impressed)</a:t>
            </a:r>
          </a:p>
          <a:p>
            <a:pPr lvl="2"/>
            <a:r>
              <a:rPr lang="en-US" dirty="0"/>
              <a:t>Stop lists, lemmatization, stemming to reduce sparseness</a:t>
            </a:r>
          </a:p>
          <a:p>
            <a:endParaRPr lang="en-US" dirty="0"/>
          </a:p>
          <a:p>
            <a:r>
              <a:rPr lang="en-US" dirty="0"/>
              <a:t>Word frequencies</a:t>
            </a:r>
          </a:p>
          <a:p>
            <a:pPr lvl="1"/>
            <a:r>
              <a:rPr lang="en-US" dirty="0"/>
              <a:t>Term, document and collection frequencies</a:t>
            </a:r>
          </a:p>
          <a:p>
            <a:pPr lvl="1"/>
            <a:r>
              <a:rPr lang="en-US" dirty="0"/>
              <a:t>TF-IDF (weights words with high specificity)</a:t>
            </a:r>
          </a:p>
        </p:txBody>
      </p:sp>
    </p:spTree>
    <p:extLst>
      <p:ext uri="{BB962C8B-B14F-4D97-AF65-F5344CB8AC3E}">
        <p14:creationId xmlns:p14="http://schemas.microsoft.com/office/powerpoint/2010/main" val="3448801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 modelling</a:t>
            </a:r>
          </a:p>
        </p:txBody>
      </p:sp>
      <p:sp>
        <p:nvSpPr>
          <p:cNvPr id="3" name="Content Placeholder 2"/>
          <p:cNvSpPr>
            <a:spLocks noGrp="1"/>
          </p:cNvSpPr>
          <p:nvPr>
            <p:ph idx="1"/>
          </p:nvPr>
        </p:nvSpPr>
        <p:spPr/>
        <p:txBody>
          <a:bodyPr>
            <a:normAutofit/>
          </a:bodyPr>
          <a:lstStyle/>
          <a:p>
            <a:r>
              <a:rPr lang="en-US" dirty="0"/>
              <a:t>Document classification</a:t>
            </a:r>
          </a:p>
          <a:p>
            <a:r>
              <a:rPr lang="en-US" dirty="0"/>
              <a:t>LDA – generative story – assume words and topics selected at random, recover distribution variables</a:t>
            </a:r>
          </a:p>
        </p:txBody>
      </p:sp>
      <p:pic>
        <p:nvPicPr>
          <p:cNvPr id="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83677" y="3371850"/>
            <a:ext cx="3655523" cy="340995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https://upload.wikimedia.org/wikipedia/commons/thumb/d/d3/Latent_Dirichlet_allocation.svg/593px-Latent_Dirichlet_allocation.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4038600"/>
            <a:ext cx="3657600" cy="1918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8919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a:t>
            </a:r>
          </a:p>
        </p:txBody>
      </p:sp>
      <p:sp>
        <p:nvSpPr>
          <p:cNvPr id="3" name="Content Placeholder 2"/>
          <p:cNvSpPr>
            <a:spLocks noGrp="1"/>
          </p:cNvSpPr>
          <p:nvPr>
            <p:ph idx="1"/>
          </p:nvPr>
        </p:nvSpPr>
        <p:spPr/>
        <p:txBody>
          <a:bodyPr>
            <a:normAutofit/>
          </a:bodyPr>
          <a:lstStyle/>
          <a:p>
            <a:r>
              <a:rPr lang="en-US" dirty="0"/>
              <a:t>Wrap up: documents and topics</a:t>
            </a:r>
          </a:p>
          <a:p>
            <a:r>
              <a:rPr lang="en-US" dirty="0"/>
              <a:t>Course review:</a:t>
            </a:r>
          </a:p>
          <a:p>
            <a:pPr lvl="1"/>
            <a:r>
              <a:rPr lang="en-US" dirty="0"/>
              <a:t>Putting it all together</a:t>
            </a:r>
          </a:p>
          <a:p>
            <a:pPr lvl="1"/>
            <a:r>
              <a:rPr lang="en-US" dirty="0"/>
              <a:t>A few words about moving into more complex NLP applications</a:t>
            </a:r>
          </a:p>
        </p:txBody>
      </p:sp>
    </p:spTree>
    <p:extLst>
      <p:ext uri="{BB962C8B-B14F-4D97-AF65-F5344CB8AC3E}">
        <p14:creationId xmlns:p14="http://schemas.microsoft.com/office/powerpoint/2010/main" val="24258909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Word vectors</a:t>
            </a:r>
          </a:p>
        </p:txBody>
      </p:sp>
      <p:sp>
        <p:nvSpPr>
          <p:cNvPr id="3" name="Content Placeholder 2"/>
          <p:cNvSpPr>
            <a:spLocks noGrp="1"/>
          </p:cNvSpPr>
          <p:nvPr>
            <p:ph idx="1"/>
          </p:nvPr>
        </p:nvSpPr>
        <p:spPr/>
        <p:txBody>
          <a:bodyPr>
            <a:normAutofit/>
          </a:bodyPr>
          <a:lstStyle/>
          <a:p>
            <a:r>
              <a:rPr lang="en-US" sz="2800" dirty="0"/>
              <a:t>Vector space models can be used for semantics</a:t>
            </a:r>
          </a:p>
          <a:p>
            <a:pPr lvl="1"/>
            <a:r>
              <a:rPr lang="en-US" sz="2200" dirty="0"/>
              <a:t>“Word </a:t>
            </a:r>
            <a:r>
              <a:rPr lang="en-US" sz="2200" dirty="0" err="1"/>
              <a:t>embeddings</a:t>
            </a:r>
            <a:r>
              <a:rPr lang="en-US" sz="2200" dirty="0"/>
              <a:t>”</a:t>
            </a:r>
          </a:p>
          <a:p>
            <a:pPr lvl="1"/>
            <a:r>
              <a:rPr lang="en-US" sz="2200" dirty="0"/>
              <a:t>From co-occurrences to meaning similarity</a:t>
            </a:r>
          </a:p>
        </p:txBody>
      </p:sp>
      <p:sp>
        <p:nvSpPr>
          <p:cNvPr id="4" name="TextBox 3"/>
          <p:cNvSpPr txBox="1"/>
          <p:nvPr/>
        </p:nvSpPr>
        <p:spPr>
          <a:xfrm>
            <a:off x="6553200" y="6260068"/>
            <a:ext cx="2133600" cy="369332"/>
          </a:xfrm>
          <a:prstGeom prst="rect">
            <a:avLst/>
          </a:prstGeom>
          <a:noFill/>
        </p:spPr>
        <p:txBody>
          <a:bodyPr wrap="square" rtlCol="0">
            <a:spAutoFit/>
          </a:bodyPr>
          <a:lstStyle/>
          <a:p>
            <a:r>
              <a:rPr lang="en-US" dirty="0"/>
              <a:t>Images: </a:t>
            </a:r>
            <a:r>
              <a:rPr lang="en-US" dirty="0" err="1"/>
              <a:t>TensorFlow</a:t>
            </a:r>
            <a:endParaRPr lang="en-US" dirty="0"/>
          </a:p>
        </p:txBody>
      </p:sp>
      <p:pic>
        <p:nvPicPr>
          <p:cNvPr id="7170" name="Picture 2" descr="https://www.tensorflow.org/versions/r0.8/images/linear-relationship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841" y="3251902"/>
            <a:ext cx="8557359" cy="2996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374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Training a model – toy example</a:t>
            </a:r>
          </a:p>
        </p:txBody>
      </p:sp>
      <p:sp>
        <p:nvSpPr>
          <p:cNvPr id="3" name="Content Placeholder 2"/>
          <p:cNvSpPr>
            <a:spLocks noGrp="1"/>
          </p:cNvSpPr>
          <p:nvPr>
            <p:ph idx="1"/>
          </p:nvPr>
        </p:nvSpPr>
        <p:spPr>
          <a:xfrm>
            <a:off x="457200" y="1646237"/>
            <a:ext cx="8534400" cy="4526280"/>
          </a:xfrm>
        </p:spPr>
        <p:txBody>
          <a:bodyPr>
            <a:noAutofit/>
          </a:bodyPr>
          <a:lstStyle/>
          <a:p>
            <a:pPr marL="0" indent="0">
              <a:buNone/>
            </a:pPr>
            <a:r>
              <a:rPr lang="en-US" sz="2400" i="1" dirty="0">
                <a:solidFill>
                  <a:srgbClr val="808080"/>
                </a:solidFill>
              </a:rPr>
              <a:t># Is '</a:t>
            </a:r>
            <a:r>
              <a:rPr lang="en-US" sz="2400" i="1" dirty="0" err="1">
                <a:solidFill>
                  <a:srgbClr val="808080"/>
                </a:solidFill>
              </a:rPr>
              <a:t>america</a:t>
            </a:r>
            <a:r>
              <a:rPr lang="en-US" sz="2400" i="1" dirty="0">
                <a:solidFill>
                  <a:srgbClr val="808080"/>
                </a:solidFill>
              </a:rPr>
              <a:t>' more similar to 'country' or 'goal'?</a:t>
            </a:r>
            <a:br>
              <a:rPr lang="en-US" sz="2400" i="1" dirty="0">
                <a:solidFill>
                  <a:srgbClr val="808080"/>
                </a:solidFill>
              </a:rPr>
            </a:br>
            <a:r>
              <a:rPr lang="en-US" sz="2400" b="1" dirty="0">
                <a:solidFill>
                  <a:srgbClr val="000080"/>
                </a:solidFill>
              </a:rPr>
              <a:t>print(</a:t>
            </a:r>
            <a:r>
              <a:rPr lang="en-US" sz="2400" dirty="0" err="1"/>
              <a:t>model.similarity</a:t>
            </a:r>
            <a:r>
              <a:rPr lang="en-US" sz="2400" dirty="0"/>
              <a:t>(</a:t>
            </a:r>
            <a:r>
              <a:rPr lang="en-US" sz="2400" b="1" dirty="0">
                <a:solidFill>
                  <a:srgbClr val="008000"/>
                </a:solidFill>
              </a:rPr>
              <a:t>'</a:t>
            </a:r>
            <a:r>
              <a:rPr lang="en-US" sz="2400" b="1" dirty="0" err="1">
                <a:solidFill>
                  <a:srgbClr val="008000"/>
                </a:solidFill>
              </a:rPr>
              <a:t>america</a:t>
            </a:r>
            <a:r>
              <a:rPr lang="en-US" sz="2400" b="1" dirty="0">
                <a:solidFill>
                  <a:srgbClr val="008000"/>
                </a:solidFill>
              </a:rPr>
              <a:t>'</a:t>
            </a:r>
            <a:r>
              <a:rPr lang="en-US" sz="2400" dirty="0"/>
              <a:t>, </a:t>
            </a:r>
            <a:r>
              <a:rPr lang="en-US" sz="2400" b="1" dirty="0">
                <a:solidFill>
                  <a:srgbClr val="008000"/>
                </a:solidFill>
              </a:rPr>
              <a:t>'country'</a:t>
            </a:r>
            <a:r>
              <a:rPr lang="en-US" sz="2400" dirty="0"/>
              <a:t>) &gt; </a:t>
            </a:r>
            <a:r>
              <a:rPr lang="en-US" sz="2400" dirty="0" err="1"/>
              <a:t>model.similarity</a:t>
            </a:r>
            <a:r>
              <a:rPr lang="en-US" sz="2400" dirty="0"/>
              <a:t>(</a:t>
            </a:r>
            <a:r>
              <a:rPr lang="en-US" sz="2400" b="1" dirty="0">
                <a:solidFill>
                  <a:srgbClr val="008000"/>
                </a:solidFill>
              </a:rPr>
              <a:t>'</a:t>
            </a:r>
            <a:r>
              <a:rPr lang="en-US" sz="2400" b="1" dirty="0" err="1">
                <a:solidFill>
                  <a:srgbClr val="008000"/>
                </a:solidFill>
              </a:rPr>
              <a:t>america</a:t>
            </a:r>
            <a:r>
              <a:rPr lang="en-US" sz="2400" b="1" dirty="0">
                <a:solidFill>
                  <a:srgbClr val="008000"/>
                </a:solidFill>
              </a:rPr>
              <a:t>'</a:t>
            </a:r>
            <a:r>
              <a:rPr lang="en-US" sz="2400" dirty="0"/>
              <a:t>,</a:t>
            </a:r>
            <a:r>
              <a:rPr lang="en-US" sz="2400" b="1" dirty="0">
                <a:solidFill>
                  <a:srgbClr val="008000"/>
                </a:solidFill>
              </a:rPr>
              <a:t>'goal'</a:t>
            </a:r>
            <a:r>
              <a:rPr lang="en-US" sz="2400" dirty="0"/>
              <a:t>)</a:t>
            </a:r>
            <a:r>
              <a:rPr lang="en-US" sz="2400" b="1" dirty="0">
                <a:solidFill>
                  <a:srgbClr val="002060"/>
                </a:solidFill>
              </a:rPr>
              <a:t>)</a:t>
            </a:r>
            <a:br>
              <a:rPr lang="en-US" sz="2400" dirty="0"/>
            </a:br>
            <a:endParaRPr lang="en-US" sz="2400" i="1" dirty="0">
              <a:solidFill>
                <a:srgbClr val="808080"/>
              </a:solidFill>
            </a:endParaRPr>
          </a:p>
          <a:p>
            <a:pPr marL="0" indent="0">
              <a:buNone/>
            </a:pPr>
            <a:r>
              <a:rPr lang="en-US" sz="2400" i="1" dirty="0"/>
              <a:t>-- True</a:t>
            </a:r>
            <a:br>
              <a:rPr lang="en-US" sz="2400" i="1" dirty="0"/>
            </a:br>
            <a:br>
              <a:rPr lang="en-US" sz="2400" i="1" dirty="0">
                <a:solidFill>
                  <a:srgbClr val="808080"/>
                </a:solidFill>
              </a:rPr>
            </a:br>
            <a:r>
              <a:rPr lang="en-US" sz="2400" i="1" dirty="0">
                <a:solidFill>
                  <a:srgbClr val="808080"/>
                </a:solidFill>
              </a:rPr>
              <a:t># Let's find the most similar words to '</a:t>
            </a:r>
            <a:r>
              <a:rPr lang="en-US" sz="2400" i="1" dirty="0" err="1">
                <a:solidFill>
                  <a:srgbClr val="808080"/>
                </a:solidFill>
              </a:rPr>
              <a:t>america</a:t>
            </a:r>
            <a:r>
              <a:rPr lang="en-US" sz="2400" i="1" dirty="0">
                <a:solidFill>
                  <a:srgbClr val="808080"/>
                </a:solidFill>
              </a:rPr>
              <a:t>'</a:t>
            </a:r>
            <a:br>
              <a:rPr lang="en-US" sz="2400" i="1" dirty="0">
                <a:solidFill>
                  <a:srgbClr val="808080"/>
                </a:solidFill>
              </a:rPr>
            </a:br>
            <a:r>
              <a:rPr lang="en-US" sz="2400" b="1" dirty="0">
                <a:solidFill>
                  <a:srgbClr val="000080"/>
                </a:solidFill>
              </a:rPr>
              <a:t>print(</a:t>
            </a:r>
            <a:r>
              <a:rPr lang="en-US" sz="2400" dirty="0" err="1"/>
              <a:t>model.most_similar</a:t>
            </a:r>
            <a:r>
              <a:rPr lang="en-US" sz="2400" dirty="0"/>
              <a:t>(</a:t>
            </a:r>
            <a:r>
              <a:rPr lang="en-US" sz="2400" dirty="0">
                <a:solidFill>
                  <a:srgbClr val="660099"/>
                </a:solidFill>
              </a:rPr>
              <a:t>positive</a:t>
            </a:r>
            <a:r>
              <a:rPr lang="en-US" sz="2400" dirty="0"/>
              <a:t>=[</a:t>
            </a:r>
            <a:r>
              <a:rPr lang="en-US" sz="2400" b="1" dirty="0">
                <a:solidFill>
                  <a:srgbClr val="008000"/>
                </a:solidFill>
              </a:rPr>
              <a:t>'</a:t>
            </a:r>
            <a:r>
              <a:rPr lang="en-US" sz="2400" b="1" dirty="0" err="1">
                <a:solidFill>
                  <a:srgbClr val="008000"/>
                </a:solidFill>
              </a:rPr>
              <a:t>america</a:t>
            </a:r>
            <a:r>
              <a:rPr lang="en-US" sz="2400" b="1" dirty="0">
                <a:solidFill>
                  <a:srgbClr val="008000"/>
                </a:solidFill>
              </a:rPr>
              <a:t>'</a:t>
            </a:r>
            <a:r>
              <a:rPr lang="en-US" sz="2400" dirty="0"/>
              <a:t>],</a:t>
            </a:r>
            <a:r>
              <a:rPr lang="en-US" sz="2400" dirty="0" err="1">
                <a:solidFill>
                  <a:srgbClr val="660099"/>
                </a:solidFill>
              </a:rPr>
              <a:t>topn</a:t>
            </a:r>
            <a:r>
              <a:rPr lang="en-US" sz="2400" dirty="0"/>
              <a:t>=</a:t>
            </a:r>
            <a:r>
              <a:rPr lang="en-US" sz="2400" dirty="0">
                <a:solidFill>
                  <a:srgbClr val="0000FF"/>
                </a:solidFill>
              </a:rPr>
              <a:t>3</a:t>
            </a:r>
            <a:r>
              <a:rPr lang="en-US" sz="2400" dirty="0"/>
              <a:t>)</a:t>
            </a:r>
            <a:r>
              <a:rPr lang="en-US" sz="2400" b="1" dirty="0">
                <a:solidFill>
                  <a:srgbClr val="002060"/>
                </a:solidFill>
              </a:rPr>
              <a:t>)</a:t>
            </a:r>
            <a:br>
              <a:rPr lang="en-US" sz="2400" dirty="0"/>
            </a:br>
            <a:endParaRPr lang="en-US" sz="2400" dirty="0"/>
          </a:p>
          <a:p>
            <a:pPr marL="0" indent="0">
              <a:buNone/>
            </a:pPr>
            <a:r>
              <a:rPr lang="en-US" sz="1600" dirty="0"/>
              <a:t>-- [('world', 0.7713112235069275), ('nation', 0.737435519695282), ('freedom', 0.72567957639691)]</a:t>
            </a:r>
          </a:p>
          <a:p>
            <a:pPr marL="0" indent="0">
              <a:buNone/>
            </a:pPr>
            <a:r>
              <a:rPr lang="en-US" sz="1600" dirty="0"/>
              <a:t>-- [('world', 0.7955950498580933), ('freedom', 0.7540770173072815), ('nation', 0.73620635271072)]</a:t>
            </a:r>
          </a:p>
          <a:p>
            <a:pPr marL="0" indent="0">
              <a:buNone/>
            </a:pPr>
            <a:r>
              <a:rPr lang="en-US" sz="1600" dirty="0"/>
              <a:t>-- [('nation', 0.85256427526474), ('best', 0.8303712606430054), ('future', 0.8137349486351013)</a:t>
            </a:r>
          </a:p>
          <a:p>
            <a:pPr marL="0" indent="0">
              <a:buNone/>
            </a:pPr>
            <a:r>
              <a:rPr lang="en-US" sz="1600" dirty="0"/>
              <a:t>…</a:t>
            </a:r>
          </a:p>
        </p:txBody>
      </p:sp>
    </p:spTree>
    <p:extLst>
      <p:ext uri="{BB962C8B-B14F-4D97-AF65-F5344CB8AC3E}">
        <p14:creationId xmlns:p14="http://schemas.microsoft.com/office/powerpoint/2010/main" val="3194027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Putting it all together</a:t>
            </a:r>
          </a:p>
        </p:txBody>
      </p:sp>
      <p:sp>
        <p:nvSpPr>
          <p:cNvPr id="3" name="Content Placeholder 2"/>
          <p:cNvSpPr>
            <a:spLocks noGrp="1"/>
          </p:cNvSpPr>
          <p:nvPr>
            <p:ph idx="1"/>
          </p:nvPr>
        </p:nvSpPr>
        <p:spPr/>
        <p:txBody>
          <a:bodyPr>
            <a:normAutofit fontScale="92500" lnSpcReduction="20000"/>
          </a:bodyPr>
          <a:lstStyle/>
          <a:p>
            <a:r>
              <a:rPr lang="en-US" dirty="0"/>
              <a:t>A few prototypical NLP workflows</a:t>
            </a:r>
          </a:p>
          <a:p>
            <a:r>
              <a:rPr lang="en-US" dirty="0"/>
              <a:t>Major strands:</a:t>
            </a:r>
          </a:p>
          <a:p>
            <a:pPr lvl="1"/>
            <a:r>
              <a:rPr lang="en-US" dirty="0"/>
              <a:t>GUI / Web interfaces</a:t>
            </a:r>
          </a:p>
          <a:p>
            <a:pPr lvl="2"/>
            <a:r>
              <a:rPr lang="en-US" dirty="0"/>
              <a:t>Operate on general user natural language input</a:t>
            </a:r>
          </a:p>
          <a:p>
            <a:pPr lvl="2"/>
            <a:r>
              <a:rPr lang="en-US" dirty="0"/>
              <a:t>Little or no assumptions about data</a:t>
            </a:r>
          </a:p>
          <a:p>
            <a:pPr lvl="2"/>
            <a:r>
              <a:rPr lang="en-US" dirty="0"/>
              <a:t>Security concerns</a:t>
            </a:r>
          </a:p>
          <a:p>
            <a:pPr lvl="2"/>
            <a:r>
              <a:rPr lang="en-US" dirty="0"/>
              <a:t>Visualization</a:t>
            </a:r>
          </a:p>
          <a:p>
            <a:pPr lvl="2"/>
            <a:r>
              <a:rPr lang="en-US" dirty="0"/>
              <a:t>Use of LLMs</a:t>
            </a:r>
            <a:r>
              <a:rPr lang="en-US"/>
              <a:t>/chat/prompting</a:t>
            </a:r>
            <a:endParaRPr lang="en-US" dirty="0"/>
          </a:p>
          <a:p>
            <a:pPr lvl="1"/>
            <a:r>
              <a:rPr lang="en-US" dirty="0"/>
              <a:t>Command line tools/libraries</a:t>
            </a:r>
          </a:p>
          <a:p>
            <a:pPr lvl="2"/>
            <a:r>
              <a:rPr lang="en-US" dirty="0"/>
              <a:t>For use by professional programmers</a:t>
            </a:r>
          </a:p>
          <a:p>
            <a:pPr lvl="2"/>
            <a:r>
              <a:rPr lang="en-US" dirty="0"/>
              <a:t>Highly constrained input/output</a:t>
            </a:r>
          </a:p>
          <a:p>
            <a:pPr lvl="2"/>
            <a:r>
              <a:rPr lang="en-US" dirty="0"/>
              <a:t>Less concerned with security/visualization issues</a:t>
            </a:r>
          </a:p>
          <a:p>
            <a:pPr lvl="2"/>
            <a:r>
              <a:rPr lang="en-US" dirty="0"/>
              <a:t>Performance often more critical</a:t>
            </a:r>
          </a:p>
        </p:txBody>
      </p:sp>
    </p:spTree>
    <p:extLst>
      <p:ext uri="{BB962C8B-B14F-4D97-AF65-F5344CB8AC3E}">
        <p14:creationId xmlns:p14="http://schemas.microsoft.com/office/powerpoint/2010/main" val="31267448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 the shelf NLP</a:t>
            </a:r>
          </a:p>
        </p:txBody>
      </p:sp>
      <p:sp>
        <p:nvSpPr>
          <p:cNvPr id="3" name="Content Placeholder 2"/>
          <p:cNvSpPr>
            <a:spLocks noGrp="1"/>
          </p:cNvSpPr>
          <p:nvPr>
            <p:ph idx="1"/>
          </p:nvPr>
        </p:nvSpPr>
        <p:spPr/>
        <p:txBody>
          <a:bodyPr>
            <a:normAutofit/>
          </a:bodyPr>
          <a:lstStyle/>
          <a:p>
            <a:r>
              <a:rPr lang="en-US" dirty="0"/>
              <a:t>In contemporary practice, default NLP pipelines/toolchains are used </a:t>
            </a:r>
          </a:p>
          <a:p>
            <a:pPr lvl="1"/>
            <a:r>
              <a:rPr lang="en-US" dirty="0"/>
              <a:t>Especially relevant for English/‘big’ languages</a:t>
            </a:r>
          </a:p>
          <a:p>
            <a:pPr lvl="1"/>
            <a:r>
              <a:rPr lang="en-US" dirty="0"/>
              <a:t>Python NLP imports (Stanza, Spacy, </a:t>
            </a:r>
            <a:r>
              <a:rPr lang="en-US" dirty="0" err="1"/>
              <a:t>Trankit</a:t>
            </a:r>
            <a:r>
              <a:rPr lang="en-US" dirty="0"/>
              <a:t>)</a:t>
            </a:r>
          </a:p>
          <a:p>
            <a:pPr lvl="1"/>
            <a:r>
              <a:rPr lang="en-US" dirty="0"/>
              <a:t>NN labeling libraries (e.g. Flair, </a:t>
            </a:r>
            <a:r>
              <a:rPr lang="en-US" dirty="0" err="1"/>
              <a:t>AllenNLP</a:t>
            </a:r>
            <a:r>
              <a:rPr lang="en-US" dirty="0"/>
              <a:t>)</a:t>
            </a:r>
          </a:p>
          <a:p>
            <a:pPr lvl="1"/>
            <a:r>
              <a:rPr lang="en-US" dirty="0"/>
              <a:t>Generic NN libraries (</a:t>
            </a:r>
            <a:r>
              <a:rPr lang="en-US" dirty="0" err="1"/>
              <a:t>Pytorch</a:t>
            </a:r>
            <a:r>
              <a:rPr lang="en-US" dirty="0"/>
              <a:t>, TensorFlow/</a:t>
            </a:r>
            <a:r>
              <a:rPr lang="en-US" dirty="0" err="1"/>
              <a:t>Keras</a:t>
            </a:r>
            <a:r>
              <a:rPr lang="en-US" dirty="0"/>
              <a:t>)</a:t>
            </a:r>
          </a:p>
        </p:txBody>
      </p:sp>
    </p:spTree>
    <p:extLst>
      <p:ext uri="{BB962C8B-B14F-4D97-AF65-F5344CB8AC3E}">
        <p14:creationId xmlns:p14="http://schemas.microsoft.com/office/powerpoint/2010/main" val="1908648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 Spacy ‘one stop’ NLP</a:t>
            </a:r>
          </a:p>
        </p:txBody>
      </p:sp>
      <p:sp>
        <p:nvSpPr>
          <p:cNvPr id="3" name="Content Placeholder 2"/>
          <p:cNvSpPr>
            <a:spLocks noGrp="1"/>
          </p:cNvSpPr>
          <p:nvPr>
            <p:ph idx="1"/>
          </p:nvPr>
        </p:nvSpPr>
        <p:spPr/>
        <p:txBody>
          <a:bodyPr/>
          <a:lstStyle/>
          <a:p>
            <a:pPr marL="0" indent="0">
              <a:buNone/>
            </a:pPr>
            <a:r>
              <a:rPr lang="en-US" dirty="0"/>
              <a:t>&gt; pip install spacy</a:t>
            </a:r>
          </a:p>
          <a:p>
            <a:pPr marL="0" indent="0">
              <a:buNone/>
            </a:pPr>
            <a:r>
              <a:rPr lang="en-US" dirty="0"/>
              <a:t>&gt; python -m </a:t>
            </a:r>
            <a:r>
              <a:rPr lang="en-US" dirty="0" err="1"/>
              <a:t>spacy.en.download</a:t>
            </a:r>
            <a:endParaRPr lang="en-US" dirty="0"/>
          </a:p>
        </p:txBody>
      </p:sp>
    </p:spTree>
    <p:extLst>
      <p:ext uri="{BB962C8B-B14F-4D97-AF65-F5344CB8AC3E}">
        <p14:creationId xmlns:p14="http://schemas.microsoft.com/office/powerpoint/2010/main" val="1293656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 Spacy ‘one stop’ NLP</a:t>
            </a:r>
          </a:p>
        </p:txBody>
      </p:sp>
      <p:sp>
        <p:nvSpPr>
          <p:cNvPr id="3" name="Content Placeholder 2"/>
          <p:cNvSpPr>
            <a:spLocks noGrp="1"/>
          </p:cNvSpPr>
          <p:nvPr>
            <p:ph idx="1"/>
          </p:nvPr>
        </p:nvSpPr>
        <p:spPr/>
        <p:txBody>
          <a:bodyPr>
            <a:normAutofit fontScale="85000" lnSpcReduction="20000"/>
          </a:bodyPr>
          <a:lstStyle/>
          <a:p>
            <a:pPr marL="0" indent="0">
              <a:buNone/>
            </a:pPr>
            <a:r>
              <a:rPr lang="en-US" b="1" dirty="0">
                <a:solidFill>
                  <a:srgbClr val="002060"/>
                </a:solidFill>
              </a:rPr>
              <a:t>import</a:t>
            </a:r>
            <a:r>
              <a:rPr lang="en-US" dirty="0">
                <a:solidFill>
                  <a:srgbClr val="CC7832"/>
                </a:solidFill>
              </a:rPr>
              <a:t> </a:t>
            </a:r>
            <a:r>
              <a:rPr lang="en-US" dirty="0"/>
              <a:t>spacy</a:t>
            </a:r>
            <a:br>
              <a:rPr lang="en-US" dirty="0"/>
            </a:br>
            <a:r>
              <a:rPr lang="en-US" b="1" dirty="0">
                <a:solidFill>
                  <a:srgbClr val="002060"/>
                </a:solidFill>
              </a:rPr>
              <a:t>from</a:t>
            </a:r>
            <a:r>
              <a:rPr lang="en-US" dirty="0">
                <a:solidFill>
                  <a:srgbClr val="CC7832"/>
                </a:solidFill>
              </a:rPr>
              <a:t> </a:t>
            </a:r>
            <a:r>
              <a:rPr lang="en-US" dirty="0"/>
              <a:t>collections </a:t>
            </a:r>
            <a:r>
              <a:rPr lang="en-US" b="1" dirty="0">
                <a:solidFill>
                  <a:srgbClr val="002060"/>
                </a:solidFill>
              </a:rPr>
              <a:t>import</a:t>
            </a:r>
            <a:r>
              <a:rPr lang="en-US" dirty="0">
                <a:solidFill>
                  <a:srgbClr val="CC7832"/>
                </a:solidFill>
              </a:rPr>
              <a:t> </a:t>
            </a:r>
            <a:r>
              <a:rPr lang="en-US" dirty="0" err="1"/>
              <a:t>defaultdict</a:t>
            </a:r>
            <a:br>
              <a:rPr lang="en-US" dirty="0"/>
            </a:br>
            <a:br>
              <a:rPr lang="en-US" dirty="0"/>
            </a:br>
            <a:r>
              <a:rPr lang="en-US" dirty="0">
                <a:solidFill>
                  <a:srgbClr val="808080"/>
                </a:solidFill>
              </a:rPr>
              <a:t># Load English language model</a:t>
            </a:r>
            <a:br>
              <a:rPr lang="en-US" dirty="0">
                <a:solidFill>
                  <a:srgbClr val="808080"/>
                </a:solidFill>
              </a:rPr>
            </a:br>
            <a:r>
              <a:rPr lang="en-US" dirty="0" err="1"/>
              <a:t>nlp</a:t>
            </a:r>
            <a:r>
              <a:rPr lang="en-US" dirty="0"/>
              <a:t> = </a:t>
            </a:r>
            <a:r>
              <a:rPr lang="en-US" dirty="0" err="1"/>
              <a:t>spacy.load</a:t>
            </a:r>
            <a:r>
              <a:rPr lang="en-US" dirty="0"/>
              <a:t>(</a:t>
            </a:r>
            <a:r>
              <a:rPr lang="en-US" dirty="0">
                <a:solidFill>
                  <a:srgbClr val="009900"/>
                </a:solidFill>
              </a:rPr>
              <a:t>"</a:t>
            </a:r>
            <a:r>
              <a:rPr lang="en-US" dirty="0" err="1">
                <a:solidFill>
                  <a:srgbClr val="009900"/>
                </a:solidFill>
              </a:rPr>
              <a:t>en_core_web_sm</a:t>
            </a:r>
            <a:r>
              <a:rPr lang="en-US" dirty="0">
                <a:solidFill>
                  <a:srgbClr val="009900"/>
                </a:solidFill>
              </a:rPr>
              <a:t>"</a:t>
            </a:r>
            <a:r>
              <a:rPr lang="en-US" dirty="0"/>
              <a:t>)</a:t>
            </a:r>
            <a:br>
              <a:rPr lang="en-US" dirty="0"/>
            </a:br>
            <a:br>
              <a:rPr lang="en-US" dirty="0"/>
            </a:br>
            <a:r>
              <a:rPr lang="en-US" dirty="0" err="1"/>
              <a:t>infile</a:t>
            </a:r>
            <a:r>
              <a:rPr lang="en-US" dirty="0"/>
              <a:t> = </a:t>
            </a:r>
            <a:r>
              <a:rPr lang="en-US" dirty="0">
                <a:solidFill>
                  <a:srgbClr val="009900"/>
                </a:solidFill>
              </a:rPr>
              <a:t>"bahamas_plain.txt"</a:t>
            </a:r>
            <a:br>
              <a:rPr lang="en-US" dirty="0">
                <a:solidFill>
                  <a:srgbClr val="6A8759"/>
                </a:solidFill>
              </a:rPr>
            </a:br>
            <a:br>
              <a:rPr lang="en-US" dirty="0">
                <a:solidFill>
                  <a:srgbClr val="6A8759"/>
                </a:solidFill>
              </a:rPr>
            </a:br>
            <a:r>
              <a:rPr lang="en-US" b="1" dirty="0">
                <a:solidFill>
                  <a:srgbClr val="002060"/>
                </a:solidFill>
              </a:rPr>
              <a:t>with</a:t>
            </a:r>
            <a:r>
              <a:rPr lang="en-US" dirty="0">
                <a:solidFill>
                  <a:srgbClr val="CC7832"/>
                </a:solidFill>
              </a:rPr>
              <a:t> </a:t>
            </a:r>
            <a:r>
              <a:rPr lang="en-US" dirty="0">
                <a:solidFill>
                  <a:srgbClr val="002060"/>
                </a:solidFill>
              </a:rPr>
              <a:t>open</a:t>
            </a:r>
            <a:r>
              <a:rPr lang="en-US" dirty="0"/>
              <a:t>(</a:t>
            </a:r>
            <a:r>
              <a:rPr lang="en-US" dirty="0" err="1"/>
              <a:t>infile</a:t>
            </a:r>
            <a:r>
              <a:rPr lang="en-US" dirty="0"/>
              <a:t>,</a:t>
            </a:r>
            <a:r>
              <a:rPr lang="en-US" dirty="0">
                <a:solidFill>
                  <a:srgbClr val="009900"/>
                </a:solidFill>
              </a:rPr>
              <a:t>'</a:t>
            </a:r>
            <a:r>
              <a:rPr lang="en-US" dirty="0" err="1">
                <a:solidFill>
                  <a:srgbClr val="009900"/>
                </a:solidFill>
              </a:rPr>
              <a:t>r'</a:t>
            </a:r>
            <a:r>
              <a:rPr lang="en-US" dirty="0" err="1"/>
              <a:t>,</a:t>
            </a:r>
            <a:r>
              <a:rPr lang="en-US" dirty="0" err="1">
                <a:solidFill>
                  <a:srgbClr val="7030A0"/>
                </a:solidFill>
              </a:rPr>
              <a:t>encoding</a:t>
            </a:r>
            <a:r>
              <a:rPr lang="en-US" dirty="0"/>
              <a:t>=</a:t>
            </a:r>
            <a:r>
              <a:rPr lang="en-US" dirty="0">
                <a:solidFill>
                  <a:srgbClr val="009900"/>
                </a:solidFill>
              </a:rPr>
              <a:t>"utf8"</a:t>
            </a:r>
            <a:r>
              <a:rPr lang="en-US" dirty="0"/>
              <a:t>) </a:t>
            </a:r>
            <a:r>
              <a:rPr lang="en-US" b="1" dirty="0">
                <a:solidFill>
                  <a:srgbClr val="002060"/>
                </a:solidFill>
              </a:rPr>
              <a:t>as</a:t>
            </a:r>
            <a:r>
              <a:rPr lang="en-US" dirty="0">
                <a:solidFill>
                  <a:srgbClr val="CC7832"/>
                </a:solidFill>
              </a:rPr>
              <a:t> </a:t>
            </a:r>
            <a:r>
              <a:rPr lang="en-US" dirty="0"/>
              <a:t>f:</a:t>
            </a:r>
            <a:br>
              <a:rPr lang="en-US" dirty="0"/>
            </a:br>
            <a:r>
              <a:rPr lang="en-US" dirty="0"/>
              <a:t>   </a:t>
            </a:r>
            <a:r>
              <a:rPr lang="en-US" dirty="0" err="1"/>
              <a:t>plain_text</a:t>
            </a:r>
            <a:r>
              <a:rPr lang="en-US" dirty="0"/>
              <a:t> = </a:t>
            </a:r>
            <a:r>
              <a:rPr lang="en-US" dirty="0" err="1"/>
              <a:t>f.read</a:t>
            </a:r>
            <a:r>
              <a:rPr lang="en-US" dirty="0"/>
              <a:t>()</a:t>
            </a:r>
            <a:br>
              <a:rPr lang="en-US" dirty="0"/>
            </a:br>
            <a:br>
              <a:rPr lang="en-US" dirty="0"/>
            </a:br>
            <a:r>
              <a:rPr lang="en-US" dirty="0"/>
              <a:t>doc = </a:t>
            </a:r>
            <a:r>
              <a:rPr lang="en-US" dirty="0" err="1"/>
              <a:t>nlp</a:t>
            </a:r>
            <a:r>
              <a:rPr lang="en-US" dirty="0"/>
              <a:t>(</a:t>
            </a:r>
            <a:r>
              <a:rPr lang="en-US" dirty="0" err="1"/>
              <a:t>plain_text</a:t>
            </a:r>
            <a:r>
              <a:rPr lang="en-US" dirty="0"/>
              <a:t>)</a:t>
            </a:r>
            <a:br>
              <a:rPr lang="en-US" dirty="0"/>
            </a:br>
            <a:endParaRPr lang="en-US" dirty="0"/>
          </a:p>
        </p:txBody>
      </p:sp>
    </p:spTree>
    <p:extLst>
      <p:ext uri="{BB962C8B-B14F-4D97-AF65-F5344CB8AC3E}">
        <p14:creationId xmlns:p14="http://schemas.microsoft.com/office/powerpoint/2010/main" val="38906158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 Spacy ‘one stop’ NLP</a:t>
            </a:r>
          </a:p>
        </p:txBody>
      </p:sp>
      <p:sp>
        <p:nvSpPr>
          <p:cNvPr id="3" name="Content Placeholder 2"/>
          <p:cNvSpPr>
            <a:spLocks noGrp="1"/>
          </p:cNvSpPr>
          <p:nvPr>
            <p:ph idx="1"/>
          </p:nvPr>
        </p:nvSpPr>
        <p:spPr>
          <a:xfrm>
            <a:off x="457200" y="1646237"/>
            <a:ext cx="8382000" cy="4526280"/>
          </a:xfrm>
        </p:spPr>
        <p:txBody>
          <a:bodyPr>
            <a:normAutofit/>
          </a:bodyPr>
          <a:lstStyle/>
          <a:p>
            <a:pPr marL="0" indent="0">
              <a:buNone/>
            </a:pPr>
            <a:r>
              <a:rPr lang="en-US" sz="2400" i="1" dirty="0">
                <a:solidFill>
                  <a:srgbClr val="808080"/>
                </a:solidFill>
              </a:rPr>
              <a:t># Get average sentence length</a:t>
            </a:r>
            <a:br>
              <a:rPr lang="en-US" sz="2400" i="1" dirty="0">
                <a:solidFill>
                  <a:srgbClr val="808080"/>
                </a:solidFill>
              </a:rPr>
            </a:br>
            <a:r>
              <a:rPr lang="en-US" sz="2400" dirty="0" err="1"/>
              <a:t>sent_lens</a:t>
            </a:r>
            <a:r>
              <a:rPr lang="en-US" sz="2400" dirty="0"/>
              <a:t> = []</a:t>
            </a:r>
            <a:br>
              <a:rPr lang="en-US" sz="2400" dirty="0"/>
            </a:br>
            <a:r>
              <a:rPr lang="en-US" sz="2400" b="1" dirty="0">
                <a:solidFill>
                  <a:srgbClr val="000080"/>
                </a:solidFill>
              </a:rPr>
              <a:t>for </a:t>
            </a:r>
            <a:r>
              <a:rPr lang="en-US" sz="2400" dirty="0"/>
              <a:t>sent </a:t>
            </a:r>
            <a:r>
              <a:rPr lang="en-US" sz="2400" b="1" dirty="0">
                <a:solidFill>
                  <a:srgbClr val="000080"/>
                </a:solidFill>
              </a:rPr>
              <a:t>in </a:t>
            </a:r>
            <a:r>
              <a:rPr lang="en-US" sz="2400" dirty="0" err="1"/>
              <a:t>doc.sents</a:t>
            </a:r>
            <a:r>
              <a:rPr lang="en-US" sz="2400" dirty="0"/>
              <a:t>:</a:t>
            </a:r>
            <a:br>
              <a:rPr lang="en-US" sz="2400" dirty="0"/>
            </a:br>
            <a:r>
              <a:rPr lang="en-US" sz="2400" dirty="0"/>
              <a:t>   </a:t>
            </a:r>
            <a:r>
              <a:rPr lang="en-US" sz="2400" dirty="0" err="1"/>
              <a:t>sent_lens.append</a:t>
            </a:r>
            <a:r>
              <a:rPr lang="en-US" sz="2400" dirty="0"/>
              <a:t>(</a:t>
            </a:r>
            <a:r>
              <a:rPr lang="en-US" sz="2400" dirty="0" err="1">
                <a:solidFill>
                  <a:srgbClr val="000080"/>
                </a:solidFill>
              </a:rPr>
              <a:t>len</a:t>
            </a:r>
            <a:r>
              <a:rPr lang="en-US" sz="2400" dirty="0"/>
              <a:t>(sent))</a:t>
            </a:r>
            <a:br>
              <a:rPr lang="en-US" sz="2400" dirty="0"/>
            </a:br>
            <a:endParaRPr lang="en-US" sz="2400" dirty="0"/>
          </a:p>
          <a:p>
            <a:pPr marL="0" indent="0">
              <a:buNone/>
            </a:pPr>
            <a:r>
              <a:rPr lang="en-US" sz="2400" b="1" dirty="0">
                <a:solidFill>
                  <a:srgbClr val="000080"/>
                </a:solidFill>
              </a:rPr>
              <a:t>print(</a:t>
            </a:r>
            <a:r>
              <a:rPr lang="en-US" sz="2400" b="1" dirty="0">
                <a:solidFill>
                  <a:srgbClr val="008000"/>
                </a:solidFill>
              </a:rPr>
              <a:t>"</a:t>
            </a:r>
            <a:r>
              <a:rPr lang="en-US" sz="2400" b="1" dirty="0" err="1">
                <a:solidFill>
                  <a:srgbClr val="008000"/>
                </a:solidFill>
              </a:rPr>
              <a:t>Avg</a:t>
            </a:r>
            <a:r>
              <a:rPr lang="en-US" sz="2400" b="1" dirty="0">
                <a:solidFill>
                  <a:srgbClr val="008000"/>
                </a:solidFill>
              </a:rPr>
              <a:t> sent </a:t>
            </a:r>
            <a:r>
              <a:rPr lang="en-US" sz="2400" b="1" dirty="0" err="1">
                <a:solidFill>
                  <a:srgbClr val="008000"/>
                </a:solidFill>
              </a:rPr>
              <a:t>len</a:t>
            </a:r>
            <a:r>
              <a:rPr lang="en-US" sz="2400" b="1" dirty="0">
                <a:solidFill>
                  <a:srgbClr val="008000"/>
                </a:solidFill>
              </a:rPr>
              <a:t>: " </a:t>
            </a:r>
            <a:r>
              <a:rPr lang="en-US" sz="2400" dirty="0"/>
              <a:t>+ </a:t>
            </a:r>
            <a:r>
              <a:rPr lang="en-US" sz="2400" dirty="0" err="1">
                <a:solidFill>
                  <a:srgbClr val="000080"/>
                </a:solidFill>
              </a:rPr>
              <a:t>str</a:t>
            </a:r>
            <a:r>
              <a:rPr lang="en-US" sz="2400" dirty="0"/>
              <a:t>(</a:t>
            </a:r>
            <a:r>
              <a:rPr lang="en-US" sz="2400" dirty="0">
                <a:solidFill>
                  <a:srgbClr val="000080"/>
                </a:solidFill>
              </a:rPr>
              <a:t>sum</a:t>
            </a:r>
            <a:r>
              <a:rPr lang="en-US" sz="2400" dirty="0"/>
              <a:t>(</a:t>
            </a:r>
            <a:r>
              <a:rPr lang="en-US" sz="2400" dirty="0" err="1"/>
              <a:t>sent_lens</a:t>
            </a:r>
            <a:r>
              <a:rPr lang="en-US" sz="2400" dirty="0"/>
              <a:t>)/</a:t>
            </a:r>
            <a:r>
              <a:rPr lang="en-US" sz="2400" dirty="0">
                <a:solidFill>
                  <a:srgbClr val="000080"/>
                </a:solidFill>
              </a:rPr>
              <a:t>float</a:t>
            </a:r>
            <a:r>
              <a:rPr lang="en-US" sz="2400" dirty="0"/>
              <a:t>(</a:t>
            </a:r>
            <a:r>
              <a:rPr lang="en-US" sz="2400" dirty="0" err="1">
                <a:solidFill>
                  <a:srgbClr val="000080"/>
                </a:solidFill>
              </a:rPr>
              <a:t>len</a:t>
            </a:r>
            <a:r>
              <a:rPr lang="en-US" sz="2400" dirty="0"/>
              <a:t>(</a:t>
            </a:r>
            <a:r>
              <a:rPr lang="en-US" sz="2400" dirty="0" err="1"/>
              <a:t>sent_lens</a:t>
            </a:r>
            <a:r>
              <a:rPr lang="en-US" sz="2400" dirty="0"/>
              <a:t>)))</a:t>
            </a:r>
            <a:r>
              <a:rPr lang="en-US" sz="2400" b="1" dirty="0">
                <a:solidFill>
                  <a:srgbClr val="002060"/>
                </a:solidFill>
              </a:rPr>
              <a:t>)</a:t>
            </a:r>
          </a:p>
          <a:p>
            <a:pPr marL="0" indent="0">
              <a:buNone/>
            </a:pPr>
            <a:r>
              <a:rPr lang="en-US" sz="2400" b="1" dirty="0">
                <a:solidFill>
                  <a:srgbClr val="000080"/>
                </a:solidFill>
              </a:rPr>
              <a:t>print</a:t>
            </a:r>
            <a:r>
              <a:rPr lang="en-US" sz="2400" b="1" dirty="0"/>
              <a:t>(</a:t>
            </a:r>
            <a:r>
              <a:rPr lang="en-US" sz="2400" b="1" dirty="0">
                <a:solidFill>
                  <a:srgbClr val="008000"/>
                </a:solidFill>
              </a:rPr>
              <a:t>" (total: " </a:t>
            </a:r>
            <a:r>
              <a:rPr lang="en-US" sz="2400" dirty="0"/>
              <a:t>+ </a:t>
            </a:r>
            <a:r>
              <a:rPr lang="en-US" sz="2400" dirty="0" err="1">
                <a:solidFill>
                  <a:srgbClr val="000080"/>
                </a:solidFill>
              </a:rPr>
              <a:t>str</a:t>
            </a:r>
            <a:r>
              <a:rPr lang="en-US" sz="2400" dirty="0"/>
              <a:t>(</a:t>
            </a:r>
            <a:r>
              <a:rPr lang="en-US" sz="2400" dirty="0" err="1">
                <a:solidFill>
                  <a:srgbClr val="000080"/>
                </a:solidFill>
              </a:rPr>
              <a:t>len</a:t>
            </a:r>
            <a:r>
              <a:rPr lang="en-US" sz="2400" dirty="0"/>
              <a:t>(</a:t>
            </a:r>
            <a:r>
              <a:rPr lang="en-US" sz="2400" dirty="0" err="1"/>
              <a:t>sent_lens</a:t>
            </a:r>
            <a:r>
              <a:rPr lang="en-US" sz="2400" dirty="0"/>
              <a:t>)) + </a:t>
            </a:r>
            <a:r>
              <a:rPr lang="en-US" sz="2400" b="1" dirty="0">
                <a:solidFill>
                  <a:srgbClr val="008000"/>
                </a:solidFill>
              </a:rPr>
              <a:t>" </a:t>
            </a:r>
            <a:r>
              <a:rPr lang="en-US" sz="2400" b="1" dirty="0" err="1">
                <a:solidFill>
                  <a:srgbClr val="008000"/>
                </a:solidFill>
              </a:rPr>
              <a:t>sents</a:t>
            </a:r>
            <a:r>
              <a:rPr lang="en-US" sz="2400" b="1" dirty="0">
                <a:solidFill>
                  <a:srgbClr val="008000"/>
                </a:solidFill>
              </a:rPr>
              <a:t>)"</a:t>
            </a:r>
            <a:r>
              <a:rPr lang="en-US" sz="2400" b="1" dirty="0">
                <a:solidFill>
                  <a:srgbClr val="002060"/>
                </a:solidFill>
              </a:rPr>
              <a:t>)</a:t>
            </a:r>
            <a:br>
              <a:rPr lang="en-US" sz="2400" b="1" dirty="0">
                <a:solidFill>
                  <a:srgbClr val="008000"/>
                </a:solidFill>
              </a:rPr>
            </a:br>
            <a:endParaRPr lang="en-US" sz="2400" dirty="0"/>
          </a:p>
        </p:txBody>
      </p:sp>
    </p:spTree>
    <p:extLst>
      <p:ext uri="{BB962C8B-B14F-4D97-AF65-F5344CB8AC3E}">
        <p14:creationId xmlns:p14="http://schemas.microsoft.com/office/powerpoint/2010/main" val="35438690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 Spacy ‘one stop’ NLP</a:t>
            </a:r>
          </a:p>
        </p:txBody>
      </p:sp>
      <p:sp>
        <p:nvSpPr>
          <p:cNvPr id="3" name="Content Placeholder 2"/>
          <p:cNvSpPr>
            <a:spLocks noGrp="1"/>
          </p:cNvSpPr>
          <p:nvPr>
            <p:ph idx="1"/>
          </p:nvPr>
        </p:nvSpPr>
        <p:spPr/>
        <p:txBody>
          <a:bodyPr>
            <a:normAutofit/>
          </a:bodyPr>
          <a:lstStyle/>
          <a:p>
            <a:pPr marL="0" indent="0">
              <a:buNone/>
            </a:pPr>
            <a:r>
              <a:rPr lang="en-US" sz="2400" dirty="0">
                <a:solidFill>
                  <a:srgbClr val="808080"/>
                </a:solidFill>
              </a:rPr>
              <a:t># Get a frequency list of places mentioned in document</a:t>
            </a:r>
            <a:br>
              <a:rPr lang="en-US" sz="2400" dirty="0">
                <a:solidFill>
                  <a:srgbClr val="808080"/>
                </a:solidFill>
              </a:rPr>
            </a:br>
            <a:r>
              <a:rPr lang="en-US" sz="2400" dirty="0">
                <a:solidFill>
                  <a:srgbClr val="808080"/>
                </a:solidFill>
              </a:rPr>
              <a:t># Entity tag – </a:t>
            </a:r>
            <a:r>
              <a:rPr lang="en-US" sz="2400" b="1" dirty="0">
                <a:solidFill>
                  <a:srgbClr val="808080"/>
                </a:solidFill>
              </a:rPr>
              <a:t>G</a:t>
            </a:r>
            <a:r>
              <a:rPr lang="en-US" sz="2400" dirty="0">
                <a:solidFill>
                  <a:srgbClr val="808080"/>
                </a:solidFill>
              </a:rPr>
              <a:t>eo </a:t>
            </a:r>
            <a:r>
              <a:rPr lang="en-US" sz="2400" b="1" dirty="0">
                <a:solidFill>
                  <a:srgbClr val="808080"/>
                </a:solidFill>
              </a:rPr>
              <a:t>P</a:t>
            </a:r>
            <a:r>
              <a:rPr lang="en-US" sz="2400" dirty="0">
                <a:solidFill>
                  <a:srgbClr val="808080"/>
                </a:solidFill>
              </a:rPr>
              <a:t>olitical </a:t>
            </a:r>
            <a:r>
              <a:rPr lang="en-US" sz="2400" b="1" dirty="0">
                <a:solidFill>
                  <a:srgbClr val="808080"/>
                </a:solidFill>
              </a:rPr>
              <a:t>E</a:t>
            </a:r>
            <a:r>
              <a:rPr lang="en-US" sz="2400" dirty="0">
                <a:solidFill>
                  <a:srgbClr val="808080"/>
                </a:solidFill>
              </a:rPr>
              <a:t>ntity</a:t>
            </a:r>
            <a:br>
              <a:rPr lang="en-US" sz="2400" dirty="0">
                <a:solidFill>
                  <a:srgbClr val="808080"/>
                </a:solidFill>
              </a:rPr>
            </a:br>
            <a:r>
              <a:rPr lang="en-US" sz="2400" dirty="0" err="1"/>
              <a:t>geopolitical_entities</a:t>
            </a:r>
            <a:r>
              <a:rPr lang="en-US" sz="2400" dirty="0"/>
              <a:t> = </a:t>
            </a:r>
            <a:r>
              <a:rPr lang="en-US" sz="2400" dirty="0" err="1"/>
              <a:t>defaultdict</a:t>
            </a:r>
            <a:r>
              <a:rPr lang="en-US" sz="2400" dirty="0"/>
              <a:t>(</a:t>
            </a:r>
            <a:r>
              <a:rPr lang="en-US" sz="2400" dirty="0" err="1">
                <a:solidFill>
                  <a:srgbClr val="002060"/>
                </a:solidFill>
              </a:rPr>
              <a:t>int</a:t>
            </a:r>
            <a:r>
              <a:rPr lang="en-US" sz="2400" dirty="0"/>
              <a:t>)</a:t>
            </a:r>
            <a:br>
              <a:rPr lang="en-US" sz="2400" dirty="0"/>
            </a:br>
            <a:r>
              <a:rPr lang="en-US" sz="2400" b="1" dirty="0">
                <a:solidFill>
                  <a:srgbClr val="002060"/>
                </a:solidFill>
              </a:rPr>
              <a:t>for</a:t>
            </a:r>
            <a:r>
              <a:rPr lang="en-US" sz="2400" dirty="0">
                <a:solidFill>
                  <a:srgbClr val="002060"/>
                </a:solidFill>
              </a:rPr>
              <a:t> </a:t>
            </a:r>
            <a:r>
              <a:rPr lang="en-US" sz="2400" dirty="0" err="1"/>
              <a:t>ent</a:t>
            </a:r>
            <a:r>
              <a:rPr lang="en-US" sz="2400" dirty="0"/>
              <a:t> </a:t>
            </a:r>
            <a:r>
              <a:rPr lang="en-US" sz="2400" b="1" dirty="0">
                <a:solidFill>
                  <a:srgbClr val="002060"/>
                </a:solidFill>
              </a:rPr>
              <a:t>in</a:t>
            </a:r>
            <a:r>
              <a:rPr lang="en-US" sz="2400" dirty="0">
                <a:solidFill>
                  <a:srgbClr val="002060"/>
                </a:solidFill>
              </a:rPr>
              <a:t> </a:t>
            </a:r>
            <a:r>
              <a:rPr lang="en-US" sz="2400" dirty="0" err="1"/>
              <a:t>doc.ents</a:t>
            </a:r>
            <a:r>
              <a:rPr lang="en-US" sz="2400" dirty="0"/>
              <a:t>:</a:t>
            </a:r>
            <a:br>
              <a:rPr lang="en-US" sz="2400" dirty="0"/>
            </a:br>
            <a:r>
              <a:rPr lang="en-US" sz="2400" dirty="0"/>
              <a:t>   </a:t>
            </a:r>
            <a:r>
              <a:rPr lang="en-US" sz="2400" b="1" dirty="0">
                <a:solidFill>
                  <a:srgbClr val="002060"/>
                </a:solidFill>
              </a:rPr>
              <a:t>if</a:t>
            </a:r>
            <a:r>
              <a:rPr lang="en-US" sz="2400" dirty="0">
                <a:solidFill>
                  <a:srgbClr val="002060"/>
                </a:solidFill>
              </a:rPr>
              <a:t> </a:t>
            </a:r>
            <a:r>
              <a:rPr lang="en-US" sz="2400" dirty="0" err="1"/>
              <a:t>ent.root.ent_type</a:t>
            </a:r>
            <a:r>
              <a:rPr lang="en-US" sz="2400" dirty="0"/>
              <a:t>_ == </a:t>
            </a:r>
            <a:r>
              <a:rPr lang="en-US" sz="2400" dirty="0">
                <a:solidFill>
                  <a:srgbClr val="009900"/>
                </a:solidFill>
              </a:rPr>
              <a:t>"GPE"</a:t>
            </a:r>
            <a:r>
              <a:rPr lang="en-US" sz="2400" dirty="0"/>
              <a:t>:</a:t>
            </a:r>
            <a:br>
              <a:rPr lang="en-US" sz="2400" dirty="0"/>
            </a:br>
            <a:r>
              <a:rPr lang="en-US" sz="2400" dirty="0"/>
              <a:t>      </a:t>
            </a:r>
            <a:r>
              <a:rPr lang="en-US" sz="2400" dirty="0">
                <a:solidFill>
                  <a:srgbClr val="808080"/>
                </a:solidFill>
              </a:rPr>
              <a:t>#</a:t>
            </a:r>
            <a:r>
              <a:rPr lang="en-US" sz="2400" dirty="0" err="1">
                <a:solidFill>
                  <a:srgbClr val="808080"/>
                </a:solidFill>
              </a:rPr>
              <a:t>geopolitical_entities</a:t>
            </a:r>
            <a:r>
              <a:rPr lang="en-US" sz="2400" dirty="0">
                <a:solidFill>
                  <a:srgbClr val="808080"/>
                </a:solidFill>
              </a:rPr>
              <a:t>[</a:t>
            </a:r>
            <a:r>
              <a:rPr lang="en-US" sz="2400" dirty="0" err="1">
                <a:solidFill>
                  <a:srgbClr val="808080"/>
                </a:solidFill>
              </a:rPr>
              <a:t>ent.text</a:t>
            </a:r>
            <a:r>
              <a:rPr lang="en-US" sz="2400" dirty="0">
                <a:solidFill>
                  <a:srgbClr val="808080"/>
                </a:solidFill>
              </a:rPr>
              <a:t>] += 1</a:t>
            </a:r>
            <a:br>
              <a:rPr lang="en-US" sz="2400" dirty="0">
                <a:solidFill>
                  <a:srgbClr val="808080"/>
                </a:solidFill>
              </a:rPr>
            </a:br>
            <a:r>
              <a:rPr lang="en-US" sz="2400" dirty="0">
                <a:solidFill>
                  <a:srgbClr val="808080"/>
                </a:solidFill>
              </a:rPr>
              <a:t>      </a:t>
            </a:r>
            <a:r>
              <a:rPr lang="en-US" sz="2400" dirty="0" err="1"/>
              <a:t>geopolitical_entities</a:t>
            </a:r>
            <a:r>
              <a:rPr lang="en-US" sz="2400" dirty="0"/>
              <a:t>[</a:t>
            </a:r>
            <a:r>
              <a:rPr lang="en-US" sz="2400" dirty="0" err="1"/>
              <a:t>ent.lemma</a:t>
            </a:r>
            <a:r>
              <a:rPr lang="en-US" sz="2400" dirty="0"/>
              <a:t>_] += </a:t>
            </a:r>
            <a:r>
              <a:rPr lang="en-US" sz="2400" dirty="0">
                <a:solidFill>
                  <a:srgbClr val="0000FF"/>
                </a:solidFill>
              </a:rPr>
              <a:t>1</a:t>
            </a:r>
            <a:br>
              <a:rPr lang="en-US" sz="2400" dirty="0">
                <a:solidFill>
                  <a:srgbClr val="6897BB"/>
                </a:solidFill>
              </a:rPr>
            </a:br>
            <a:br>
              <a:rPr lang="en-US" sz="2400" dirty="0">
                <a:solidFill>
                  <a:srgbClr val="6897BB"/>
                </a:solidFill>
              </a:rPr>
            </a:br>
            <a:r>
              <a:rPr lang="en-US" sz="2400" b="1" dirty="0">
                <a:solidFill>
                  <a:srgbClr val="002060"/>
                </a:solidFill>
              </a:rPr>
              <a:t>for</a:t>
            </a:r>
            <a:r>
              <a:rPr lang="en-US" sz="2400" dirty="0">
                <a:solidFill>
                  <a:srgbClr val="002060"/>
                </a:solidFill>
              </a:rPr>
              <a:t> </a:t>
            </a:r>
            <a:r>
              <a:rPr lang="en-US" sz="2400" dirty="0" err="1"/>
              <a:t>gpe</a:t>
            </a:r>
            <a:r>
              <a:rPr lang="en-US" sz="2400" dirty="0"/>
              <a:t> </a:t>
            </a:r>
            <a:r>
              <a:rPr lang="en-US" sz="2400" b="1" dirty="0">
                <a:solidFill>
                  <a:srgbClr val="002060"/>
                </a:solidFill>
              </a:rPr>
              <a:t>in</a:t>
            </a:r>
            <a:r>
              <a:rPr lang="en-US" sz="2400" dirty="0">
                <a:solidFill>
                  <a:srgbClr val="002060"/>
                </a:solidFill>
              </a:rPr>
              <a:t> </a:t>
            </a:r>
            <a:r>
              <a:rPr lang="en-US" sz="2400" dirty="0" err="1"/>
              <a:t>geopolitical_entities</a:t>
            </a:r>
            <a:r>
              <a:rPr lang="en-US" sz="2400" dirty="0"/>
              <a:t>:</a:t>
            </a:r>
            <a:br>
              <a:rPr lang="en-US" sz="2400" dirty="0"/>
            </a:br>
            <a:r>
              <a:rPr lang="en-US" sz="2400" dirty="0"/>
              <a:t>   </a:t>
            </a:r>
            <a:r>
              <a:rPr lang="en-US" sz="2400" dirty="0">
                <a:solidFill>
                  <a:srgbClr val="002060"/>
                </a:solidFill>
              </a:rPr>
              <a:t>print</a:t>
            </a:r>
            <a:r>
              <a:rPr lang="en-US" sz="2400" dirty="0"/>
              <a:t>(</a:t>
            </a:r>
            <a:r>
              <a:rPr lang="en-US" sz="2400" dirty="0" err="1"/>
              <a:t>gpe</a:t>
            </a:r>
            <a:r>
              <a:rPr lang="en-US" sz="2400" dirty="0"/>
              <a:t> + </a:t>
            </a:r>
            <a:r>
              <a:rPr lang="en-US" sz="2400" dirty="0">
                <a:solidFill>
                  <a:srgbClr val="009900"/>
                </a:solidFill>
              </a:rPr>
              <a:t>": " </a:t>
            </a:r>
            <a:r>
              <a:rPr lang="en-US" sz="2400" dirty="0"/>
              <a:t>+ </a:t>
            </a:r>
            <a:r>
              <a:rPr lang="en-US" sz="2400" dirty="0" err="1">
                <a:solidFill>
                  <a:srgbClr val="002060"/>
                </a:solidFill>
              </a:rPr>
              <a:t>str</a:t>
            </a:r>
            <a:r>
              <a:rPr lang="en-US" sz="2400" dirty="0"/>
              <a:t>(</a:t>
            </a:r>
            <a:r>
              <a:rPr lang="en-US" sz="2400" dirty="0" err="1"/>
              <a:t>geopolitical_entities</a:t>
            </a:r>
            <a:r>
              <a:rPr lang="en-US" sz="2400" dirty="0"/>
              <a:t>[</a:t>
            </a:r>
            <a:r>
              <a:rPr lang="en-US" sz="2400" dirty="0" err="1"/>
              <a:t>gpe</a:t>
            </a:r>
            <a:r>
              <a:rPr lang="en-US" sz="2400" dirty="0"/>
              <a:t>]))</a:t>
            </a:r>
            <a:endParaRPr lang="en-US" sz="2400" b="1" dirty="0">
              <a:solidFill>
                <a:srgbClr val="002060"/>
              </a:solidFill>
            </a:endParaRPr>
          </a:p>
        </p:txBody>
      </p:sp>
    </p:spTree>
    <p:extLst>
      <p:ext uri="{BB962C8B-B14F-4D97-AF65-F5344CB8AC3E}">
        <p14:creationId xmlns:p14="http://schemas.microsoft.com/office/powerpoint/2010/main" val="2597704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 the shelf - the tradeoff</a:t>
            </a:r>
          </a:p>
        </p:txBody>
      </p:sp>
      <p:sp>
        <p:nvSpPr>
          <p:cNvPr id="4" name="Text Placeholder 3"/>
          <p:cNvSpPr>
            <a:spLocks noGrp="1"/>
          </p:cNvSpPr>
          <p:nvPr>
            <p:ph type="body" idx="1"/>
          </p:nvPr>
        </p:nvSpPr>
        <p:spPr/>
        <p:txBody>
          <a:bodyPr/>
          <a:lstStyle/>
          <a:p>
            <a:r>
              <a:rPr lang="en-US" dirty="0">
                <a:solidFill>
                  <a:srgbClr val="00B050"/>
                </a:solidFill>
              </a:rPr>
              <a:t>Pros</a:t>
            </a:r>
          </a:p>
        </p:txBody>
      </p:sp>
      <p:sp>
        <p:nvSpPr>
          <p:cNvPr id="6" name="Text Placeholder 5"/>
          <p:cNvSpPr>
            <a:spLocks noGrp="1"/>
          </p:cNvSpPr>
          <p:nvPr>
            <p:ph type="body" sz="half" idx="3"/>
          </p:nvPr>
        </p:nvSpPr>
        <p:spPr/>
        <p:txBody>
          <a:bodyPr/>
          <a:lstStyle/>
          <a:p>
            <a:r>
              <a:rPr lang="en-US" dirty="0">
                <a:solidFill>
                  <a:srgbClr val="FF0000"/>
                </a:solidFill>
              </a:rPr>
              <a:t>Cons</a:t>
            </a:r>
          </a:p>
        </p:txBody>
      </p:sp>
      <p:sp>
        <p:nvSpPr>
          <p:cNvPr id="5" name="Content Placeholder 4"/>
          <p:cNvSpPr>
            <a:spLocks noGrp="1"/>
          </p:cNvSpPr>
          <p:nvPr>
            <p:ph sz="quarter" idx="2"/>
          </p:nvPr>
        </p:nvSpPr>
        <p:spPr/>
        <p:txBody>
          <a:bodyPr>
            <a:normAutofit/>
          </a:bodyPr>
          <a:lstStyle/>
          <a:p>
            <a:r>
              <a:rPr lang="en-US" sz="2400" dirty="0"/>
              <a:t>Simple to get started</a:t>
            </a:r>
          </a:p>
          <a:p>
            <a:r>
              <a:rPr lang="en-US" sz="2400" dirty="0"/>
              <a:t>Often well documented</a:t>
            </a:r>
          </a:p>
          <a:p>
            <a:r>
              <a:rPr lang="en-US" sz="2400" dirty="0"/>
              <a:t>Other developers will know what you used</a:t>
            </a:r>
          </a:p>
          <a:p>
            <a:r>
              <a:rPr lang="en-US" sz="2400" dirty="0"/>
              <a:t>Get things ‘for free’</a:t>
            </a:r>
          </a:p>
          <a:p>
            <a:r>
              <a:rPr lang="en-US" sz="2400" dirty="0"/>
              <a:t>Steers you ‘the right way’</a:t>
            </a:r>
          </a:p>
          <a:p>
            <a:r>
              <a:rPr lang="en-US" sz="2400" dirty="0"/>
              <a:t>Performance optimized for ‘standard’ use cases</a:t>
            </a:r>
          </a:p>
        </p:txBody>
      </p:sp>
      <p:sp>
        <p:nvSpPr>
          <p:cNvPr id="7" name="Content Placeholder 6"/>
          <p:cNvSpPr>
            <a:spLocks noGrp="1"/>
          </p:cNvSpPr>
          <p:nvPr>
            <p:ph sz="quarter" idx="4"/>
          </p:nvPr>
        </p:nvSpPr>
        <p:spPr/>
        <p:txBody>
          <a:bodyPr>
            <a:noAutofit/>
          </a:bodyPr>
          <a:lstStyle/>
          <a:p>
            <a:r>
              <a:rPr lang="en-US" sz="2400" dirty="0"/>
              <a:t>Hard to re-configure/ customize</a:t>
            </a:r>
          </a:p>
          <a:p>
            <a:r>
              <a:rPr lang="en-US" sz="2400" dirty="0"/>
              <a:t>Re-training can be a pain </a:t>
            </a:r>
          </a:p>
          <a:p>
            <a:r>
              <a:rPr lang="en-US" sz="2400" dirty="0"/>
              <a:t>Even if available, subject to author’s data structures</a:t>
            </a:r>
          </a:p>
          <a:p>
            <a:r>
              <a:rPr lang="en-US" sz="2400" dirty="0"/>
              <a:t>You may not have the standard use case… (sequential calls? Domain adaptation? Languages?)</a:t>
            </a:r>
          </a:p>
          <a:p>
            <a:r>
              <a:rPr lang="en-US" sz="2400" dirty="0"/>
              <a:t>Performance may be lower</a:t>
            </a:r>
          </a:p>
        </p:txBody>
      </p:sp>
    </p:spTree>
    <p:extLst>
      <p:ext uri="{BB962C8B-B14F-4D97-AF65-F5344CB8AC3E}">
        <p14:creationId xmlns:p14="http://schemas.microsoft.com/office/powerpoint/2010/main" val="26839419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79E0BCD-396A-4B12-AE87-F4EDCDD119A3}"/>
              </a:ext>
            </a:extLst>
          </p:cNvPr>
          <p:cNvSpPr>
            <a:spLocks noGrp="1"/>
          </p:cNvSpPr>
          <p:nvPr>
            <p:ph type="title"/>
          </p:nvPr>
        </p:nvSpPr>
        <p:spPr/>
        <p:txBody>
          <a:bodyPr/>
          <a:lstStyle/>
          <a:p>
            <a:r>
              <a:rPr lang="en-US" dirty="0"/>
              <a:t>Recent alternative - prompting</a:t>
            </a:r>
          </a:p>
        </p:txBody>
      </p:sp>
      <p:sp>
        <p:nvSpPr>
          <p:cNvPr id="8" name="Content Placeholder 7">
            <a:extLst>
              <a:ext uri="{FF2B5EF4-FFF2-40B4-BE49-F238E27FC236}">
                <a16:creationId xmlns:a16="http://schemas.microsoft.com/office/drawing/2014/main" id="{32C06204-ED78-40A8-ABD9-9E3C9A2C4B1C}"/>
              </a:ext>
            </a:extLst>
          </p:cNvPr>
          <p:cNvSpPr>
            <a:spLocks noGrp="1"/>
          </p:cNvSpPr>
          <p:nvPr>
            <p:ph idx="1"/>
          </p:nvPr>
        </p:nvSpPr>
        <p:spPr/>
        <p:txBody>
          <a:bodyPr>
            <a:normAutofit lnSpcReduction="10000"/>
          </a:bodyPr>
          <a:lstStyle/>
          <a:p>
            <a:r>
              <a:rPr lang="en-US" dirty="0"/>
              <a:t>You can also use state-of-the-art LLMs and just ask what you want to know by </a:t>
            </a:r>
            <a:r>
              <a:rPr lang="en-US" b="1" dirty="0"/>
              <a:t>prompting</a:t>
            </a:r>
            <a:r>
              <a:rPr lang="en-US" dirty="0"/>
              <a:t>, but:</a:t>
            </a:r>
          </a:p>
          <a:p>
            <a:pPr lvl="1"/>
            <a:r>
              <a:rPr lang="en-US" dirty="0"/>
              <a:t>Controllability – hard to force model to do what you want</a:t>
            </a:r>
          </a:p>
          <a:p>
            <a:pPr lvl="1"/>
            <a:r>
              <a:rPr lang="en-US" dirty="0"/>
              <a:t>Prompt dependence</a:t>
            </a:r>
          </a:p>
          <a:p>
            <a:pPr lvl="1"/>
            <a:r>
              <a:rPr lang="en-US" dirty="0"/>
              <a:t>Consistency</a:t>
            </a:r>
          </a:p>
          <a:p>
            <a:pPr lvl="2"/>
            <a:r>
              <a:rPr lang="en-US" dirty="0"/>
              <a:t>Will you get the same result twice?</a:t>
            </a:r>
          </a:p>
          <a:p>
            <a:pPr lvl="2"/>
            <a:r>
              <a:rPr lang="en-US" dirty="0"/>
              <a:t>Will it be outputted the same way? Example: [Irving], [Texas]</a:t>
            </a:r>
          </a:p>
          <a:p>
            <a:pPr lvl="1"/>
            <a:r>
              <a:rPr lang="en-US" dirty="0"/>
              <a:t>Complete guidelines ultimately not expressible in a prompt</a:t>
            </a:r>
          </a:p>
          <a:p>
            <a:r>
              <a:rPr lang="en-US" dirty="0"/>
              <a:t>The pro? LLMs work out of the box!</a:t>
            </a:r>
          </a:p>
        </p:txBody>
      </p:sp>
    </p:spTree>
    <p:extLst>
      <p:ext uri="{BB962C8B-B14F-4D97-AF65-F5344CB8AC3E}">
        <p14:creationId xmlns:p14="http://schemas.microsoft.com/office/powerpoint/2010/main" val="2503965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9221A-8919-40C3-9CF7-825B378544AA}"/>
              </a:ext>
            </a:extLst>
          </p:cNvPr>
          <p:cNvSpPr>
            <a:spLocks noGrp="1"/>
          </p:cNvSpPr>
          <p:nvPr>
            <p:ph type="title"/>
          </p:nvPr>
        </p:nvSpPr>
        <p:spPr/>
        <p:txBody>
          <a:bodyPr>
            <a:normAutofit fontScale="90000"/>
          </a:bodyPr>
          <a:lstStyle/>
          <a:p>
            <a:r>
              <a:rPr lang="en-US" dirty="0"/>
              <a:t>Document classification: reviews</a:t>
            </a:r>
          </a:p>
        </p:txBody>
      </p:sp>
      <p:sp>
        <p:nvSpPr>
          <p:cNvPr id="3" name="Content Placeholder 2">
            <a:extLst>
              <a:ext uri="{FF2B5EF4-FFF2-40B4-BE49-F238E27FC236}">
                <a16:creationId xmlns:a16="http://schemas.microsoft.com/office/drawing/2014/main" id="{E7AC6AE0-061E-4FBF-B4C2-A0515287E443}"/>
              </a:ext>
            </a:extLst>
          </p:cNvPr>
          <p:cNvSpPr>
            <a:spLocks noGrp="1"/>
          </p:cNvSpPr>
          <p:nvPr>
            <p:ph idx="1"/>
          </p:nvPr>
        </p:nvSpPr>
        <p:spPr/>
        <p:txBody>
          <a:bodyPr>
            <a:normAutofit/>
          </a:bodyPr>
          <a:lstStyle/>
          <a:p>
            <a:pPr marL="0" indent="0">
              <a:buNone/>
            </a:pPr>
            <a:r>
              <a:rPr lang="en-US" sz="2400" dirty="0">
                <a:solidFill>
                  <a:srgbClr val="000099"/>
                </a:solidFill>
              </a:rPr>
              <a:t>from</a:t>
            </a:r>
            <a:r>
              <a:rPr lang="en-US" sz="2400" dirty="0"/>
              <a:t> </a:t>
            </a:r>
            <a:r>
              <a:rPr lang="en-US" sz="2400" dirty="0" err="1"/>
              <a:t>nltk.corpus</a:t>
            </a:r>
            <a:r>
              <a:rPr lang="en-US" sz="2400" dirty="0"/>
              <a:t> </a:t>
            </a:r>
            <a:r>
              <a:rPr lang="en-US" sz="2400" dirty="0">
                <a:solidFill>
                  <a:srgbClr val="000099"/>
                </a:solidFill>
              </a:rPr>
              <a:t>import</a:t>
            </a:r>
            <a:r>
              <a:rPr lang="en-US" sz="2400" dirty="0"/>
              <a:t> </a:t>
            </a:r>
            <a:r>
              <a:rPr lang="en-US" sz="2400" dirty="0" err="1"/>
              <a:t>movie_reviews</a:t>
            </a:r>
            <a:endParaRPr lang="en-US" sz="2400" dirty="0"/>
          </a:p>
          <a:p>
            <a:pPr marL="0" indent="0">
              <a:buNone/>
            </a:pPr>
            <a:r>
              <a:rPr lang="en-US" sz="2400" dirty="0">
                <a:solidFill>
                  <a:srgbClr val="000099"/>
                </a:solidFill>
              </a:rPr>
              <a:t>from</a:t>
            </a:r>
            <a:r>
              <a:rPr lang="en-US" sz="2400" dirty="0"/>
              <a:t> </a:t>
            </a:r>
            <a:r>
              <a:rPr lang="en-US" sz="2400" dirty="0" err="1"/>
              <a:t>nltk.corpus</a:t>
            </a:r>
            <a:r>
              <a:rPr lang="en-US" sz="2400" dirty="0"/>
              <a:t> </a:t>
            </a:r>
            <a:r>
              <a:rPr lang="en-US" sz="2400" dirty="0">
                <a:solidFill>
                  <a:srgbClr val="000099"/>
                </a:solidFill>
              </a:rPr>
              <a:t>import</a:t>
            </a:r>
            <a:r>
              <a:rPr lang="en-US" sz="2400" dirty="0"/>
              <a:t> </a:t>
            </a:r>
            <a:r>
              <a:rPr lang="en-US" sz="2400" dirty="0" err="1"/>
              <a:t>stopwords</a:t>
            </a:r>
            <a:endParaRPr lang="en-US" sz="2400" dirty="0"/>
          </a:p>
          <a:p>
            <a:endParaRPr lang="en-US" sz="2400" dirty="0"/>
          </a:p>
          <a:p>
            <a:endParaRPr lang="en-US" sz="2400" dirty="0"/>
          </a:p>
          <a:p>
            <a:pPr marL="0" indent="0">
              <a:buNone/>
            </a:pPr>
            <a:r>
              <a:rPr lang="en-US" sz="2400" dirty="0">
                <a:solidFill>
                  <a:srgbClr val="000099"/>
                </a:solidFill>
              </a:rPr>
              <a:t>def</a:t>
            </a:r>
            <a:r>
              <a:rPr lang="en-US" sz="2400" dirty="0"/>
              <a:t> </a:t>
            </a:r>
            <a:r>
              <a:rPr lang="en-US" sz="2400" dirty="0" err="1"/>
              <a:t>document_features</a:t>
            </a:r>
            <a:r>
              <a:rPr lang="en-US" sz="2400" dirty="0"/>
              <a:t>(document):</a:t>
            </a:r>
          </a:p>
          <a:p>
            <a:pPr marL="0" indent="0">
              <a:buNone/>
            </a:pPr>
            <a:r>
              <a:rPr lang="en-US" sz="2400" dirty="0"/>
              <a:t>    </a:t>
            </a:r>
            <a:r>
              <a:rPr lang="en-US" sz="2400" dirty="0" err="1"/>
              <a:t>document_words</a:t>
            </a:r>
            <a:r>
              <a:rPr lang="en-US" sz="2400" dirty="0"/>
              <a:t> = set(document)</a:t>
            </a:r>
          </a:p>
          <a:p>
            <a:pPr marL="0" indent="0">
              <a:buNone/>
            </a:pPr>
            <a:r>
              <a:rPr lang="en-US" sz="2400" dirty="0"/>
              <a:t>    features = {}</a:t>
            </a:r>
          </a:p>
          <a:p>
            <a:pPr marL="0" indent="0">
              <a:buNone/>
            </a:pPr>
            <a:r>
              <a:rPr lang="en-US" sz="2400" dirty="0"/>
              <a:t>    </a:t>
            </a:r>
            <a:r>
              <a:rPr lang="en-US" sz="2400" dirty="0">
                <a:solidFill>
                  <a:srgbClr val="000099"/>
                </a:solidFill>
              </a:rPr>
              <a:t>for</a:t>
            </a:r>
            <a:r>
              <a:rPr lang="en-US" sz="2400" dirty="0"/>
              <a:t> word </a:t>
            </a:r>
            <a:r>
              <a:rPr lang="en-US" sz="2400" dirty="0">
                <a:solidFill>
                  <a:srgbClr val="000099"/>
                </a:solidFill>
              </a:rPr>
              <a:t>in</a:t>
            </a:r>
            <a:r>
              <a:rPr lang="en-US" sz="2400" dirty="0"/>
              <a:t> </a:t>
            </a:r>
            <a:r>
              <a:rPr lang="en-US" sz="2400" dirty="0" err="1"/>
              <a:t>top_n</a:t>
            </a:r>
            <a:r>
              <a:rPr lang="en-US" sz="2400" dirty="0"/>
              <a:t>:</a:t>
            </a:r>
          </a:p>
          <a:p>
            <a:pPr marL="0" indent="0">
              <a:buNone/>
            </a:pPr>
            <a:r>
              <a:rPr lang="en-US" sz="2400" dirty="0"/>
              <a:t>        features[</a:t>
            </a:r>
            <a:r>
              <a:rPr lang="en-US" sz="2400" dirty="0" err="1">
                <a:solidFill>
                  <a:srgbClr val="7030A0"/>
                </a:solidFill>
              </a:rPr>
              <a:t>f</a:t>
            </a:r>
            <a:r>
              <a:rPr lang="en-US" sz="2400" dirty="0" err="1">
                <a:solidFill>
                  <a:srgbClr val="339933"/>
                </a:solidFill>
              </a:rPr>
              <a:t>'contains</a:t>
            </a:r>
            <a:r>
              <a:rPr lang="en-US" sz="2400" dirty="0">
                <a:solidFill>
                  <a:srgbClr val="339933"/>
                </a:solidFill>
              </a:rPr>
              <a:t>(</a:t>
            </a:r>
            <a:r>
              <a:rPr lang="en-US" sz="2400" dirty="0">
                <a:solidFill>
                  <a:srgbClr val="FFC000"/>
                </a:solidFill>
              </a:rPr>
              <a:t>{</a:t>
            </a:r>
            <a:r>
              <a:rPr lang="en-US" sz="2400" dirty="0"/>
              <a:t>word</a:t>
            </a:r>
            <a:r>
              <a:rPr lang="en-US" sz="2400" dirty="0">
                <a:solidFill>
                  <a:srgbClr val="FFC000"/>
                </a:solidFill>
              </a:rPr>
              <a:t>}</a:t>
            </a:r>
            <a:r>
              <a:rPr lang="en-US" sz="2400" dirty="0">
                <a:solidFill>
                  <a:srgbClr val="339933"/>
                </a:solidFill>
              </a:rPr>
              <a:t>)</a:t>
            </a:r>
            <a:r>
              <a:rPr lang="en-US" sz="2400" dirty="0">
                <a:solidFill>
                  <a:srgbClr val="7030A0"/>
                </a:solidFill>
              </a:rPr>
              <a:t>'</a:t>
            </a:r>
            <a:r>
              <a:rPr lang="en-US" sz="2400" dirty="0"/>
              <a:t>] = (word in </a:t>
            </a:r>
            <a:r>
              <a:rPr lang="en-US" sz="2400" dirty="0" err="1"/>
              <a:t>document_words</a:t>
            </a:r>
            <a:r>
              <a:rPr lang="en-US" sz="2400" dirty="0"/>
              <a:t>)</a:t>
            </a:r>
          </a:p>
          <a:p>
            <a:pPr marL="0" indent="0">
              <a:buNone/>
            </a:pPr>
            <a:r>
              <a:rPr lang="en-US" sz="2400" dirty="0"/>
              <a:t>    </a:t>
            </a:r>
            <a:r>
              <a:rPr lang="en-US" sz="2400" dirty="0">
                <a:solidFill>
                  <a:srgbClr val="000099"/>
                </a:solidFill>
              </a:rPr>
              <a:t>return</a:t>
            </a:r>
            <a:r>
              <a:rPr lang="en-US" sz="2400" dirty="0"/>
              <a:t> features</a:t>
            </a:r>
          </a:p>
          <a:p>
            <a:endParaRPr lang="en-US" sz="2400" dirty="0"/>
          </a:p>
        </p:txBody>
      </p:sp>
      <p:sp>
        <p:nvSpPr>
          <p:cNvPr id="5" name="Rectangle 4">
            <a:extLst>
              <a:ext uri="{FF2B5EF4-FFF2-40B4-BE49-F238E27FC236}">
                <a16:creationId xmlns:a16="http://schemas.microsoft.com/office/drawing/2014/main" id="{3BCE6A41-DFCD-4690-85EF-2BD595DA9867}"/>
              </a:ext>
            </a:extLst>
          </p:cNvPr>
          <p:cNvSpPr/>
          <p:nvPr/>
        </p:nvSpPr>
        <p:spPr>
          <a:xfrm>
            <a:off x="2971800" y="5987851"/>
            <a:ext cx="4508542"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US" dirty="0"/>
              <a:t>Code &gt; </a:t>
            </a:r>
            <a:r>
              <a:rPr lang="en-US" dirty="0" err="1"/>
              <a:t>topic_modeling</a:t>
            </a:r>
            <a:r>
              <a:rPr lang="en-US" dirty="0"/>
              <a:t> &gt; doc_classification.py</a:t>
            </a:r>
          </a:p>
        </p:txBody>
      </p:sp>
    </p:spTree>
    <p:extLst>
      <p:ext uri="{BB962C8B-B14F-4D97-AF65-F5344CB8AC3E}">
        <p14:creationId xmlns:p14="http://schemas.microsoft.com/office/powerpoint/2010/main" val="4067484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6B63D-D3AA-4507-8E93-35D38AD3AE4E}"/>
              </a:ext>
            </a:extLst>
          </p:cNvPr>
          <p:cNvSpPr>
            <a:spLocks noGrp="1"/>
          </p:cNvSpPr>
          <p:nvPr>
            <p:ph type="title"/>
          </p:nvPr>
        </p:nvSpPr>
        <p:spPr/>
        <p:txBody>
          <a:bodyPr/>
          <a:lstStyle/>
          <a:p>
            <a:r>
              <a:rPr lang="en-US" dirty="0"/>
              <a:t>Prompting outputs</a:t>
            </a:r>
          </a:p>
        </p:txBody>
      </p:sp>
      <p:pic>
        <p:nvPicPr>
          <p:cNvPr id="2050" name="Picture 1" descr="image001">
            <a:extLst>
              <a:ext uri="{FF2B5EF4-FFF2-40B4-BE49-F238E27FC236}">
                <a16:creationId xmlns:a16="http://schemas.microsoft.com/office/drawing/2014/main" id="{613F69F0-BF16-4613-86B4-0619C074ED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76400"/>
            <a:ext cx="7971006"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8D99C450-E652-4701-BECD-EE7B0A2CE488}"/>
              </a:ext>
            </a:extLst>
          </p:cNvPr>
          <p:cNvSpPr/>
          <p:nvPr/>
        </p:nvSpPr>
        <p:spPr>
          <a:xfrm>
            <a:off x="6477000" y="5015681"/>
            <a:ext cx="2667000" cy="181588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342900" marR="0" lvl="0" indent="-342900">
              <a:spcAft>
                <a:spcPts val="0"/>
              </a:spcAft>
              <a:buSzPts val="1000"/>
              <a:buFont typeface="Symbol" panose="05050102010706020507" pitchFamily="18" charset="2"/>
              <a:buChar char=""/>
              <a:tabLst>
                <a:tab pos="457200" algn="l"/>
              </a:tabLst>
            </a:pPr>
            <a:r>
              <a:rPr lang="en-US" sz="1400" dirty="0">
                <a:latin typeface="Calibri" panose="020F0502020204030204" pitchFamily="34" charset="0"/>
                <a:ea typeface="Times New Roman" panose="02020603050405020304" pitchFamily="18" charset="0"/>
              </a:rPr>
              <a:t>Irving, California (Irvington)</a:t>
            </a:r>
          </a:p>
          <a:p>
            <a:pPr marL="342900" marR="0" lvl="0" indent="-342900">
              <a:spcAft>
                <a:spcPts val="0"/>
              </a:spcAft>
              <a:buSzPts val="1000"/>
              <a:buFont typeface="Symbol" panose="05050102010706020507" pitchFamily="18" charset="2"/>
              <a:buChar char=""/>
              <a:tabLst>
                <a:tab pos="457200" algn="l"/>
              </a:tabLst>
            </a:pPr>
            <a:r>
              <a:rPr lang="en-US" sz="1400" dirty="0">
                <a:latin typeface="Calibri" panose="020F0502020204030204" pitchFamily="34" charset="0"/>
                <a:ea typeface="Times New Roman" panose="02020603050405020304" pitchFamily="18" charset="0"/>
              </a:rPr>
              <a:t>Irving, Illinois</a:t>
            </a:r>
            <a:endParaRPr lang="en-US" sz="1400" dirty="0">
              <a:latin typeface="Calibri" panose="020F0502020204030204" pitchFamily="34" charset="0"/>
              <a:ea typeface="Calibri" panose="020F0502020204030204" pitchFamily="34" charset="0"/>
            </a:endParaRPr>
          </a:p>
          <a:p>
            <a:pPr marL="342900" marR="0" lvl="0" indent="-342900">
              <a:spcAft>
                <a:spcPts val="0"/>
              </a:spcAft>
              <a:buSzPts val="1000"/>
              <a:buFont typeface="Symbol" panose="05050102010706020507" pitchFamily="18" charset="2"/>
              <a:buChar char=""/>
              <a:tabLst>
                <a:tab pos="457200" algn="l"/>
              </a:tabLst>
            </a:pPr>
            <a:r>
              <a:rPr lang="en-US" sz="1400" dirty="0">
                <a:latin typeface="Calibri" panose="020F0502020204030204" pitchFamily="34" charset="0"/>
                <a:ea typeface="Times New Roman" panose="02020603050405020304" pitchFamily="18" charset="0"/>
              </a:rPr>
              <a:t>Irving, Iowa</a:t>
            </a:r>
            <a:endParaRPr lang="en-US" sz="1400" dirty="0">
              <a:latin typeface="Calibri" panose="020F0502020204030204" pitchFamily="34" charset="0"/>
              <a:ea typeface="Calibri" panose="020F0502020204030204" pitchFamily="34" charset="0"/>
            </a:endParaRPr>
          </a:p>
          <a:p>
            <a:pPr marL="342900" marR="0" lvl="0" indent="-342900">
              <a:spcAft>
                <a:spcPts val="0"/>
              </a:spcAft>
              <a:buSzPts val="1000"/>
              <a:buFont typeface="Symbol" panose="05050102010706020507" pitchFamily="18" charset="2"/>
              <a:buChar char=""/>
              <a:tabLst>
                <a:tab pos="457200" algn="l"/>
              </a:tabLst>
            </a:pPr>
            <a:r>
              <a:rPr lang="en-US" sz="1400" dirty="0">
                <a:latin typeface="Calibri" panose="020F0502020204030204" pitchFamily="34" charset="0"/>
                <a:ea typeface="Times New Roman" panose="02020603050405020304" pitchFamily="18" charset="0"/>
              </a:rPr>
              <a:t>Irving (Duluth), Minnesota</a:t>
            </a:r>
            <a:endParaRPr lang="en-US" sz="1400" dirty="0">
              <a:latin typeface="Calibri" panose="020F0502020204030204" pitchFamily="34" charset="0"/>
              <a:ea typeface="Calibri" panose="020F0502020204030204" pitchFamily="34" charset="0"/>
            </a:endParaRPr>
          </a:p>
          <a:p>
            <a:pPr marL="342900" marR="0" lvl="0" indent="-342900">
              <a:spcAft>
                <a:spcPts val="0"/>
              </a:spcAft>
              <a:buSzPts val="1000"/>
              <a:buFont typeface="Symbol" panose="05050102010706020507" pitchFamily="18" charset="2"/>
              <a:buChar char=""/>
              <a:tabLst>
                <a:tab pos="457200" algn="l"/>
              </a:tabLst>
            </a:pPr>
            <a:r>
              <a:rPr lang="en-US" sz="1400" dirty="0">
                <a:latin typeface="Calibri" panose="020F0502020204030204" pitchFamily="34" charset="0"/>
                <a:ea typeface="Times New Roman" panose="02020603050405020304" pitchFamily="18" charset="0"/>
              </a:rPr>
              <a:t>Irving, New York</a:t>
            </a:r>
            <a:endParaRPr lang="en-US" sz="1400" dirty="0">
              <a:latin typeface="Calibri" panose="020F0502020204030204" pitchFamily="34" charset="0"/>
              <a:ea typeface="Calibri" panose="020F0502020204030204" pitchFamily="34" charset="0"/>
            </a:endParaRPr>
          </a:p>
          <a:p>
            <a:pPr marL="342900" marR="0" lvl="0" indent="-342900">
              <a:spcAft>
                <a:spcPts val="0"/>
              </a:spcAft>
              <a:buSzPts val="1000"/>
              <a:buFont typeface="Symbol" panose="05050102010706020507" pitchFamily="18" charset="2"/>
              <a:buChar char=""/>
              <a:tabLst>
                <a:tab pos="457200" algn="l"/>
              </a:tabLst>
            </a:pPr>
            <a:r>
              <a:rPr lang="en-US" sz="1400" dirty="0">
                <a:latin typeface="Calibri" panose="020F0502020204030204" pitchFamily="34" charset="0"/>
                <a:ea typeface="Times New Roman" panose="02020603050405020304" pitchFamily="18" charset="0"/>
              </a:rPr>
              <a:t>Irving, Texas</a:t>
            </a:r>
          </a:p>
          <a:p>
            <a:pPr marL="342900" marR="0" lvl="0" indent="-342900">
              <a:spcAft>
                <a:spcPts val="0"/>
              </a:spcAft>
              <a:buSzPts val="1000"/>
              <a:buFont typeface="Symbol" panose="05050102010706020507" pitchFamily="18" charset="2"/>
              <a:buChar char=""/>
              <a:tabLst>
                <a:tab pos="457200" algn="l"/>
              </a:tabLst>
            </a:pPr>
            <a:r>
              <a:rPr lang="en-US" sz="1400" dirty="0">
                <a:latin typeface="Calibri" panose="020F0502020204030204" pitchFamily="34" charset="0"/>
                <a:ea typeface="Times New Roman" panose="02020603050405020304" pitchFamily="18" charset="0"/>
              </a:rPr>
              <a:t>Irving, Wisconsin</a:t>
            </a:r>
          </a:p>
          <a:p>
            <a:pPr marL="342900" marR="0" lvl="0" indent="-342900">
              <a:spcAft>
                <a:spcPts val="0"/>
              </a:spcAft>
              <a:buSzPts val="1000"/>
              <a:buFont typeface="Symbol" panose="05050102010706020507" pitchFamily="18" charset="2"/>
              <a:buChar char=""/>
              <a:tabLst>
                <a:tab pos="457200" algn="l"/>
              </a:tabLst>
            </a:pPr>
            <a:r>
              <a:rPr lang="en-US" sz="1400" dirty="0">
                <a:latin typeface="Calibri" panose="020F0502020204030204" pitchFamily="34" charset="0"/>
              </a:rPr>
              <a:t>…</a:t>
            </a:r>
            <a:endParaRPr lang="en-US" sz="1400" dirty="0"/>
          </a:p>
        </p:txBody>
      </p:sp>
      <p:sp>
        <p:nvSpPr>
          <p:cNvPr id="5" name="TextBox 4">
            <a:extLst>
              <a:ext uri="{FF2B5EF4-FFF2-40B4-BE49-F238E27FC236}">
                <a16:creationId xmlns:a16="http://schemas.microsoft.com/office/drawing/2014/main" id="{0976ECE7-3C50-477C-9DD8-2C5BABDA76FE}"/>
              </a:ext>
            </a:extLst>
          </p:cNvPr>
          <p:cNvSpPr txBox="1"/>
          <p:nvPr/>
        </p:nvSpPr>
        <p:spPr>
          <a:xfrm>
            <a:off x="3429000" y="5600456"/>
            <a:ext cx="228600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t>Google headquarters?</a:t>
            </a:r>
          </a:p>
          <a:p>
            <a:r>
              <a:rPr lang="en-US" dirty="0"/>
              <a:t>Ahmed’s school?</a:t>
            </a:r>
          </a:p>
        </p:txBody>
      </p:sp>
    </p:spTree>
    <p:extLst>
      <p:ext uri="{BB962C8B-B14F-4D97-AF65-F5344CB8AC3E}">
        <p14:creationId xmlns:p14="http://schemas.microsoft.com/office/powerpoint/2010/main" val="28788170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F272C-930D-4652-83B6-2E86D9C8ADB7}"/>
              </a:ext>
            </a:extLst>
          </p:cNvPr>
          <p:cNvSpPr>
            <a:spLocks noGrp="1"/>
          </p:cNvSpPr>
          <p:nvPr>
            <p:ph type="title"/>
          </p:nvPr>
        </p:nvSpPr>
        <p:spPr/>
        <p:txBody>
          <a:bodyPr/>
          <a:lstStyle/>
          <a:p>
            <a:r>
              <a:rPr lang="en-US" dirty="0"/>
              <a:t>Prompting outputs</a:t>
            </a:r>
          </a:p>
        </p:txBody>
      </p:sp>
      <p:sp>
        <p:nvSpPr>
          <p:cNvPr id="3" name="Content Placeholder 2">
            <a:extLst>
              <a:ext uri="{FF2B5EF4-FFF2-40B4-BE49-F238E27FC236}">
                <a16:creationId xmlns:a16="http://schemas.microsoft.com/office/drawing/2014/main" id="{3A4F14D6-8541-4904-B296-871BC77760A4}"/>
              </a:ext>
            </a:extLst>
          </p:cNvPr>
          <p:cNvSpPr>
            <a:spLocks noGrp="1"/>
          </p:cNvSpPr>
          <p:nvPr>
            <p:ph idx="1"/>
          </p:nvPr>
        </p:nvSpPr>
        <p:spPr/>
        <p:txBody>
          <a:bodyPr>
            <a:normAutofit fontScale="47500" lnSpcReduction="20000"/>
          </a:bodyPr>
          <a:lstStyle/>
          <a:p>
            <a:r>
              <a:rPr lang="en-US" b="1" dirty="0"/>
              <a:t>Edit the following text and put every mention of a place name (a city, state, location, etc.) in square brackets: </a:t>
            </a:r>
            <a:br>
              <a:rPr lang="en-US" dirty="0"/>
            </a:br>
            <a:br>
              <a:rPr lang="en-US" dirty="0"/>
            </a:br>
            <a:r>
              <a:rPr lang="en-US" dirty="0"/>
              <a:t>"Texas student Ahmed Mohamed inspires social movement Tuesday, September 22, 2015 News of police response to a boy's digital clock in Texas last week has inspired a global social movement in support of the youth. Ahmed Mohamed, a 14-year-old boy from Irving, Texas, was arrested at his school by police after he brought a digital clock he had made to school. After news of the police response was reported, Mohamed received support online ranging from US President Barack Obama to Facebook creator Mark Zuckerberg. Yesterday Mohamed received VIP attention at Google headquarters in California at the Google Science Fair — and </a:t>
            </a:r>
            <a:r>
              <a:rPr lang="en-US" b="1" dirty="0" err="1">
                <a:solidFill>
                  <a:srgbClr val="FF0000"/>
                </a:solidFill>
              </a:rPr>
              <a:t>tomorow</a:t>
            </a:r>
            <a:r>
              <a:rPr lang="en-US" dirty="0"/>
              <a:t> he plans to meet international dignitaries at the United Nations headquarters in New York."</a:t>
            </a:r>
          </a:p>
          <a:p>
            <a:pPr marL="0" indent="0">
              <a:buNone/>
            </a:pPr>
            <a:endParaRPr lang="en-US" dirty="0"/>
          </a:p>
          <a:p>
            <a:endParaRPr lang="en-US" dirty="0"/>
          </a:p>
          <a:p>
            <a:r>
              <a:rPr lang="en-US" dirty="0"/>
              <a:t>" </a:t>
            </a:r>
            <a:r>
              <a:rPr lang="en-US" dirty="0">
                <a:solidFill>
                  <a:srgbClr val="0000FF"/>
                </a:solidFill>
              </a:rPr>
              <a:t>[Texas]</a:t>
            </a:r>
            <a:r>
              <a:rPr lang="en-US" dirty="0"/>
              <a:t> student Ahmed Mohamed inspires social movement Tuesday, September 22, 2015 News of police response to a boy's digital clock in </a:t>
            </a:r>
            <a:r>
              <a:rPr lang="en-US" dirty="0">
                <a:solidFill>
                  <a:srgbClr val="0000FF"/>
                </a:solidFill>
              </a:rPr>
              <a:t>[Texas]</a:t>
            </a:r>
            <a:r>
              <a:rPr lang="en-US" dirty="0"/>
              <a:t> last week has inspired a global social movement in support of the youth. Ahmed Mohamed, a 14-year-old boy from </a:t>
            </a:r>
            <a:r>
              <a:rPr lang="en-US" dirty="0">
                <a:solidFill>
                  <a:srgbClr val="0000FF"/>
                </a:solidFill>
              </a:rPr>
              <a:t>[Irving]</a:t>
            </a:r>
            <a:r>
              <a:rPr lang="en-US" dirty="0"/>
              <a:t>, </a:t>
            </a:r>
            <a:r>
              <a:rPr lang="en-US" dirty="0">
                <a:solidFill>
                  <a:srgbClr val="0000FF"/>
                </a:solidFill>
              </a:rPr>
              <a:t>[Texas]</a:t>
            </a:r>
            <a:r>
              <a:rPr lang="en-US" dirty="0"/>
              <a:t>, was arrested at his school by police after he brought a digital clock he had made to school. After news of the police response was reported, Mohamed received support online ranging from US President Barack Obama to Facebook creator Mark Zuckerberg. Yesterday Mohamed received VIP attention at </a:t>
            </a:r>
            <a:r>
              <a:rPr lang="en-US" dirty="0">
                <a:solidFill>
                  <a:srgbClr val="0000FF"/>
                </a:solidFill>
              </a:rPr>
              <a:t>[Google headquarters]</a:t>
            </a:r>
            <a:r>
              <a:rPr lang="en-US" dirty="0"/>
              <a:t> in </a:t>
            </a:r>
            <a:r>
              <a:rPr lang="en-US" dirty="0">
                <a:solidFill>
                  <a:srgbClr val="0000FF"/>
                </a:solidFill>
              </a:rPr>
              <a:t>[California]</a:t>
            </a:r>
            <a:r>
              <a:rPr lang="en-US" dirty="0"/>
              <a:t> at the Google Science Fair — and </a:t>
            </a:r>
            <a:r>
              <a:rPr lang="en-US" b="1" dirty="0">
                <a:solidFill>
                  <a:srgbClr val="FF0000"/>
                </a:solidFill>
              </a:rPr>
              <a:t>tomorrow</a:t>
            </a:r>
            <a:r>
              <a:rPr lang="en-US" dirty="0"/>
              <a:t> he plans to meet international dignitaries at the </a:t>
            </a:r>
            <a:r>
              <a:rPr lang="en-US" dirty="0">
                <a:solidFill>
                  <a:srgbClr val="0000FF"/>
                </a:solidFill>
              </a:rPr>
              <a:t>[United Nations headquarters]</a:t>
            </a:r>
            <a:r>
              <a:rPr lang="en-US" dirty="0"/>
              <a:t> in </a:t>
            </a:r>
            <a:r>
              <a:rPr lang="en-US" dirty="0">
                <a:solidFill>
                  <a:srgbClr val="0000FF"/>
                </a:solidFill>
              </a:rPr>
              <a:t>[New York]</a:t>
            </a:r>
            <a:r>
              <a:rPr lang="en-US" dirty="0"/>
              <a:t>. " </a:t>
            </a:r>
          </a:p>
          <a:p>
            <a:endParaRPr lang="en-US" dirty="0"/>
          </a:p>
        </p:txBody>
      </p:sp>
    </p:spTree>
    <p:extLst>
      <p:ext uri="{BB962C8B-B14F-4D97-AF65-F5344CB8AC3E}">
        <p14:creationId xmlns:p14="http://schemas.microsoft.com/office/powerpoint/2010/main" val="14070765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742B-2C54-431D-A58A-2AC013CCCC49}"/>
              </a:ext>
            </a:extLst>
          </p:cNvPr>
          <p:cNvSpPr>
            <a:spLocks noGrp="1"/>
          </p:cNvSpPr>
          <p:nvPr>
            <p:ph type="title"/>
          </p:nvPr>
        </p:nvSpPr>
        <p:spPr/>
        <p:txBody>
          <a:bodyPr/>
          <a:lstStyle/>
          <a:p>
            <a:r>
              <a:rPr lang="en-US" dirty="0"/>
              <a:t>Prompting outputs</a:t>
            </a:r>
          </a:p>
        </p:txBody>
      </p:sp>
      <p:pic>
        <p:nvPicPr>
          <p:cNvPr id="3074" name="Picture 1" descr="image001">
            <a:extLst>
              <a:ext uri="{FF2B5EF4-FFF2-40B4-BE49-F238E27FC236}">
                <a16:creationId xmlns:a16="http://schemas.microsoft.com/office/drawing/2014/main" id="{CD65D70A-7F3B-4206-8252-08B7BEF18D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314" y="2438400"/>
            <a:ext cx="8376027"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37403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Structured NLP – Going DIY</a:t>
            </a:r>
          </a:p>
        </p:txBody>
      </p:sp>
      <p:sp>
        <p:nvSpPr>
          <p:cNvPr id="8" name="Content Placeholder 7"/>
          <p:cNvSpPr>
            <a:spLocks noGrp="1"/>
          </p:cNvSpPr>
          <p:nvPr>
            <p:ph idx="1"/>
          </p:nvPr>
        </p:nvSpPr>
        <p:spPr/>
        <p:txBody>
          <a:bodyPr/>
          <a:lstStyle/>
          <a:p>
            <a:r>
              <a:rPr lang="en-US" dirty="0"/>
              <a:t>Most NLP applications or modules begin by reading in some text</a:t>
            </a:r>
          </a:p>
          <a:p>
            <a:pPr lvl="1"/>
            <a:r>
              <a:rPr lang="en-US" dirty="0"/>
              <a:t>Tokenization is often required</a:t>
            </a:r>
          </a:p>
          <a:p>
            <a:pPr lvl="1"/>
            <a:r>
              <a:rPr lang="en-US" dirty="0"/>
              <a:t>The rest is up to you…</a:t>
            </a:r>
          </a:p>
          <a:p>
            <a:pPr lvl="1"/>
            <a:r>
              <a:rPr lang="en-US" dirty="0"/>
              <a:t>Good OOP practice is to conceptualize the objects you will need to contain the data from your NLP components – then see if existing libraries provide a good solution</a:t>
            </a:r>
          </a:p>
          <a:p>
            <a:pPr lvl="1"/>
            <a:r>
              <a:rPr lang="en-US" dirty="0"/>
              <a:t>Pluggability often pays off!</a:t>
            </a:r>
          </a:p>
        </p:txBody>
      </p:sp>
    </p:spTree>
    <p:extLst>
      <p:ext uri="{BB962C8B-B14F-4D97-AF65-F5344CB8AC3E}">
        <p14:creationId xmlns:p14="http://schemas.microsoft.com/office/powerpoint/2010/main" val="790271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There’s lots more…</a:t>
            </a:r>
          </a:p>
        </p:txBody>
      </p:sp>
      <p:sp>
        <p:nvSpPr>
          <p:cNvPr id="3" name="Content Placeholder 2"/>
          <p:cNvSpPr>
            <a:spLocks noGrp="1"/>
          </p:cNvSpPr>
          <p:nvPr>
            <p:ph idx="1"/>
          </p:nvPr>
        </p:nvSpPr>
        <p:spPr/>
        <p:txBody>
          <a:bodyPr/>
          <a:lstStyle/>
          <a:p>
            <a:r>
              <a:rPr lang="en-US" dirty="0"/>
              <a:t>This course can only give a first taste of main concepts and useful strategies in NLP</a:t>
            </a:r>
          </a:p>
          <a:p>
            <a:pPr lvl="1"/>
            <a:r>
              <a:rPr lang="en-US" dirty="0"/>
              <a:t>Lots of tricks, ways of guessing right along the way</a:t>
            </a:r>
          </a:p>
          <a:p>
            <a:pPr lvl="1"/>
            <a:r>
              <a:rPr lang="en-US" dirty="0"/>
              <a:t>Nothing is perfect…</a:t>
            </a:r>
          </a:p>
          <a:p>
            <a:pPr lvl="1"/>
            <a:r>
              <a:rPr lang="en-US" dirty="0"/>
              <a:t>But writing your own NLP means a chance of fixing mistakes, understanding why things are built this way</a:t>
            </a:r>
          </a:p>
          <a:p>
            <a:pPr lvl="1"/>
            <a:r>
              <a:rPr lang="en-US" dirty="0"/>
              <a:t>And learning a lot about language in the process </a:t>
            </a:r>
            <a:r>
              <a:rPr lang="en-US" dirty="0">
                <a:sym typeface="Wingdings" panose="05000000000000000000" pitchFamily="2" charset="2"/>
              </a:rPr>
              <a:t></a:t>
            </a:r>
            <a:endParaRPr lang="en-US" dirty="0"/>
          </a:p>
        </p:txBody>
      </p:sp>
    </p:spTree>
    <p:extLst>
      <p:ext uri="{BB962C8B-B14F-4D97-AF65-F5344CB8AC3E}">
        <p14:creationId xmlns:p14="http://schemas.microsoft.com/office/powerpoint/2010/main" val="15781082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next?</a:t>
            </a:r>
          </a:p>
        </p:txBody>
      </p:sp>
      <p:sp>
        <p:nvSpPr>
          <p:cNvPr id="3" name="Content Placeholder 2"/>
          <p:cNvSpPr>
            <a:spLocks noGrp="1"/>
          </p:cNvSpPr>
          <p:nvPr>
            <p:ph idx="1"/>
          </p:nvPr>
        </p:nvSpPr>
        <p:spPr>
          <a:xfrm>
            <a:off x="457200" y="1646237"/>
            <a:ext cx="8229600" cy="4526280"/>
          </a:xfrm>
        </p:spPr>
        <p:txBody>
          <a:bodyPr>
            <a:normAutofit/>
          </a:bodyPr>
          <a:lstStyle/>
          <a:p>
            <a:r>
              <a:rPr lang="en-US" dirty="0"/>
              <a:t>Check out more NLP-relevant courses on this page:</a:t>
            </a:r>
          </a:p>
          <a:p>
            <a:pPr lvl="1"/>
            <a:r>
              <a:rPr lang="en-US" dirty="0">
                <a:hlinkClick r:id="rId2"/>
              </a:rPr>
              <a:t>https://gucl.georgetown.edu/</a:t>
            </a:r>
            <a:r>
              <a:rPr lang="en-US" dirty="0"/>
              <a:t> </a:t>
            </a:r>
          </a:p>
          <a:p>
            <a:endParaRPr lang="en-US" dirty="0"/>
          </a:p>
          <a:p>
            <a:r>
              <a:rPr lang="en-US" dirty="0"/>
              <a:t>Join an open source NLP project or faculty research at GU, contribute code, be active on </a:t>
            </a:r>
            <a:r>
              <a:rPr lang="en-US" dirty="0" err="1"/>
              <a:t>Github</a:t>
            </a:r>
            <a:r>
              <a:rPr lang="en-US" dirty="0"/>
              <a:t>…</a:t>
            </a:r>
          </a:p>
        </p:txBody>
      </p:sp>
    </p:spTree>
    <p:extLst>
      <p:ext uri="{BB962C8B-B14F-4D97-AF65-F5344CB8AC3E}">
        <p14:creationId xmlns:p14="http://schemas.microsoft.com/office/powerpoint/2010/main" val="33637588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Thanks</a:t>
            </a:r>
          </a:p>
        </p:txBody>
      </p:sp>
      <p:sp>
        <p:nvSpPr>
          <p:cNvPr id="3" name="Content Placeholder 2"/>
          <p:cNvSpPr>
            <a:spLocks noGrp="1"/>
          </p:cNvSpPr>
          <p:nvPr>
            <p:ph idx="1"/>
          </p:nvPr>
        </p:nvSpPr>
        <p:spPr/>
        <p:txBody>
          <a:bodyPr/>
          <a:lstStyle/>
          <a:p>
            <a:pPr marL="0" indent="0">
              <a:buNone/>
            </a:pPr>
            <a:r>
              <a:rPr lang="en-US" dirty="0"/>
              <a:t>Thanks to Jessica and Yilun for </a:t>
            </a:r>
            <a:r>
              <a:rPr lang="en-US" dirty="0" err="1"/>
              <a:t>TAing</a:t>
            </a:r>
            <a:r>
              <a:rPr lang="en-US" dirty="0"/>
              <a:t>!</a:t>
            </a:r>
          </a:p>
          <a:p>
            <a:pPr marL="0" indent="0">
              <a:buNone/>
            </a:pPr>
            <a:endParaRPr lang="en-US" dirty="0"/>
          </a:p>
          <a:p>
            <a:pPr marL="0" indent="0">
              <a:buNone/>
            </a:pPr>
            <a:r>
              <a:rPr lang="en-US" dirty="0"/>
              <a:t>Thank all of you for participating!</a:t>
            </a:r>
          </a:p>
          <a:p>
            <a:endParaRPr lang="en-US" dirty="0"/>
          </a:p>
          <a:p>
            <a:pPr>
              <a:buFont typeface="Wingdings"/>
              <a:buChar char="Ø"/>
            </a:pPr>
            <a:endParaRPr lang="en-US" dirty="0"/>
          </a:p>
          <a:p>
            <a:pPr>
              <a:buFont typeface="Wingdings"/>
              <a:buChar char="Ø"/>
            </a:pPr>
            <a:r>
              <a:rPr lang="en-US" dirty="0"/>
              <a:t>Don’t forget to fill out the survey:</a:t>
            </a:r>
          </a:p>
          <a:p>
            <a:pPr lvl="1">
              <a:buFont typeface="Wingdings"/>
              <a:buChar char="Ø"/>
            </a:pPr>
            <a:r>
              <a:rPr lang="en-US" dirty="0"/>
              <a:t>See e-mail from Registrar or go to:</a:t>
            </a:r>
          </a:p>
          <a:p>
            <a:pPr marL="411480" lvl="1" indent="0">
              <a:buNone/>
            </a:pPr>
            <a:r>
              <a:rPr lang="en-US" dirty="0"/>
              <a:t>	</a:t>
            </a:r>
            <a:r>
              <a:rPr lang="en-US" dirty="0">
                <a:hlinkClick r:id="rId2"/>
              </a:rPr>
              <a:t>https://eval.georgetown.edu/</a:t>
            </a:r>
            <a:r>
              <a:rPr lang="en-US" dirty="0"/>
              <a:t> </a:t>
            </a:r>
          </a:p>
        </p:txBody>
      </p:sp>
    </p:spTree>
    <p:extLst>
      <p:ext uri="{BB962C8B-B14F-4D97-AF65-F5344CB8AC3E}">
        <p14:creationId xmlns:p14="http://schemas.microsoft.com/office/powerpoint/2010/main" val="2131307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9221A-8919-40C3-9CF7-825B378544AA}"/>
              </a:ext>
            </a:extLst>
          </p:cNvPr>
          <p:cNvSpPr>
            <a:spLocks noGrp="1"/>
          </p:cNvSpPr>
          <p:nvPr>
            <p:ph type="title"/>
          </p:nvPr>
        </p:nvSpPr>
        <p:spPr/>
        <p:txBody>
          <a:bodyPr>
            <a:normAutofit fontScale="90000"/>
          </a:bodyPr>
          <a:lstStyle/>
          <a:p>
            <a:r>
              <a:rPr lang="en-US" dirty="0"/>
              <a:t>Document classification: reviews</a:t>
            </a:r>
          </a:p>
        </p:txBody>
      </p:sp>
      <p:sp>
        <p:nvSpPr>
          <p:cNvPr id="3" name="Content Placeholder 2">
            <a:extLst>
              <a:ext uri="{FF2B5EF4-FFF2-40B4-BE49-F238E27FC236}">
                <a16:creationId xmlns:a16="http://schemas.microsoft.com/office/drawing/2014/main" id="{E7AC6AE0-061E-4FBF-B4C2-A0515287E443}"/>
              </a:ext>
            </a:extLst>
          </p:cNvPr>
          <p:cNvSpPr>
            <a:spLocks noGrp="1"/>
          </p:cNvSpPr>
          <p:nvPr>
            <p:ph idx="1"/>
          </p:nvPr>
        </p:nvSpPr>
        <p:spPr/>
        <p:txBody>
          <a:bodyPr>
            <a:normAutofit/>
          </a:bodyPr>
          <a:lstStyle/>
          <a:p>
            <a:pPr marL="0" indent="0">
              <a:buNone/>
            </a:pPr>
            <a:r>
              <a:rPr lang="en-US" sz="2000" dirty="0" err="1"/>
              <a:t>eng_stopwords</a:t>
            </a:r>
            <a:r>
              <a:rPr lang="en-US" sz="2000" dirty="0"/>
              <a:t> = </a:t>
            </a:r>
            <a:r>
              <a:rPr lang="en-US" sz="2000" dirty="0">
                <a:solidFill>
                  <a:srgbClr val="000099"/>
                </a:solidFill>
              </a:rPr>
              <a:t>list</a:t>
            </a:r>
            <a:r>
              <a:rPr lang="en-US" sz="2000" dirty="0"/>
              <a:t>(</a:t>
            </a:r>
            <a:r>
              <a:rPr lang="en-US" sz="2000" dirty="0" err="1"/>
              <a:t>stopwords.words</a:t>
            </a:r>
            <a:r>
              <a:rPr lang="en-US" sz="2000" dirty="0"/>
              <a:t>(</a:t>
            </a:r>
            <a:r>
              <a:rPr lang="en-US" sz="2000" dirty="0">
                <a:solidFill>
                  <a:srgbClr val="339933"/>
                </a:solidFill>
              </a:rPr>
              <a:t>'</a:t>
            </a:r>
            <a:r>
              <a:rPr lang="en-US" sz="2000" dirty="0" err="1">
                <a:solidFill>
                  <a:srgbClr val="339933"/>
                </a:solidFill>
              </a:rPr>
              <a:t>english</a:t>
            </a:r>
            <a:r>
              <a:rPr lang="en-US" sz="2000" dirty="0">
                <a:solidFill>
                  <a:srgbClr val="339933"/>
                </a:solidFill>
              </a:rPr>
              <a:t>'</a:t>
            </a:r>
            <a:r>
              <a:rPr lang="en-US" sz="2000" dirty="0"/>
              <a:t>))</a:t>
            </a:r>
          </a:p>
          <a:p>
            <a:pPr marL="0" indent="0">
              <a:buNone/>
            </a:pPr>
            <a:endParaRPr lang="en-US" sz="2000" dirty="0"/>
          </a:p>
          <a:p>
            <a:pPr marL="0" indent="0">
              <a:buNone/>
            </a:pPr>
            <a:r>
              <a:rPr lang="en-US" sz="2000" dirty="0">
                <a:solidFill>
                  <a:schemeClr val="bg1">
                    <a:lumMod val="50000"/>
                  </a:schemeClr>
                </a:solidFill>
              </a:rPr>
              <a:t># Note 'list comprehension' syntax:</a:t>
            </a:r>
          </a:p>
          <a:p>
            <a:pPr marL="0" indent="0">
              <a:buNone/>
            </a:pPr>
            <a:r>
              <a:rPr lang="en-US" sz="2000" dirty="0" err="1"/>
              <a:t>lower_words</a:t>
            </a:r>
            <a:r>
              <a:rPr lang="en-US" sz="2000" dirty="0"/>
              <a:t> = [</a:t>
            </a:r>
            <a:r>
              <a:rPr lang="en-US" sz="2000" dirty="0" err="1"/>
              <a:t>word.lower</a:t>
            </a:r>
            <a:r>
              <a:rPr lang="en-US" sz="2000" dirty="0"/>
              <a:t>() </a:t>
            </a:r>
            <a:r>
              <a:rPr lang="en-US" sz="2000" dirty="0">
                <a:solidFill>
                  <a:srgbClr val="000099"/>
                </a:solidFill>
              </a:rPr>
              <a:t>for</a:t>
            </a:r>
            <a:r>
              <a:rPr lang="en-US" sz="2000" dirty="0"/>
              <a:t> word </a:t>
            </a:r>
            <a:r>
              <a:rPr lang="en-US" sz="2000" dirty="0">
                <a:solidFill>
                  <a:srgbClr val="000099"/>
                </a:solidFill>
              </a:rPr>
              <a:t>in</a:t>
            </a:r>
            <a:r>
              <a:rPr lang="en-US" sz="2000" dirty="0"/>
              <a:t> </a:t>
            </a:r>
            <a:r>
              <a:rPr lang="en-US" sz="2000" dirty="0" err="1"/>
              <a:t>movie_reviews.words</a:t>
            </a:r>
            <a:r>
              <a:rPr lang="en-US" sz="2000" dirty="0"/>
              <a:t>()]</a:t>
            </a:r>
          </a:p>
          <a:p>
            <a:pPr marL="0" indent="0">
              <a:buNone/>
            </a:pPr>
            <a:r>
              <a:rPr lang="en-US" sz="2000" dirty="0" err="1"/>
              <a:t>freqs</a:t>
            </a:r>
            <a:r>
              <a:rPr lang="en-US" sz="2000" dirty="0"/>
              <a:t> = </a:t>
            </a:r>
            <a:r>
              <a:rPr lang="en-US" sz="2000" dirty="0" err="1"/>
              <a:t>nltk.FreqDist</a:t>
            </a:r>
            <a:r>
              <a:rPr lang="en-US" sz="2000" dirty="0"/>
              <a:t>(</a:t>
            </a:r>
            <a:r>
              <a:rPr lang="en-US" sz="2000" dirty="0" err="1"/>
              <a:t>lower_words</a:t>
            </a:r>
            <a:r>
              <a:rPr lang="en-US" sz="2000" dirty="0"/>
              <a:t>)</a:t>
            </a:r>
          </a:p>
          <a:p>
            <a:pPr marL="0" indent="0">
              <a:buNone/>
            </a:pPr>
            <a:r>
              <a:rPr lang="en-US" sz="2000" dirty="0" err="1"/>
              <a:t>top_n</a:t>
            </a:r>
            <a:r>
              <a:rPr lang="en-US" sz="2000" dirty="0"/>
              <a:t> = list(</a:t>
            </a:r>
            <a:r>
              <a:rPr lang="en-US" sz="2000" dirty="0" err="1"/>
              <a:t>freqs</a:t>
            </a:r>
            <a:r>
              <a:rPr lang="en-US" sz="2000" dirty="0"/>
              <a:t>)[:</a:t>
            </a:r>
            <a:r>
              <a:rPr lang="en-US" sz="2000" dirty="0">
                <a:solidFill>
                  <a:srgbClr val="0070C0"/>
                </a:solidFill>
              </a:rPr>
              <a:t>2000</a:t>
            </a:r>
            <a:r>
              <a:rPr lang="en-US" sz="2000" dirty="0"/>
              <a:t>]</a:t>
            </a:r>
          </a:p>
          <a:p>
            <a:pPr marL="0" indent="0">
              <a:buNone/>
            </a:pPr>
            <a:r>
              <a:rPr lang="en-US" sz="2000" dirty="0" err="1"/>
              <a:t>top_n</a:t>
            </a:r>
            <a:r>
              <a:rPr lang="en-US" sz="2000" dirty="0"/>
              <a:t> = [word </a:t>
            </a:r>
            <a:r>
              <a:rPr lang="en-US" sz="2000" dirty="0">
                <a:solidFill>
                  <a:srgbClr val="000099"/>
                </a:solidFill>
              </a:rPr>
              <a:t>for</a:t>
            </a:r>
            <a:r>
              <a:rPr lang="en-US" sz="2000" dirty="0"/>
              <a:t> word </a:t>
            </a:r>
            <a:r>
              <a:rPr lang="en-US" sz="2000" dirty="0">
                <a:solidFill>
                  <a:srgbClr val="000099"/>
                </a:solidFill>
              </a:rPr>
              <a:t>in</a:t>
            </a:r>
            <a:r>
              <a:rPr lang="en-US" sz="2000" dirty="0"/>
              <a:t> </a:t>
            </a:r>
            <a:r>
              <a:rPr lang="en-US" sz="2000" dirty="0" err="1"/>
              <a:t>top_n</a:t>
            </a:r>
            <a:r>
              <a:rPr lang="en-US" sz="2000" dirty="0"/>
              <a:t> </a:t>
            </a:r>
            <a:r>
              <a:rPr lang="en-US" sz="2000" dirty="0">
                <a:solidFill>
                  <a:srgbClr val="000099"/>
                </a:solidFill>
              </a:rPr>
              <a:t>if</a:t>
            </a:r>
            <a:r>
              <a:rPr lang="en-US" sz="2000" dirty="0"/>
              <a:t> word </a:t>
            </a:r>
            <a:r>
              <a:rPr lang="en-US" sz="2000" dirty="0">
                <a:solidFill>
                  <a:srgbClr val="000099"/>
                </a:solidFill>
              </a:rPr>
              <a:t>not</a:t>
            </a:r>
            <a:r>
              <a:rPr lang="en-US" sz="2000" dirty="0"/>
              <a:t> </a:t>
            </a:r>
            <a:r>
              <a:rPr lang="en-US" sz="2000" dirty="0">
                <a:solidFill>
                  <a:srgbClr val="000099"/>
                </a:solidFill>
              </a:rPr>
              <a:t>in</a:t>
            </a:r>
            <a:r>
              <a:rPr lang="en-US" sz="2000" dirty="0"/>
              <a:t> </a:t>
            </a:r>
            <a:r>
              <a:rPr lang="en-US" sz="2000" dirty="0" err="1"/>
              <a:t>eng_stopwords</a:t>
            </a:r>
            <a:r>
              <a:rPr lang="en-US" sz="2000" dirty="0"/>
              <a:t>]</a:t>
            </a:r>
          </a:p>
        </p:txBody>
      </p:sp>
    </p:spTree>
    <p:extLst>
      <p:ext uri="{BB962C8B-B14F-4D97-AF65-F5344CB8AC3E}">
        <p14:creationId xmlns:p14="http://schemas.microsoft.com/office/powerpoint/2010/main" val="1361108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9221A-8919-40C3-9CF7-825B378544AA}"/>
              </a:ext>
            </a:extLst>
          </p:cNvPr>
          <p:cNvSpPr>
            <a:spLocks noGrp="1"/>
          </p:cNvSpPr>
          <p:nvPr>
            <p:ph type="title"/>
          </p:nvPr>
        </p:nvSpPr>
        <p:spPr/>
        <p:txBody>
          <a:bodyPr>
            <a:normAutofit fontScale="90000"/>
          </a:bodyPr>
          <a:lstStyle/>
          <a:p>
            <a:r>
              <a:rPr lang="en-US" dirty="0"/>
              <a:t>Document classification: reviews</a:t>
            </a:r>
          </a:p>
        </p:txBody>
      </p:sp>
      <p:sp>
        <p:nvSpPr>
          <p:cNvPr id="3" name="Content Placeholder 2">
            <a:extLst>
              <a:ext uri="{FF2B5EF4-FFF2-40B4-BE49-F238E27FC236}">
                <a16:creationId xmlns:a16="http://schemas.microsoft.com/office/drawing/2014/main" id="{E7AC6AE0-061E-4FBF-B4C2-A0515287E443}"/>
              </a:ext>
            </a:extLst>
          </p:cNvPr>
          <p:cNvSpPr>
            <a:spLocks noGrp="1"/>
          </p:cNvSpPr>
          <p:nvPr>
            <p:ph idx="1"/>
          </p:nvPr>
        </p:nvSpPr>
        <p:spPr/>
        <p:txBody>
          <a:bodyPr>
            <a:normAutofit/>
          </a:bodyPr>
          <a:lstStyle/>
          <a:p>
            <a:pPr marL="0" indent="0">
              <a:buNone/>
            </a:pPr>
            <a:r>
              <a:rPr lang="en-US" sz="2000" dirty="0"/>
              <a:t>documents = []</a:t>
            </a:r>
          </a:p>
          <a:p>
            <a:pPr marL="0" indent="0">
              <a:buNone/>
            </a:pPr>
            <a:r>
              <a:rPr lang="en-US" sz="2000" dirty="0">
                <a:solidFill>
                  <a:srgbClr val="000099"/>
                </a:solidFill>
              </a:rPr>
              <a:t>for</a:t>
            </a:r>
            <a:r>
              <a:rPr lang="en-US" sz="2000" dirty="0"/>
              <a:t> category </a:t>
            </a:r>
            <a:r>
              <a:rPr lang="en-US" sz="2000" dirty="0">
                <a:solidFill>
                  <a:srgbClr val="000099"/>
                </a:solidFill>
              </a:rPr>
              <a:t>in</a:t>
            </a:r>
            <a:r>
              <a:rPr lang="en-US" sz="2000" dirty="0"/>
              <a:t> </a:t>
            </a:r>
            <a:r>
              <a:rPr lang="en-US" sz="2000" dirty="0" err="1"/>
              <a:t>movie_reviews.categories</a:t>
            </a:r>
            <a:r>
              <a:rPr lang="en-US" sz="2000" dirty="0"/>
              <a:t>():</a:t>
            </a:r>
          </a:p>
          <a:p>
            <a:pPr marL="0" indent="0">
              <a:buNone/>
            </a:pPr>
            <a:r>
              <a:rPr lang="en-US" sz="2000" dirty="0"/>
              <a:t>    </a:t>
            </a:r>
            <a:r>
              <a:rPr lang="en-US" sz="2000" dirty="0">
                <a:solidFill>
                  <a:srgbClr val="000099"/>
                </a:solidFill>
              </a:rPr>
              <a:t>for</a:t>
            </a:r>
            <a:r>
              <a:rPr lang="en-US" sz="2000" dirty="0"/>
              <a:t> </a:t>
            </a:r>
            <a:r>
              <a:rPr lang="en-US" sz="2000" dirty="0" err="1"/>
              <a:t>fileid</a:t>
            </a:r>
            <a:r>
              <a:rPr lang="en-US" sz="2000" dirty="0"/>
              <a:t> </a:t>
            </a:r>
            <a:r>
              <a:rPr lang="en-US" sz="2000" dirty="0">
                <a:solidFill>
                  <a:srgbClr val="000099"/>
                </a:solidFill>
              </a:rPr>
              <a:t>in</a:t>
            </a:r>
            <a:r>
              <a:rPr lang="en-US" sz="2000" dirty="0"/>
              <a:t> </a:t>
            </a:r>
            <a:r>
              <a:rPr lang="en-US" sz="2000" dirty="0" err="1"/>
              <a:t>movie_reviews.fileids</a:t>
            </a:r>
            <a:r>
              <a:rPr lang="en-US" sz="2000" dirty="0"/>
              <a:t>(category):</a:t>
            </a:r>
          </a:p>
          <a:p>
            <a:pPr marL="0" indent="0">
              <a:buNone/>
            </a:pPr>
            <a:r>
              <a:rPr lang="en-US" sz="2000" dirty="0"/>
              <a:t>        words = </a:t>
            </a:r>
            <a:r>
              <a:rPr lang="en-US" sz="2000" dirty="0" err="1"/>
              <a:t>movie_reviews.words</a:t>
            </a:r>
            <a:r>
              <a:rPr lang="en-US" sz="2000" dirty="0"/>
              <a:t>(</a:t>
            </a:r>
            <a:r>
              <a:rPr lang="en-US" sz="2000" dirty="0" err="1"/>
              <a:t>fileid</a:t>
            </a:r>
            <a:r>
              <a:rPr lang="en-US" sz="2000" dirty="0"/>
              <a:t>)</a:t>
            </a:r>
          </a:p>
          <a:p>
            <a:pPr marL="0" indent="0">
              <a:buNone/>
            </a:pPr>
            <a:r>
              <a:rPr lang="en-US" sz="2000" dirty="0"/>
              <a:t>        </a:t>
            </a:r>
            <a:r>
              <a:rPr lang="en-US" sz="2000" dirty="0" err="1"/>
              <a:t>filtered_words</a:t>
            </a:r>
            <a:r>
              <a:rPr lang="en-US" sz="2000" dirty="0"/>
              <a:t> = [word </a:t>
            </a:r>
            <a:r>
              <a:rPr lang="en-US" sz="2000" dirty="0">
                <a:solidFill>
                  <a:srgbClr val="000099"/>
                </a:solidFill>
              </a:rPr>
              <a:t>for</a:t>
            </a:r>
            <a:r>
              <a:rPr lang="en-US" sz="2000" dirty="0"/>
              <a:t> word </a:t>
            </a:r>
            <a:r>
              <a:rPr lang="en-US" sz="2000" dirty="0">
                <a:solidFill>
                  <a:srgbClr val="000099"/>
                </a:solidFill>
              </a:rPr>
              <a:t>in</a:t>
            </a:r>
            <a:r>
              <a:rPr lang="en-US" sz="2000" dirty="0"/>
              <a:t> words </a:t>
            </a:r>
            <a:r>
              <a:rPr lang="en-US" sz="2000" dirty="0">
                <a:solidFill>
                  <a:srgbClr val="000099"/>
                </a:solidFill>
              </a:rPr>
              <a:t>if</a:t>
            </a:r>
            <a:r>
              <a:rPr lang="en-US" sz="2000" dirty="0"/>
              <a:t> word </a:t>
            </a:r>
            <a:r>
              <a:rPr lang="en-US" sz="2000" dirty="0">
                <a:solidFill>
                  <a:srgbClr val="000099"/>
                </a:solidFill>
              </a:rPr>
              <a:t>in</a:t>
            </a:r>
            <a:r>
              <a:rPr lang="en-US" sz="2000" dirty="0"/>
              <a:t> </a:t>
            </a:r>
            <a:r>
              <a:rPr lang="en-US" sz="2000" dirty="0" err="1"/>
              <a:t>top_n</a:t>
            </a:r>
            <a:r>
              <a:rPr lang="en-US" sz="2000" dirty="0"/>
              <a:t>]</a:t>
            </a:r>
          </a:p>
          <a:p>
            <a:pPr marL="0" indent="0">
              <a:buNone/>
            </a:pPr>
            <a:r>
              <a:rPr lang="en-US" sz="2000" dirty="0"/>
              <a:t>        </a:t>
            </a:r>
            <a:r>
              <a:rPr lang="en-US" sz="2000" dirty="0" err="1"/>
              <a:t>documents.append</a:t>
            </a:r>
            <a:r>
              <a:rPr lang="en-US" sz="2000" dirty="0"/>
              <a:t>((</a:t>
            </a:r>
            <a:r>
              <a:rPr lang="en-US" sz="2000" dirty="0" err="1"/>
              <a:t>filtered_words,category</a:t>
            </a:r>
            <a:r>
              <a:rPr lang="en-US" sz="2000" dirty="0"/>
              <a:t>))</a:t>
            </a:r>
          </a:p>
          <a:p>
            <a:pPr marL="0" indent="0">
              <a:buNone/>
            </a:pPr>
            <a:r>
              <a:rPr lang="en-US" sz="2000" dirty="0" err="1"/>
              <a:t>random.shuffle</a:t>
            </a:r>
            <a:r>
              <a:rPr lang="en-US" sz="2000" dirty="0"/>
              <a:t>(documents)</a:t>
            </a:r>
          </a:p>
          <a:p>
            <a:pPr marL="0" indent="0">
              <a:buNone/>
            </a:pPr>
            <a:endParaRPr lang="en-US" sz="2000" dirty="0"/>
          </a:p>
          <a:p>
            <a:pPr marL="0" indent="0">
              <a:buNone/>
            </a:pPr>
            <a:endParaRPr lang="en-US" sz="2000" dirty="0"/>
          </a:p>
          <a:p>
            <a:pPr marL="0" indent="0">
              <a:buNone/>
            </a:pPr>
            <a:r>
              <a:rPr lang="en-US" sz="2000" dirty="0" err="1"/>
              <a:t>feature_sets</a:t>
            </a:r>
            <a:r>
              <a:rPr lang="en-US" sz="2000" dirty="0"/>
              <a:t> = []</a:t>
            </a:r>
          </a:p>
          <a:p>
            <a:pPr marL="0" indent="0">
              <a:buNone/>
            </a:pPr>
            <a:r>
              <a:rPr lang="en-US" sz="2000" dirty="0">
                <a:solidFill>
                  <a:srgbClr val="000099"/>
                </a:solidFill>
              </a:rPr>
              <a:t>for</a:t>
            </a:r>
            <a:r>
              <a:rPr lang="en-US" sz="2000" dirty="0"/>
              <a:t> doc, category </a:t>
            </a:r>
            <a:r>
              <a:rPr lang="en-US" sz="2000" dirty="0">
                <a:solidFill>
                  <a:srgbClr val="000099"/>
                </a:solidFill>
              </a:rPr>
              <a:t>in</a:t>
            </a:r>
            <a:r>
              <a:rPr lang="en-US" sz="2000" dirty="0"/>
              <a:t> documents:</a:t>
            </a:r>
          </a:p>
          <a:p>
            <a:pPr marL="0" indent="0">
              <a:buNone/>
            </a:pPr>
            <a:r>
              <a:rPr lang="en-US" sz="2000" dirty="0"/>
              <a:t>    </a:t>
            </a:r>
            <a:r>
              <a:rPr lang="en-US" sz="2000" dirty="0" err="1"/>
              <a:t>feature_sets.append</a:t>
            </a:r>
            <a:r>
              <a:rPr lang="en-US" sz="2000" dirty="0"/>
              <a:t>((</a:t>
            </a:r>
            <a:r>
              <a:rPr lang="en-US" sz="2000" dirty="0" err="1"/>
              <a:t>document_features</a:t>
            </a:r>
            <a:r>
              <a:rPr lang="en-US" sz="2000" dirty="0"/>
              <a:t>(doc), category))</a:t>
            </a:r>
          </a:p>
        </p:txBody>
      </p:sp>
    </p:spTree>
    <p:extLst>
      <p:ext uri="{BB962C8B-B14F-4D97-AF65-F5344CB8AC3E}">
        <p14:creationId xmlns:p14="http://schemas.microsoft.com/office/powerpoint/2010/main" val="2023226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E6E31-FD12-40B8-97BA-6AB4E233E488}"/>
              </a:ext>
            </a:extLst>
          </p:cNvPr>
          <p:cNvSpPr>
            <a:spLocks noGrp="1"/>
          </p:cNvSpPr>
          <p:nvPr>
            <p:ph type="title"/>
          </p:nvPr>
        </p:nvSpPr>
        <p:spPr/>
        <p:txBody>
          <a:bodyPr>
            <a:normAutofit fontScale="90000"/>
          </a:bodyPr>
          <a:lstStyle/>
          <a:p>
            <a:r>
              <a:rPr lang="en-US" dirty="0"/>
              <a:t>Document classification: reviews</a:t>
            </a:r>
          </a:p>
        </p:txBody>
      </p:sp>
      <p:sp>
        <p:nvSpPr>
          <p:cNvPr id="3" name="Content Placeholder 2">
            <a:extLst>
              <a:ext uri="{FF2B5EF4-FFF2-40B4-BE49-F238E27FC236}">
                <a16:creationId xmlns:a16="http://schemas.microsoft.com/office/drawing/2014/main" id="{4CE36AD1-8DEB-447E-AB14-0747BC815752}"/>
              </a:ext>
            </a:extLst>
          </p:cNvPr>
          <p:cNvSpPr>
            <a:spLocks noGrp="1"/>
          </p:cNvSpPr>
          <p:nvPr>
            <p:ph idx="1"/>
          </p:nvPr>
        </p:nvSpPr>
        <p:spPr/>
        <p:txBody>
          <a:bodyPr>
            <a:normAutofit/>
          </a:bodyPr>
          <a:lstStyle/>
          <a:p>
            <a:pPr marL="0" indent="0">
              <a:buNone/>
            </a:pPr>
            <a:r>
              <a:rPr lang="en-US" sz="2400" dirty="0" err="1"/>
              <a:t>train_set</a:t>
            </a:r>
            <a:r>
              <a:rPr lang="en-US" sz="2400" dirty="0"/>
              <a:t>, </a:t>
            </a:r>
            <a:r>
              <a:rPr lang="en-US" sz="2400" dirty="0" err="1"/>
              <a:t>test_set</a:t>
            </a:r>
            <a:r>
              <a:rPr lang="en-US" sz="2400" dirty="0"/>
              <a:t> = </a:t>
            </a:r>
            <a:r>
              <a:rPr lang="en-US" sz="2400" dirty="0" err="1"/>
              <a:t>feature_sets</a:t>
            </a:r>
            <a:r>
              <a:rPr lang="en-US" sz="2400" dirty="0"/>
              <a:t>[</a:t>
            </a:r>
            <a:r>
              <a:rPr lang="en-US" sz="2400" dirty="0">
                <a:solidFill>
                  <a:srgbClr val="0070C0"/>
                </a:solidFill>
              </a:rPr>
              <a:t>100</a:t>
            </a:r>
            <a:r>
              <a:rPr lang="en-US" sz="2400" dirty="0"/>
              <a:t>:], </a:t>
            </a:r>
            <a:r>
              <a:rPr lang="en-US" sz="2400" dirty="0" err="1"/>
              <a:t>feature_sets</a:t>
            </a:r>
            <a:r>
              <a:rPr lang="en-US" sz="2400" dirty="0"/>
              <a:t>[:</a:t>
            </a:r>
            <a:r>
              <a:rPr lang="en-US" sz="2400" dirty="0">
                <a:solidFill>
                  <a:srgbClr val="0070C0"/>
                </a:solidFill>
              </a:rPr>
              <a:t>100</a:t>
            </a:r>
            <a:r>
              <a:rPr lang="en-US" sz="2400" dirty="0"/>
              <a:t>]</a:t>
            </a:r>
          </a:p>
          <a:p>
            <a:pPr marL="0" indent="0">
              <a:buNone/>
            </a:pPr>
            <a:r>
              <a:rPr lang="en-US" sz="2400" dirty="0"/>
              <a:t>classifier = </a:t>
            </a:r>
            <a:r>
              <a:rPr lang="en-US" sz="2400" dirty="0" err="1"/>
              <a:t>nltk.NaiveBayesClassifier.train</a:t>
            </a:r>
            <a:r>
              <a:rPr lang="en-US" sz="2400" dirty="0"/>
              <a:t>(</a:t>
            </a:r>
            <a:r>
              <a:rPr lang="en-US" sz="2400" dirty="0" err="1"/>
              <a:t>train_set</a:t>
            </a:r>
            <a:r>
              <a:rPr lang="en-US" sz="2400" dirty="0"/>
              <a:t>)</a:t>
            </a:r>
          </a:p>
          <a:p>
            <a:pPr marL="0" indent="0">
              <a:buNone/>
            </a:pPr>
            <a:endParaRPr lang="en-US" sz="2400" dirty="0"/>
          </a:p>
          <a:p>
            <a:pPr marL="0" indent="0">
              <a:buNone/>
            </a:pPr>
            <a:r>
              <a:rPr lang="en-US" sz="2400" b="1" dirty="0">
                <a:solidFill>
                  <a:srgbClr val="000099"/>
                </a:solidFill>
              </a:rPr>
              <a:t>print</a:t>
            </a:r>
            <a:r>
              <a:rPr lang="en-US" sz="2400" dirty="0"/>
              <a:t>(</a:t>
            </a:r>
            <a:r>
              <a:rPr lang="en-US" sz="2400" dirty="0" err="1"/>
              <a:t>nltk.classify.accuracy</a:t>
            </a:r>
            <a:r>
              <a:rPr lang="en-US" sz="2400" dirty="0"/>
              <a:t>(classifier, </a:t>
            </a:r>
            <a:r>
              <a:rPr lang="en-US" sz="2400" dirty="0" err="1"/>
              <a:t>test_set</a:t>
            </a:r>
            <a:r>
              <a:rPr lang="en-US" sz="2400" dirty="0"/>
              <a:t>))</a:t>
            </a:r>
          </a:p>
          <a:p>
            <a:pPr marL="0" indent="0">
              <a:buNone/>
            </a:pPr>
            <a:endParaRPr lang="en-US" sz="2400" dirty="0"/>
          </a:p>
          <a:p>
            <a:pPr marL="0" indent="0">
              <a:buNone/>
            </a:pPr>
            <a:r>
              <a:rPr lang="en-US" sz="2400" dirty="0" err="1"/>
              <a:t>classifier.show_most_informative_features</a:t>
            </a:r>
            <a:r>
              <a:rPr lang="en-US" sz="2400" dirty="0"/>
              <a:t>(</a:t>
            </a:r>
            <a:r>
              <a:rPr lang="en-US" sz="2400" dirty="0">
                <a:solidFill>
                  <a:srgbClr val="0070C0"/>
                </a:solidFill>
              </a:rPr>
              <a:t>5</a:t>
            </a:r>
            <a:r>
              <a:rPr lang="en-US" sz="2400" dirty="0"/>
              <a:t>)</a:t>
            </a:r>
          </a:p>
          <a:p>
            <a:pPr marL="0" indent="0">
              <a:buNone/>
            </a:pPr>
            <a:endParaRPr lang="en-US" sz="2400" dirty="0"/>
          </a:p>
        </p:txBody>
      </p:sp>
    </p:spTree>
    <p:extLst>
      <p:ext uri="{BB962C8B-B14F-4D97-AF65-F5344CB8AC3E}">
        <p14:creationId xmlns:p14="http://schemas.microsoft.com/office/powerpoint/2010/main" val="344734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BAD58-B83A-4DE3-AC7E-01666F9B13EC}"/>
              </a:ext>
            </a:extLst>
          </p:cNvPr>
          <p:cNvSpPr>
            <a:spLocks noGrp="1"/>
          </p:cNvSpPr>
          <p:nvPr>
            <p:ph type="title"/>
          </p:nvPr>
        </p:nvSpPr>
        <p:spPr/>
        <p:txBody>
          <a:bodyPr/>
          <a:lstStyle/>
          <a:p>
            <a:r>
              <a:rPr lang="en-US" dirty="0"/>
              <a:t>Output </a:t>
            </a:r>
          </a:p>
        </p:txBody>
      </p:sp>
      <p:sp>
        <p:nvSpPr>
          <p:cNvPr id="3" name="Content Placeholder 2">
            <a:extLst>
              <a:ext uri="{FF2B5EF4-FFF2-40B4-BE49-F238E27FC236}">
                <a16:creationId xmlns:a16="http://schemas.microsoft.com/office/drawing/2014/main" id="{ABA00CF7-66DB-4539-B637-19AE23FA1C67}"/>
              </a:ext>
            </a:extLst>
          </p:cNvPr>
          <p:cNvSpPr>
            <a:spLocks noGrp="1"/>
          </p:cNvSpPr>
          <p:nvPr>
            <p:ph idx="1"/>
          </p:nvPr>
        </p:nvSpPr>
        <p:spPr/>
        <p:txBody>
          <a:bodyPr>
            <a:normAutofit/>
          </a:bodyPr>
          <a:lstStyle/>
          <a:p>
            <a:pPr marL="0" indent="0">
              <a:buNone/>
            </a:pPr>
            <a:r>
              <a:rPr lang="en-US" sz="1600" dirty="0">
                <a:latin typeface="Consolas" panose="020B0609020204030204" pitchFamily="49" charset="0"/>
              </a:rPr>
              <a:t>0.79</a:t>
            </a:r>
          </a:p>
          <a:p>
            <a:pPr marL="0" indent="0">
              <a:buNone/>
            </a:pPr>
            <a:endParaRPr lang="en-US" sz="1600" dirty="0">
              <a:latin typeface="Consolas" panose="020B0609020204030204" pitchFamily="49" charset="0"/>
            </a:endParaRPr>
          </a:p>
          <a:p>
            <a:pPr marL="0" indent="0">
              <a:buNone/>
            </a:pPr>
            <a:r>
              <a:rPr lang="en-US" sz="1600" dirty="0">
                <a:latin typeface="Consolas" panose="020B0609020204030204" pitchFamily="49" charset="0"/>
              </a:rPr>
              <a:t>Most Informative Features</a:t>
            </a:r>
          </a:p>
          <a:p>
            <a:pPr marL="0" indent="0">
              <a:buNone/>
            </a:pPr>
            <a:r>
              <a:rPr lang="en-US" sz="1600" dirty="0">
                <a:latin typeface="Consolas" panose="020B0609020204030204" pitchFamily="49" charset="0"/>
              </a:rPr>
              <a:t>   contains(outstanding) = True      pos : neg    =     11.4 : 1.0</a:t>
            </a:r>
          </a:p>
          <a:p>
            <a:pPr marL="0" indent="0">
              <a:buNone/>
            </a:pPr>
            <a:r>
              <a:rPr lang="en-US" sz="1600" dirty="0">
                <a:latin typeface="Consolas" panose="020B0609020204030204" pitchFamily="49" charset="0"/>
              </a:rPr>
              <a:t>        contains(</a:t>
            </a:r>
            <a:r>
              <a:rPr lang="en-US" sz="1600" dirty="0" err="1">
                <a:latin typeface="Consolas" panose="020B0609020204030204" pitchFamily="49" charset="0"/>
              </a:rPr>
              <a:t>seagal</a:t>
            </a:r>
            <a:r>
              <a:rPr lang="en-US" sz="1600" dirty="0">
                <a:latin typeface="Consolas" panose="020B0609020204030204" pitchFamily="49" charset="0"/>
              </a:rPr>
              <a:t>) = True      neg : pos    =      7.8 : 1.0</a:t>
            </a:r>
          </a:p>
          <a:p>
            <a:pPr marL="0" indent="0">
              <a:buNone/>
            </a:pPr>
            <a:r>
              <a:rPr lang="en-US" sz="1600" dirty="0">
                <a:latin typeface="Consolas" panose="020B0609020204030204" pitchFamily="49" charset="0"/>
              </a:rPr>
              <a:t>         contains(</a:t>
            </a:r>
            <a:r>
              <a:rPr lang="en-US" sz="1600" dirty="0" err="1">
                <a:latin typeface="Consolas" panose="020B0609020204030204" pitchFamily="49" charset="0"/>
              </a:rPr>
              <a:t>mulan</a:t>
            </a:r>
            <a:r>
              <a:rPr lang="en-US" sz="1600" dirty="0">
                <a:latin typeface="Consolas" panose="020B0609020204030204" pitchFamily="49" charset="0"/>
              </a:rPr>
              <a:t>) = True      pos : neg    =      7.7 : 1.0</a:t>
            </a:r>
          </a:p>
          <a:p>
            <a:pPr marL="0" indent="0">
              <a:buNone/>
            </a:pPr>
            <a:r>
              <a:rPr lang="en-US" sz="1600" dirty="0">
                <a:latin typeface="Consolas" panose="020B0609020204030204" pitchFamily="49" charset="0"/>
              </a:rPr>
              <a:t>   contains(wonderfully) = True      pos : neg    =      6.3 : 1.0</a:t>
            </a:r>
          </a:p>
          <a:p>
            <a:pPr marL="0" indent="0">
              <a:buNone/>
            </a:pPr>
            <a:r>
              <a:rPr lang="en-US" sz="1600" dirty="0">
                <a:latin typeface="Consolas" panose="020B0609020204030204" pitchFamily="49" charset="0"/>
              </a:rPr>
              <a:t>         contains(</a:t>
            </a:r>
            <a:r>
              <a:rPr lang="en-US" sz="1600" dirty="0" err="1">
                <a:latin typeface="Consolas" panose="020B0609020204030204" pitchFamily="49" charset="0"/>
              </a:rPr>
              <a:t>damon</a:t>
            </a:r>
            <a:r>
              <a:rPr lang="en-US" sz="1600" dirty="0">
                <a:latin typeface="Consolas" panose="020B0609020204030204" pitchFamily="49" charset="0"/>
              </a:rPr>
              <a:t>) = True      pos : neg    =      6.1 : 1.0</a:t>
            </a:r>
          </a:p>
        </p:txBody>
      </p:sp>
    </p:spTree>
    <p:extLst>
      <p:ext uri="{BB962C8B-B14F-4D97-AF65-F5344CB8AC3E}">
        <p14:creationId xmlns:p14="http://schemas.microsoft.com/office/powerpoint/2010/main" val="2997882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94EED-0B9D-4865-9CE1-6845BA903912}"/>
              </a:ext>
            </a:extLst>
          </p:cNvPr>
          <p:cNvSpPr>
            <a:spLocks noGrp="1"/>
          </p:cNvSpPr>
          <p:nvPr>
            <p:ph type="title"/>
          </p:nvPr>
        </p:nvSpPr>
        <p:spPr/>
        <p:txBody>
          <a:bodyPr/>
          <a:lstStyle/>
          <a:p>
            <a:r>
              <a:rPr lang="en-US" dirty="0"/>
              <a:t>Neural approach</a:t>
            </a:r>
          </a:p>
        </p:txBody>
      </p:sp>
      <p:sp>
        <p:nvSpPr>
          <p:cNvPr id="3" name="Content Placeholder 2">
            <a:extLst>
              <a:ext uri="{FF2B5EF4-FFF2-40B4-BE49-F238E27FC236}">
                <a16:creationId xmlns:a16="http://schemas.microsoft.com/office/drawing/2014/main" id="{512AB8E7-1493-49CC-BC96-7499E1D276E2}"/>
              </a:ext>
            </a:extLst>
          </p:cNvPr>
          <p:cNvSpPr>
            <a:spLocks noGrp="1"/>
          </p:cNvSpPr>
          <p:nvPr>
            <p:ph idx="1"/>
          </p:nvPr>
        </p:nvSpPr>
        <p:spPr/>
        <p:txBody>
          <a:bodyPr/>
          <a:lstStyle/>
          <a:p>
            <a:r>
              <a:rPr lang="en-US" dirty="0"/>
              <a:t>Easy with a pre-trained model</a:t>
            </a:r>
          </a:p>
          <a:p>
            <a:pPr lvl="1"/>
            <a:r>
              <a:rPr lang="en-US" dirty="0"/>
              <a:t>Relies on word embeddings and a large corpus</a:t>
            </a:r>
          </a:p>
          <a:p>
            <a:pPr lvl="1"/>
            <a:r>
              <a:rPr lang="en-US" dirty="0"/>
              <a:t>Somewhat more complex to train your own</a:t>
            </a:r>
          </a:p>
          <a:p>
            <a:r>
              <a:rPr lang="en-US" dirty="0"/>
              <a:t>Similar to sequence labeling</a:t>
            </a:r>
          </a:p>
          <a:p>
            <a:r>
              <a:rPr lang="en-US" dirty="0"/>
              <a:t>Can use basic frameworks like </a:t>
            </a:r>
            <a:r>
              <a:rPr lang="en-US" dirty="0" err="1"/>
              <a:t>pytorch</a:t>
            </a:r>
            <a:r>
              <a:rPr lang="en-US" dirty="0"/>
              <a:t> or more tailored ones like flair</a:t>
            </a:r>
          </a:p>
        </p:txBody>
      </p:sp>
    </p:spTree>
    <p:extLst>
      <p:ext uri="{BB962C8B-B14F-4D97-AF65-F5344CB8AC3E}">
        <p14:creationId xmlns:p14="http://schemas.microsoft.com/office/powerpoint/2010/main" val="2554101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94EED-0B9D-4865-9CE1-6845BA903912}"/>
              </a:ext>
            </a:extLst>
          </p:cNvPr>
          <p:cNvSpPr>
            <a:spLocks noGrp="1"/>
          </p:cNvSpPr>
          <p:nvPr>
            <p:ph type="title"/>
          </p:nvPr>
        </p:nvSpPr>
        <p:spPr/>
        <p:txBody>
          <a:bodyPr/>
          <a:lstStyle/>
          <a:p>
            <a:r>
              <a:rPr lang="en-US" dirty="0"/>
              <a:t>Neural approach</a:t>
            </a:r>
          </a:p>
        </p:txBody>
      </p:sp>
      <p:sp>
        <p:nvSpPr>
          <p:cNvPr id="3" name="Content Placeholder 2">
            <a:extLst>
              <a:ext uri="{FF2B5EF4-FFF2-40B4-BE49-F238E27FC236}">
                <a16:creationId xmlns:a16="http://schemas.microsoft.com/office/drawing/2014/main" id="{512AB8E7-1493-49CC-BC96-7499E1D276E2}"/>
              </a:ext>
            </a:extLst>
          </p:cNvPr>
          <p:cNvSpPr>
            <a:spLocks noGrp="1"/>
          </p:cNvSpPr>
          <p:nvPr>
            <p:ph idx="1"/>
          </p:nvPr>
        </p:nvSpPr>
        <p:spPr/>
        <p:txBody>
          <a:bodyPr>
            <a:normAutofit fontScale="77500" lnSpcReduction="20000"/>
          </a:bodyPr>
          <a:lstStyle/>
          <a:p>
            <a:pPr marL="0" indent="0">
              <a:buNone/>
            </a:pPr>
            <a:r>
              <a:rPr lang="en-US" dirty="0">
                <a:solidFill>
                  <a:srgbClr val="000099"/>
                </a:solidFill>
              </a:rPr>
              <a:t>from</a:t>
            </a:r>
            <a:r>
              <a:rPr lang="en-US" dirty="0"/>
              <a:t> </a:t>
            </a:r>
            <a:r>
              <a:rPr lang="en-US" dirty="0" err="1"/>
              <a:t>flair.data</a:t>
            </a:r>
            <a:r>
              <a:rPr lang="en-US" dirty="0"/>
              <a:t> </a:t>
            </a:r>
            <a:r>
              <a:rPr lang="en-US" dirty="0">
                <a:solidFill>
                  <a:srgbClr val="000099"/>
                </a:solidFill>
              </a:rPr>
              <a:t>import</a:t>
            </a:r>
            <a:r>
              <a:rPr lang="en-US" dirty="0"/>
              <a:t> Sentence</a:t>
            </a:r>
          </a:p>
          <a:p>
            <a:pPr marL="0" indent="0">
              <a:buNone/>
            </a:pPr>
            <a:r>
              <a:rPr lang="en-US" dirty="0">
                <a:solidFill>
                  <a:srgbClr val="000099"/>
                </a:solidFill>
              </a:rPr>
              <a:t>from</a:t>
            </a:r>
            <a:r>
              <a:rPr lang="en-US" dirty="0"/>
              <a:t> </a:t>
            </a:r>
            <a:r>
              <a:rPr lang="en-US" dirty="0" err="1"/>
              <a:t>flair.nn</a:t>
            </a:r>
            <a:r>
              <a:rPr lang="en-US" dirty="0"/>
              <a:t> </a:t>
            </a:r>
            <a:r>
              <a:rPr lang="en-US" dirty="0">
                <a:solidFill>
                  <a:srgbClr val="000099"/>
                </a:solidFill>
              </a:rPr>
              <a:t>import</a:t>
            </a:r>
            <a:r>
              <a:rPr lang="en-US" dirty="0"/>
              <a:t> Classifier</a:t>
            </a:r>
          </a:p>
          <a:p>
            <a:pPr marL="0" indent="0">
              <a:buNone/>
            </a:pPr>
            <a:endParaRPr lang="en-US" dirty="0"/>
          </a:p>
          <a:p>
            <a:pPr marL="0" indent="0">
              <a:buNone/>
            </a:pPr>
            <a:r>
              <a:rPr lang="en-US" dirty="0">
                <a:solidFill>
                  <a:schemeClr val="bg1">
                    <a:lumMod val="50000"/>
                  </a:schemeClr>
                </a:solidFill>
              </a:rPr>
              <a:t># make a sentence</a:t>
            </a:r>
          </a:p>
          <a:p>
            <a:pPr marL="0" indent="0">
              <a:buNone/>
            </a:pPr>
            <a:r>
              <a:rPr lang="en-US" dirty="0"/>
              <a:t>sentence = Sentence(</a:t>
            </a:r>
            <a:r>
              <a:rPr lang="en-US" dirty="0">
                <a:solidFill>
                  <a:srgbClr val="339933"/>
                </a:solidFill>
              </a:rPr>
              <a:t>'I love Berlin .'</a:t>
            </a:r>
            <a:r>
              <a:rPr lang="en-US" dirty="0"/>
              <a:t>)</a:t>
            </a:r>
          </a:p>
          <a:p>
            <a:pPr marL="0" indent="0">
              <a:buNone/>
            </a:pPr>
            <a:endParaRPr lang="en-US" dirty="0"/>
          </a:p>
          <a:p>
            <a:pPr marL="0" indent="0">
              <a:buNone/>
            </a:pPr>
            <a:r>
              <a:rPr lang="en-US" dirty="0">
                <a:solidFill>
                  <a:schemeClr val="bg1">
                    <a:lumMod val="50000"/>
                  </a:schemeClr>
                </a:solidFill>
              </a:rPr>
              <a:t># load the sentiment classifier</a:t>
            </a:r>
          </a:p>
          <a:p>
            <a:pPr marL="0" indent="0">
              <a:buNone/>
            </a:pPr>
            <a:r>
              <a:rPr lang="en-US" dirty="0" err="1"/>
              <a:t>sentiment_classifier</a:t>
            </a:r>
            <a:r>
              <a:rPr lang="en-US" dirty="0"/>
              <a:t> = </a:t>
            </a:r>
            <a:r>
              <a:rPr lang="en-US" dirty="0" err="1"/>
              <a:t>Classifier.load</a:t>
            </a:r>
            <a:r>
              <a:rPr lang="en-US" dirty="0"/>
              <a:t>('sentiment')</a:t>
            </a:r>
          </a:p>
          <a:p>
            <a:pPr marL="0" indent="0">
              <a:buNone/>
            </a:pPr>
            <a:endParaRPr lang="en-US" dirty="0"/>
          </a:p>
          <a:p>
            <a:pPr marL="0" indent="0">
              <a:buNone/>
            </a:pPr>
            <a:r>
              <a:rPr lang="en-US" dirty="0">
                <a:solidFill>
                  <a:schemeClr val="bg1">
                    <a:lumMod val="50000"/>
                  </a:schemeClr>
                </a:solidFill>
              </a:rPr>
              <a:t># classify sentence</a:t>
            </a:r>
          </a:p>
          <a:p>
            <a:pPr marL="0" indent="0">
              <a:buNone/>
            </a:pPr>
            <a:r>
              <a:rPr lang="en-US" dirty="0" err="1"/>
              <a:t>sentiment_classifier.predict</a:t>
            </a:r>
            <a:r>
              <a:rPr lang="en-US" dirty="0"/>
              <a:t>(sentence)</a:t>
            </a:r>
          </a:p>
          <a:p>
            <a:pPr marL="0" indent="0">
              <a:buNone/>
            </a:pPr>
            <a:endParaRPr lang="en-US" dirty="0"/>
          </a:p>
          <a:p>
            <a:pPr marL="0" indent="0">
              <a:buNone/>
            </a:pPr>
            <a:r>
              <a:rPr lang="en-US" dirty="0">
                <a:solidFill>
                  <a:schemeClr val="bg1">
                    <a:lumMod val="50000"/>
                  </a:schemeClr>
                </a:solidFill>
              </a:rPr>
              <a:t># print the sentence with all annotations</a:t>
            </a:r>
          </a:p>
          <a:p>
            <a:pPr marL="0" indent="0">
              <a:buNone/>
            </a:pPr>
            <a:r>
              <a:rPr lang="en-US" b="1" dirty="0">
                <a:solidFill>
                  <a:srgbClr val="000099"/>
                </a:solidFill>
              </a:rPr>
              <a:t>print</a:t>
            </a:r>
            <a:r>
              <a:rPr lang="en-US" dirty="0"/>
              <a:t>(sentence)</a:t>
            </a:r>
          </a:p>
        </p:txBody>
      </p:sp>
    </p:spTree>
    <p:extLst>
      <p:ext uri="{BB962C8B-B14F-4D97-AF65-F5344CB8AC3E}">
        <p14:creationId xmlns:p14="http://schemas.microsoft.com/office/powerpoint/2010/main" val="2187887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Custom 1">
      <a:dk1>
        <a:srgbClr val="000000"/>
      </a:dk1>
      <a:lt1>
        <a:srgbClr val="FFFFFF"/>
      </a:lt1>
      <a:dk2>
        <a:srgbClr val="434342"/>
      </a:dk2>
      <a:lt2>
        <a:srgbClr val="CDD7D9"/>
      </a:lt2>
      <a:accent1>
        <a:srgbClr val="797B7E"/>
      </a:accent1>
      <a:accent2>
        <a:srgbClr val="F96A1B"/>
      </a:accent2>
      <a:accent3>
        <a:srgbClr val="08A1D9"/>
      </a:accent3>
      <a:accent4>
        <a:srgbClr val="0578A2"/>
      </a:accent4>
      <a:accent5>
        <a:srgbClr val="C2AD8D"/>
      </a:accent5>
      <a:accent6>
        <a:srgbClr val="506E94"/>
      </a:accent6>
      <a:hlink>
        <a:srgbClr val="0000FF"/>
      </a:hlink>
      <a:folHlink>
        <a:srgbClr val="0000F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310</TotalTime>
  <Words>2227</Words>
  <Application>Microsoft Office PowerPoint</Application>
  <PresentationFormat>On-screen Show (4:3)</PresentationFormat>
  <Paragraphs>273</Paragraphs>
  <Slides>36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Calibri</vt:lpstr>
      <vt:lpstr>Cambria</vt:lpstr>
      <vt:lpstr>Cambria Math</vt:lpstr>
      <vt:lpstr>Consolas</vt:lpstr>
      <vt:lpstr>Symbol</vt:lpstr>
      <vt:lpstr>Times New Roman</vt:lpstr>
      <vt:lpstr>Wingdings</vt:lpstr>
      <vt:lpstr>Wingdings 2</vt:lpstr>
      <vt:lpstr>Foundry</vt:lpstr>
      <vt:lpstr>LING-4400 Introduction to  Natural Language Processing</vt:lpstr>
      <vt:lpstr>Plan</vt:lpstr>
      <vt:lpstr>Document classification: reviews</vt:lpstr>
      <vt:lpstr>Document classification: reviews</vt:lpstr>
      <vt:lpstr>Document classification: reviews</vt:lpstr>
      <vt:lpstr>Document classification: reviews</vt:lpstr>
      <vt:lpstr>Output </vt:lpstr>
      <vt:lpstr>Neural approach</vt:lpstr>
      <vt:lpstr>Neural approach</vt:lpstr>
      <vt:lpstr>What else can we do/read?</vt:lpstr>
      <vt:lpstr>Questions?</vt:lpstr>
      <vt:lpstr>What have we been doing?</vt:lpstr>
      <vt:lpstr>States, input and output</vt:lpstr>
      <vt:lpstr>How to estimate likelihood?</vt:lpstr>
      <vt:lpstr>Viterbi algorithm</vt:lpstr>
      <vt:lpstr>Backtrace</vt:lpstr>
      <vt:lpstr>Many other tricks</vt:lpstr>
      <vt:lpstr>Topic modelling</vt:lpstr>
      <vt:lpstr>Topic modelling</vt:lpstr>
      <vt:lpstr>Word vectors</vt:lpstr>
      <vt:lpstr>Training a model – toy example</vt:lpstr>
      <vt:lpstr>Putting it all together</vt:lpstr>
      <vt:lpstr>Off the shelf NLP</vt:lpstr>
      <vt:lpstr>Example – Spacy ‘one stop’ NLP</vt:lpstr>
      <vt:lpstr>Example – Spacy ‘one stop’ NLP</vt:lpstr>
      <vt:lpstr>Example – Spacy ‘one stop’ NLP</vt:lpstr>
      <vt:lpstr>Example – Spacy ‘one stop’ NLP</vt:lpstr>
      <vt:lpstr>Off the shelf - the tradeoff</vt:lpstr>
      <vt:lpstr>Recent alternative - prompting</vt:lpstr>
      <vt:lpstr>Prompting outputs</vt:lpstr>
      <vt:lpstr>Prompting outputs</vt:lpstr>
      <vt:lpstr>Prompting outputs</vt:lpstr>
      <vt:lpstr>Structured NLP – Going DIY</vt:lpstr>
      <vt:lpstr>There’s lots more…</vt:lpstr>
      <vt:lpstr>What next?</vt:lpstr>
      <vt:lpstr>Thanks</vt:lpstr>
    </vt:vector>
  </TitlesOfParts>
  <Company>Georgetown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Natural Language Processing</dc:title>
  <dc:creator>Amir Zeldes</dc:creator>
  <cp:lastModifiedBy>Amir Zeldes</cp:lastModifiedBy>
  <cp:revision>1280</cp:revision>
  <dcterms:created xsi:type="dcterms:W3CDTF">2015-10-05T21:10:16Z</dcterms:created>
  <dcterms:modified xsi:type="dcterms:W3CDTF">2023-12-04T18:39:20Z</dcterms:modified>
</cp:coreProperties>
</file>