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3"/>
  </p:notesMasterIdLst>
  <p:sldIdLst>
    <p:sldId id="256" r:id="rId2"/>
    <p:sldId id="413" r:id="rId3"/>
    <p:sldId id="415" r:id="rId4"/>
    <p:sldId id="405" r:id="rId5"/>
    <p:sldId id="406" r:id="rId6"/>
    <p:sldId id="407" r:id="rId7"/>
    <p:sldId id="411" r:id="rId8"/>
    <p:sldId id="416" r:id="rId9"/>
    <p:sldId id="397" r:id="rId10"/>
    <p:sldId id="398" r:id="rId11"/>
    <p:sldId id="399" r:id="rId12"/>
    <p:sldId id="400" r:id="rId13"/>
    <p:sldId id="401" r:id="rId14"/>
    <p:sldId id="402" r:id="rId15"/>
    <p:sldId id="417" r:id="rId16"/>
    <p:sldId id="403" r:id="rId17"/>
    <p:sldId id="454" r:id="rId18"/>
    <p:sldId id="461" r:id="rId19"/>
    <p:sldId id="404" r:id="rId20"/>
    <p:sldId id="257" r:id="rId21"/>
    <p:sldId id="264" r:id="rId22"/>
    <p:sldId id="265" r:id="rId23"/>
    <p:sldId id="266" r:id="rId24"/>
    <p:sldId id="267" r:id="rId25"/>
    <p:sldId id="258" r:id="rId26"/>
    <p:sldId id="259" r:id="rId27"/>
    <p:sldId id="260" r:id="rId28"/>
    <p:sldId id="261" r:id="rId29"/>
    <p:sldId id="262" r:id="rId30"/>
    <p:sldId id="263" r:id="rId31"/>
    <p:sldId id="26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ucorpling.org/cqp/" TargetMode="External"/><Relationship Id="rId2" Type="http://schemas.openxmlformats.org/officeDocument/2006/relationships/hyperlink" Target="https://tinyurl.com/viterbi-mor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istern.cis.lmu.de/marmot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Viterbi Decoding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transitions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keys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r>
              <a:rPr lang="en-US" dirty="0"/>
              <a:t>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Let’s try to trip up and then fix our tagger:</a:t>
            </a:r>
          </a:p>
          <a:p>
            <a:pPr lvl="1"/>
            <a:r>
              <a:rPr lang="en-US" dirty="0"/>
              <a:t>Pick a sentence – not too long, about 4-7 tokens</a:t>
            </a:r>
          </a:p>
          <a:p>
            <a:pPr lvl="2">
              <a:buFont typeface="Wingdings"/>
              <a:buChar char="Ø"/>
            </a:pPr>
            <a:r>
              <a:rPr lang="en-US" dirty="0"/>
              <a:t>Does the tagger work right?</a:t>
            </a:r>
          </a:p>
          <a:p>
            <a:pPr lvl="2">
              <a:buFont typeface="Wingdings"/>
              <a:buChar char="Ø"/>
            </a:pPr>
            <a:r>
              <a:rPr lang="en-US" dirty="0"/>
              <a:t>How could you fix it? </a:t>
            </a:r>
          </a:p>
          <a:p>
            <a:pPr lvl="2">
              <a:buFont typeface="Wingdings"/>
              <a:buChar char="Ø"/>
            </a:pPr>
            <a:r>
              <a:rPr lang="en-US" dirty="0"/>
              <a:t>Try a minor variation on this sentence – can the fixes work without breaking other variations?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 emission probabilities for new words</a:t>
            </a:r>
          </a:p>
          <a:p>
            <a:pPr lvl="2"/>
            <a:r>
              <a:rPr lang="en-US" dirty="0"/>
              <a:t>Put them here:</a:t>
            </a:r>
            <a:br>
              <a:rPr lang="en-US" dirty="0"/>
            </a:br>
            <a:r>
              <a:rPr lang="en-US" dirty="0">
                <a:hlinkClick r:id="rId2"/>
              </a:rPr>
              <a:t>https://tinyurl.com/viterbi-more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You can make them up or use a corpus: </a:t>
            </a:r>
            <a:r>
              <a:rPr lang="en-US" dirty="0">
                <a:hlinkClick r:id="rId3"/>
              </a:rPr>
              <a:t>https://gucorpling.org/cqp/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We will provide guidance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Python: using </a:t>
            </a:r>
            <a:r>
              <a:rPr lang="en-US" i="1" dirty="0" err="1"/>
              <a:t>defaultdict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Uses </a:t>
            </a:r>
            <a:r>
              <a:rPr lang="en-US" b="1" dirty="0"/>
              <a:t>default</a:t>
            </a:r>
            <a:r>
              <a:rPr lang="en-US" dirty="0"/>
              <a:t> value to prevent: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'dancerliness'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'dancerliness‘</a:t>
            </a:r>
          </a:p>
          <a:p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Or: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endParaRPr lang="en-US" sz="34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49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tagging to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of speech labeling is a classic example of token-wise tagging:</a:t>
            </a:r>
          </a:p>
          <a:p>
            <a:pPr lvl="1"/>
            <a:r>
              <a:rPr lang="en-US" dirty="0"/>
              <a:t>Input is a sequence of words (tokens)</a:t>
            </a:r>
          </a:p>
          <a:p>
            <a:pPr lvl="1"/>
            <a:r>
              <a:rPr lang="en-US" dirty="0"/>
              <a:t>Each word receives exactly one category</a:t>
            </a:r>
          </a:p>
          <a:p>
            <a:pPr lvl="1"/>
            <a:r>
              <a:rPr lang="en-US" dirty="0"/>
              <a:t>There are usually no other features except words to decide the correct tag</a:t>
            </a:r>
          </a:p>
          <a:p>
            <a:endParaRPr lang="en-US" dirty="0"/>
          </a:p>
          <a:p>
            <a:r>
              <a:rPr lang="en-US" dirty="0"/>
              <a:t>But not all labeling tasks are like this!</a:t>
            </a:r>
          </a:p>
          <a:p>
            <a:r>
              <a:rPr lang="en-US" dirty="0"/>
              <a:t>We could tag more complex sequences and use more input features!</a:t>
            </a:r>
          </a:p>
        </p:txBody>
      </p:sp>
    </p:spTree>
    <p:extLst>
      <p:ext uri="{BB962C8B-B14F-4D97-AF65-F5344CB8AC3E}">
        <p14:creationId xmlns:p14="http://schemas.microsoft.com/office/powerpoint/2010/main" val="1061800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labeling – 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example is Named Entity Recognition</a:t>
            </a:r>
          </a:p>
          <a:p>
            <a:r>
              <a:rPr lang="en-US" dirty="0"/>
              <a:t>Not every token is labeled:</a:t>
            </a:r>
          </a:p>
          <a:p>
            <a:pPr marL="411480" lvl="1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0070C0"/>
                </a:solidFill>
              </a:rPr>
              <a:t>PER	--		ORG	--</a:t>
            </a:r>
          </a:p>
          <a:p>
            <a:pPr lvl="1"/>
            <a:r>
              <a:rPr lang="en-US" dirty="0"/>
              <a:t>Kim	visited		Intel	.</a:t>
            </a:r>
          </a:p>
          <a:p>
            <a:endParaRPr lang="en-US" dirty="0"/>
          </a:p>
          <a:p>
            <a:r>
              <a:rPr lang="en-US" dirty="0"/>
              <a:t>Labels come in </a:t>
            </a:r>
            <a:r>
              <a:rPr lang="en-US" b="1" dirty="0"/>
              <a:t>spans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PER	PER	--		ORG	ORG</a:t>
            </a:r>
          </a:p>
          <a:p>
            <a:pPr lvl="1"/>
            <a:r>
              <a:rPr lang="en-US" dirty="0"/>
              <a:t>Kim	Jung	visited		Intel	Corp.	</a:t>
            </a:r>
          </a:p>
        </p:txBody>
      </p:sp>
    </p:spTree>
    <p:extLst>
      <p:ext uri="{BB962C8B-B14F-4D97-AF65-F5344CB8AC3E}">
        <p14:creationId xmlns:p14="http://schemas.microsoft.com/office/powerpoint/2010/main" val="1706175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spans?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only use labels like PER and ORG, we can treat this as an HMM/Viterbi problem</a:t>
            </a:r>
          </a:p>
          <a:p>
            <a:pPr lvl="1"/>
            <a:r>
              <a:rPr lang="en-US" dirty="0"/>
              <a:t>Tags:	</a:t>
            </a:r>
            <a:r>
              <a:rPr lang="en-US" b="1" dirty="0">
                <a:solidFill>
                  <a:srgbClr val="0070C0"/>
                </a:solidFill>
              </a:rPr>
              <a:t>PER, ORG, ..,	--</a:t>
            </a:r>
            <a:r>
              <a:rPr lang="en-US" dirty="0"/>
              <a:t>	(‘</a:t>
            </a:r>
            <a:r>
              <a:rPr lang="en-US" dirty="0">
                <a:solidFill>
                  <a:srgbClr val="0070C0"/>
                </a:solidFill>
              </a:rPr>
              <a:t>--</a:t>
            </a:r>
            <a:r>
              <a:rPr lang="en-US" dirty="0"/>
              <a:t>’ is a tag)</a:t>
            </a:r>
          </a:p>
          <a:p>
            <a:pPr lvl="1"/>
            <a:r>
              <a:rPr lang="en-US" dirty="0"/>
              <a:t>Input:	</a:t>
            </a:r>
            <a:r>
              <a:rPr lang="en-US" b="1" dirty="0"/>
              <a:t>Kim, Jung, visited …</a:t>
            </a:r>
          </a:p>
          <a:p>
            <a:pPr lvl="1"/>
            <a:r>
              <a:rPr lang="en-US" dirty="0"/>
              <a:t>Emission probabilities:		P(</a:t>
            </a:r>
            <a:r>
              <a:rPr lang="en-US" dirty="0" err="1"/>
              <a:t>Kim|PER</a:t>
            </a:r>
            <a:r>
              <a:rPr lang="en-US" dirty="0"/>
              <a:t>), P(</a:t>
            </a:r>
            <a:r>
              <a:rPr lang="en-US" dirty="0" err="1"/>
              <a:t>Intel|ORG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Transition probabilities:	PER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--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ORG </a:t>
            </a:r>
            <a:r>
              <a:rPr lang="en-US" dirty="0">
                <a:sym typeface="Wingdings" panose="05000000000000000000" pitchFamily="2" charset="2"/>
              </a:rPr>
              <a:t> ORG</a:t>
            </a:r>
          </a:p>
          <a:p>
            <a:r>
              <a:rPr lang="en-US" dirty="0">
                <a:sym typeface="Wingdings" panose="05000000000000000000" pitchFamily="2" charset="2"/>
              </a:rPr>
              <a:t>But how can we tell how many ORGs we have?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Intel Corp.	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  1 org., 2 tokens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IBM  Google lawsuit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--  2 orgs!!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19800"/>
            <a:ext cx="3333750" cy="5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67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add more label types to indicate </a:t>
            </a:r>
            <a:r>
              <a:rPr lang="en-US" b="1" dirty="0"/>
              <a:t>B</a:t>
            </a:r>
            <a:r>
              <a:rPr lang="en-US" dirty="0"/>
              <a:t>eginning and </a:t>
            </a:r>
            <a:r>
              <a:rPr lang="en-US" b="1" dirty="0"/>
              <a:t>I</a:t>
            </a:r>
            <a:r>
              <a:rPr lang="en-US" dirty="0"/>
              <a:t>nside of entities:</a:t>
            </a:r>
          </a:p>
          <a:p>
            <a:pPr lvl="1"/>
            <a:r>
              <a:rPr lang="en-US" dirty="0"/>
              <a:t>IBM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  <a:p>
            <a:r>
              <a:rPr lang="en-US" dirty="0"/>
              <a:t>The label </a:t>
            </a:r>
            <a:r>
              <a:rPr lang="en-US" b="1" dirty="0"/>
              <a:t>O</a:t>
            </a:r>
            <a:r>
              <a:rPr lang="en-US" dirty="0"/>
              <a:t> is like our ‘--’: </a:t>
            </a:r>
            <a:r>
              <a:rPr lang="en-US" b="1" dirty="0"/>
              <a:t>Outside</a:t>
            </a:r>
            <a:r>
              <a:rPr lang="en-US" dirty="0"/>
              <a:t> any entity</a:t>
            </a:r>
          </a:p>
          <a:p>
            <a:pPr lvl="1"/>
            <a:endParaRPr lang="en-US" dirty="0"/>
          </a:p>
        </p:txBody>
      </p:sp>
      <p:sp>
        <p:nvSpPr>
          <p:cNvPr id="4" name="AutoShape 2" descr="Image result for google in ibm fo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impose restrictions on transitions:</a:t>
            </a:r>
          </a:p>
          <a:p>
            <a:pPr lvl="1"/>
            <a:r>
              <a:rPr lang="en-US" dirty="0"/>
              <a:t>P(B-PER </a:t>
            </a:r>
            <a:r>
              <a:rPr lang="en-US" dirty="0">
                <a:sym typeface="Wingdings" panose="05000000000000000000" pitchFamily="2" charset="2"/>
              </a:rPr>
              <a:t> I-PER) 	&gt;	p(I-PER  B-PER)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P(O  I-PER)  		=	0		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(why?)</a:t>
            </a: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can still use HMM/Viterbi…</a:t>
            </a:r>
          </a:p>
          <a:p>
            <a:r>
              <a:rPr lang="en-US" dirty="0">
                <a:sym typeface="Wingdings" panose="05000000000000000000" pitchFamily="2" charset="2"/>
              </a:rPr>
              <a:t>But is just one emission probability enough?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</a:t>
            </a:r>
            <a:r>
              <a:rPr lang="en-US" dirty="0" err="1">
                <a:sym typeface="Wingdings" panose="05000000000000000000" pitchFamily="2" charset="2"/>
              </a:rPr>
              <a:t>PER|Kim</a:t>
            </a:r>
            <a:r>
              <a:rPr lang="en-US" dirty="0">
                <a:sym typeface="Wingdings" panose="05000000000000000000" pitchFamily="2" charset="2"/>
              </a:rPr>
              <a:t>) …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about other features?</a:t>
            </a:r>
          </a:p>
        </p:txBody>
      </p:sp>
    </p:spTree>
    <p:extLst>
      <p:ext uri="{BB962C8B-B14F-4D97-AF65-F5344CB8AC3E}">
        <p14:creationId xmlns:p14="http://schemas.microsoft.com/office/powerpoint/2010/main" val="3323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emission?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things influence the probability that a word is a person/company name:</a:t>
            </a:r>
          </a:p>
          <a:p>
            <a:pPr lvl="1"/>
            <a:r>
              <a:rPr lang="en-US" dirty="0"/>
              <a:t>Capitalization 		(very good at finding ‘O’)</a:t>
            </a:r>
          </a:p>
          <a:p>
            <a:pPr lvl="1"/>
            <a:r>
              <a:rPr lang="en-US" dirty="0"/>
              <a:t>All caps?	 		(ORG)</a:t>
            </a:r>
          </a:p>
          <a:p>
            <a:pPr lvl="1"/>
            <a:r>
              <a:rPr lang="en-US" dirty="0"/>
              <a:t>Word length</a:t>
            </a:r>
          </a:p>
          <a:p>
            <a:pPr lvl="1"/>
            <a:r>
              <a:rPr lang="en-US" dirty="0"/>
              <a:t>Knowledge bases 	(is this in a list of company					names? Place names?)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Viterbi can’t handle this…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35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our input should look like this:</a:t>
            </a:r>
          </a:p>
          <a:p>
            <a:pPr lvl="1"/>
            <a:r>
              <a:rPr lang="en-US" dirty="0"/>
              <a:t>IBM	NNP	</a:t>
            </a:r>
            <a:r>
              <a:rPr lang="en-US" dirty="0" err="1"/>
              <a:t>allcaps</a:t>
            </a:r>
            <a:r>
              <a:rPr lang="en-US" dirty="0"/>
              <a:t>		…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NNP	title		…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VBD	lower		…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NNP	title		…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NNP	title		…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89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Efficient decoding over </a:t>
            </a:r>
            <a:r>
              <a:rPr lang="en-US" b="1" dirty="0"/>
              <a:t>multiple</a:t>
            </a:r>
            <a:r>
              <a:rPr lang="en-US" dirty="0"/>
              <a:t> features can be done using </a:t>
            </a:r>
            <a:r>
              <a:rPr lang="en-US" b="1" dirty="0"/>
              <a:t>Conditional Random Fields </a:t>
            </a:r>
            <a:r>
              <a:rPr lang="en-US" dirty="0"/>
              <a:t>(CRF)</a:t>
            </a:r>
          </a:p>
          <a:p>
            <a:r>
              <a:rPr lang="en-US" dirty="0"/>
              <a:t>We do not have time to implement CRF in this course</a:t>
            </a:r>
          </a:p>
          <a:p>
            <a:r>
              <a:rPr lang="en-US" dirty="0"/>
              <a:t>For our purposes, a Linear Chain CRF is </a:t>
            </a:r>
          </a:p>
          <a:p>
            <a:pPr lvl="1"/>
            <a:r>
              <a:rPr lang="en-US" dirty="0"/>
              <a:t>a sequence label decoder equivalent to a Viterbi decoder </a:t>
            </a:r>
          </a:p>
          <a:p>
            <a:pPr lvl="1"/>
            <a:r>
              <a:rPr lang="en-US" dirty="0"/>
              <a:t>using </a:t>
            </a:r>
            <a:r>
              <a:rPr lang="en-US" b="1" dirty="0"/>
              <a:t>multiple input features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arbitrary functions </a:t>
            </a:r>
            <a:r>
              <a:rPr lang="en-US" dirty="0"/>
              <a:t>for features over the sequence</a:t>
            </a:r>
          </a:p>
          <a:p>
            <a:r>
              <a:rPr lang="en-US" dirty="0"/>
              <a:t>Advanced reading: Sutton &amp; McCallum (2006) in Canvas (optional!)</a:t>
            </a:r>
          </a:p>
        </p:txBody>
      </p:sp>
    </p:spTree>
    <p:extLst>
      <p:ext uri="{BB962C8B-B14F-4D97-AF65-F5344CB8AC3E}">
        <p14:creationId xmlns:p14="http://schemas.microsoft.com/office/powerpoint/2010/main" val="758349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probabilities?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smaller datasets, CRF taggers can learn joint discrete feature value distributions:</a:t>
            </a:r>
          </a:p>
          <a:p>
            <a:pPr lvl="1"/>
            <a:r>
              <a:rPr lang="en-US" dirty="0"/>
              <a:t>Python library: </a:t>
            </a:r>
          </a:p>
          <a:p>
            <a:pPr lvl="2"/>
            <a:r>
              <a:rPr lang="en-US" dirty="0"/>
              <a:t>pip install </a:t>
            </a:r>
            <a:r>
              <a:rPr lang="en-US" dirty="0" err="1"/>
              <a:t>crfsuite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Good off the shelf CRF tagger:</a:t>
            </a:r>
          </a:p>
          <a:p>
            <a:pPr lvl="2"/>
            <a:r>
              <a:rPr lang="en-US" dirty="0"/>
              <a:t>Marmot (Müller et al. 2013), </a:t>
            </a:r>
            <a:r>
              <a:rPr lang="en-US" dirty="0">
                <a:hlinkClick r:id="rId2"/>
              </a:rPr>
              <a:t>http://cistern.cis.lmu.de/marmot/</a:t>
            </a:r>
            <a:endParaRPr lang="en-US" dirty="0"/>
          </a:p>
          <a:p>
            <a:pPr lvl="1"/>
            <a:r>
              <a:rPr lang="en-US" dirty="0"/>
              <a:t>CRF NER tagging example in Canvas:</a:t>
            </a:r>
          </a:p>
          <a:p>
            <a:pPr lvl="2"/>
            <a:r>
              <a:rPr lang="en-US" dirty="0"/>
              <a:t>ner/crf_entities.py</a:t>
            </a:r>
          </a:p>
        </p:txBody>
      </p:sp>
      <p:pic>
        <p:nvPicPr>
          <p:cNvPr id="1030" name="Picture 6" descr="https://upload.wikimedia.org/wikipedia/commons/thumb/3/3b/Marmot-edit1.jpg/320px-Marmot-edi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752600" cy="13144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sequence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features can be anything…</a:t>
            </a:r>
          </a:p>
          <a:p>
            <a:r>
              <a:rPr lang="en-US" dirty="0"/>
              <a:t>For larger datasets, we can use neural networks</a:t>
            </a:r>
          </a:p>
          <a:p>
            <a:r>
              <a:rPr lang="en-US" dirty="0"/>
              <a:t>Word embeddings as features</a:t>
            </a:r>
          </a:p>
        </p:txBody>
      </p:sp>
    </p:spTree>
    <p:extLst>
      <p:ext uri="{BB962C8B-B14F-4D97-AF65-F5344CB8AC3E}">
        <p14:creationId xmlns:p14="http://schemas.microsoft.com/office/powerpoint/2010/main" val="317308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Python: using </a:t>
            </a:r>
            <a:r>
              <a:rPr lang="en-US" i="1" dirty="0"/>
              <a:t>lambda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Whenever you need to feed something a function but don’t want to define/name it</a:t>
            </a:r>
            <a:r>
              <a:rPr lang="en-US" b="1" dirty="0"/>
              <a:t>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def</a:t>
            </a:r>
            <a:r>
              <a:rPr lang="en-US" sz="2500" b="1" dirty="0">
                <a:solidFill>
                  <a:srgbClr val="0000FF"/>
                </a:solidFill>
              </a:rPr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</a:t>
            </a:r>
            <a:r>
              <a:rPr lang="en-US" sz="2500" b="1" dirty="0">
                <a:solidFill>
                  <a:srgbClr val="000080"/>
                </a:solidFill>
              </a:rPr>
              <a:t>return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44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Flair (</a:t>
            </a:r>
            <a:r>
              <a:rPr lang="en-US" dirty="0" err="1"/>
              <a:t>Akbik</a:t>
            </a:r>
            <a:r>
              <a:rPr lang="en-US" dirty="0"/>
              <a:t> et al. 2019)</a:t>
            </a:r>
          </a:p>
          <a:p>
            <a:endParaRPr lang="en-US" dirty="0"/>
          </a:p>
          <a:p>
            <a:r>
              <a:rPr lang="en-US" dirty="0" err="1"/>
              <a:t>AllenNLP</a:t>
            </a:r>
            <a:r>
              <a:rPr lang="en-US" dirty="0"/>
              <a:t> (Gardner et al. 2018)</a:t>
            </a:r>
          </a:p>
          <a:p>
            <a:endParaRPr lang="en-US" dirty="0"/>
          </a:p>
          <a:p>
            <a:r>
              <a:rPr lang="en-US" dirty="0"/>
              <a:t>NCRF++ (Yang &amp; Zhang 2018)</a:t>
            </a:r>
          </a:p>
        </p:txBody>
      </p:sp>
      <p:pic>
        <p:nvPicPr>
          <p:cNvPr id="2050" name="Picture 2" descr="NCRF++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66" y="3276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29" y="2667000"/>
            <a:ext cx="18192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40177"/>
            <a:ext cx="169077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58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– Flair</a:t>
            </a:r>
            <a:r>
              <a:rPr lang="en-US" sz="3200" dirty="0"/>
              <a:t> (</a:t>
            </a:r>
            <a:r>
              <a:rPr lang="en-US" sz="3200" dirty="0" err="1"/>
              <a:t>Akbik</a:t>
            </a:r>
            <a:r>
              <a:rPr lang="en-US" sz="3200" dirty="0"/>
              <a:t> et al. 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dirty="0" err="1"/>
              <a:t>flair.models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import </a:t>
            </a:r>
            <a:r>
              <a:rPr lang="en-US" dirty="0" err="1"/>
              <a:t>SequenceTagger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</a:t>
            </a:r>
            <a:r>
              <a:rPr lang="en-US" dirty="0" err="1">
                <a:solidFill>
                  <a:srgbClr val="808080"/>
                </a:solidFill>
              </a:rPr>
              <a:t>pretrained</a:t>
            </a:r>
            <a:r>
              <a:rPr lang="en-US" dirty="0">
                <a:solidFill>
                  <a:srgbClr val="808080"/>
                </a:solidFill>
              </a:rPr>
              <a:t> NER tagger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</a:t>
            </a:r>
            <a:r>
              <a:rPr lang="en-US" dirty="0"/>
              <a:t> = </a:t>
            </a:r>
            <a:r>
              <a:rPr lang="en-US" dirty="0" err="1"/>
              <a:t>SequenceTagger.load</a:t>
            </a:r>
            <a:r>
              <a:rPr lang="en-US" dirty="0"/>
              <a:t>(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 err="1">
                <a:solidFill>
                  <a:srgbClr val="6A8759"/>
                </a:solidFill>
              </a:rPr>
              <a:t>ner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 = Sentence(</a:t>
            </a:r>
            <a:r>
              <a:rPr lang="en-US" dirty="0">
                <a:solidFill>
                  <a:srgbClr val="006600"/>
                </a:solidFill>
              </a:rPr>
              <a:t>'George Washington went to Washington .'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predict NER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tagger.predict</a:t>
            </a:r>
            <a:r>
              <a:rPr lang="en-US" dirty="0"/>
              <a:t>(sentence)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print sentence with predicted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sentence.to_tagged_string</a:t>
            </a:r>
            <a:r>
              <a:rPr lang="en-US" dirty="0"/>
              <a:t>())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George &lt;B-PER&gt; Washington &lt;E-PER&gt; went to Washington &lt;S-LOC&gt; .</a:t>
            </a:r>
          </a:p>
        </p:txBody>
      </p:sp>
    </p:spTree>
    <p:extLst>
      <p:ext uri="{BB962C8B-B14F-4D97-AF65-F5344CB8AC3E}">
        <p14:creationId xmlns:p14="http://schemas.microsoft.com/office/powerpoint/2010/main" val="287278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1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/>
              <a:t>VB|TO) = 0.83 </a:t>
            </a:r>
            <a:r>
              <a:rPr lang="en-US" dirty="0"/>
              <a:t>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197412"/>
              </p:ext>
            </p:extLst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68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81422"/>
              </p:ext>
            </p:extLst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9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19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i="1" dirty="0" err="1"/>
              <a:t>defaultdict</a:t>
            </a:r>
            <a:r>
              <a:rPr lang="en-US" i="1" dirty="0"/>
              <a:t> </a:t>
            </a:r>
            <a:r>
              <a:rPr lang="en-US" dirty="0"/>
              <a:t>for Viterbi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2575" indent="-282575"/>
            <a:r>
              <a:rPr lang="en-US" dirty="0" err="1"/>
              <a:t>emit_p</a:t>
            </a:r>
            <a:r>
              <a:rPr lang="en-US" dirty="0"/>
              <a:t> is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 err="1"/>
              <a:t>emit_p</a:t>
            </a:r>
            <a:r>
              <a:rPr lang="en-US" sz="2400" dirty="0"/>
              <a:t>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"NN"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"dancerliness"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40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and debug </a:t>
            </a: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234</TotalTime>
  <Words>2213</Words>
  <Application>Microsoft Office PowerPoint</Application>
  <PresentationFormat>On-screen Show (4:3)</PresentationFormat>
  <Paragraphs>305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Python: using defaultdict</vt:lpstr>
      <vt:lpstr>Python: using lambda</vt:lpstr>
      <vt:lpstr>HMMs</vt:lpstr>
      <vt:lpstr>HMMs – formal definition</vt:lpstr>
      <vt:lpstr>HMMs – formal definition</vt:lpstr>
      <vt:lpstr>The Viterbi algorithm</vt:lpstr>
      <vt:lpstr>Using defaultdict for Viterbi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  <vt:lpstr>Viterbi algorithm</vt:lpstr>
      <vt:lpstr>Backtrace step</vt:lpstr>
      <vt:lpstr>Exercise</vt:lpstr>
      <vt:lpstr>From tagging to sequences</vt:lpstr>
      <vt:lpstr>Sequence labeling – NER</vt:lpstr>
      <vt:lpstr>How many spans?</vt:lpstr>
      <vt:lpstr>Solution: BIO encoding</vt:lpstr>
      <vt:lpstr>Solution: BIO encoding</vt:lpstr>
      <vt:lpstr>Just one emission?</vt:lpstr>
      <vt:lpstr>Using multiple features</vt:lpstr>
      <vt:lpstr>Decoding - CRF</vt:lpstr>
      <vt:lpstr>What are the probabilities?</vt:lpstr>
      <vt:lpstr>Neural sequence labeling</vt:lpstr>
      <vt:lpstr>Popular libraries</vt:lpstr>
      <vt:lpstr>Example – Flair (Akbik et al. 2019)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1358</cp:revision>
  <dcterms:created xsi:type="dcterms:W3CDTF">2015-10-05T21:10:16Z</dcterms:created>
  <dcterms:modified xsi:type="dcterms:W3CDTF">2023-11-08T18:35:48Z</dcterms:modified>
</cp:coreProperties>
</file>