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6" r:id="rId1"/>
  </p:sldMasterIdLst>
  <p:notesMasterIdLst>
    <p:notesMasterId r:id="rId44"/>
  </p:notesMasterIdLst>
  <p:sldIdLst>
    <p:sldId id="256" r:id="rId2"/>
    <p:sldId id="515" r:id="rId3"/>
    <p:sldId id="507" r:id="rId4"/>
    <p:sldId id="508" r:id="rId5"/>
    <p:sldId id="466" r:id="rId6"/>
    <p:sldId id="467" r:id="rId7"/>
    <p:sldId id="468" r:id="rId8"/>
    <p:sldId id="469" r:id="rId9"/>
    <p:sldId id="470" r:id="rId10"/>
    <p:sldId id="471" r:id="rId11"/>
    <p:sldId id="472" r:id="rId12"/>
    <p:sldId id="509" r:id="rId13"/>
    <p:sldId id="510" r:id="rId14"/>
    <p:sldId id="511" r:id="rId15"/>
    <p:sldId id="371" r:id="rId16"/>
    <p:sldId id="486" r:id="rId17"/>
    <p:sldId id="487" r:id="rId18"/>
    <p:sldId id="488" r:id="rId19"/>
    <p:sldId id="489" r:id="rId20"/>
    <p:sldId id="490" r:id="rId21"/>
    <p:sldId id="445" r:id="rId22"/>
    <p:sldId id="495" r:id="rId23"/>
    <p:sldId id="496" r:id="rId24"/>
    <p:sldId id="497" r:id="rId25"/>
    <p:sldId id="512" r:id="rId26"/>
    <p:sldId id="513" r:id="rId27"/>
    <p:sldId id="514" r:id="rId28"/>
    <p:sldId id="429" r:id="rId29"/>
    <p:sldId id="438" r:id="rId30"/>
    <p:sldId id="433" r:id="rId31"/>
    <p:sldId id="434" r:id="rId32"/>
    <p:sldId id="439" r:id="rId33"/>
    <p:sldId id="435" r:id="rId34"/>
    <p:sldId id="436" r:id="rId35"/>
    <p:sldId id="397" r:id="rId36"/>
    <p:sldId id="398" r:id="rId37"/>
    <p:sldId id="399" r:id="rId38"/>
    <p:sldId id="400" r:id="rId39"/>
    <p:sldId id="401" r:id="rId40"/>
    <p:sldId id="402" r:id="rId41"/>
    <p:sldId id="417" r:id="rId42"/>
    <p:sldId id="40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FAC90-0761-4911-BBCB-D3B6453E3FDC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5CBCD-83FB-428F-9AB8-2B31504B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1C38EDC-E2AE-4079-B8AB-CFC3727639E6}" type="datetime1">
              <a:rPr lang="en-US" smtClean="0"/>
              <a:t>10/30/2023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89BA-6919-41D4-B2F2-0ACFA700F397}" type="datetime1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66C6-879A-487F-A732-DABE769E1C71}" type="datetime1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E661-3E03-4607-A364-1182CBE68F00}" type="datetime1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E04379D-208B-40D8-93C6-F3BFECC1605F}" type="datetime1">
              <a:rPr lang="en-US" smtClean="0"/>
              <a:t>10/30/2023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B399-6880-4E48-8BFD-029D7870B462}" type="datetime1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D8450-0C53-4D39-8CDE-85316FEA5791}" type="datetime1">
              <a:rPr lang="en-US" smtClean="0"/>
              <a:t>10/30/2023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6CA5-C4EE-4ABC-9CEC-B418C29ED1DA}" type="datetime1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552A-5A6B-4BBF-AB57-524735FBBCA9}" type="datetime1">
              <a:rPr lang="en-US" smtClean="0"/>
              <a:t>10/30/2023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9889831-4B0C-4D04-89C8-F389BD3817C4}" type="datetime1">
              <a:rPr lang="en-US" smtClean="0"/>
              <a:t>10/30/2023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77A648F8-983C-49F3-83C8-E757E5A59003}" type="datetime1">
              <a:rPr lang="en-US" smtClean="0"/>
              <a:t>10/30/2023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671EAF7-8B81-4A9A-8204-DB3400784F97}" type="datetime1">
              <a:rPr lang="en-US" smtClean="0"/>
              <a:t>10/30/2023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Tagging and Hidden </a:t>
            </a:r>
            <a:r>
              <a:rPr lang="en-US"/>
              <a:t>Markov Models</a:t>
            </a:r>
            <a:endParaRPr lang="en-US" dirty="0"/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 tagging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Probably the most widely used ‘hidden’ category in NLP</a:t>
            </a:r>
          </a:p>
          <a:p>
            <a:pPr lvl="1"/>
            <a:r>
              <a:rPr lang="en-US" dirty="0"/>
              <a:t>Assume each token has exactly 1 correct part of speech</a:t>
            </a:r>
          </a:p>
          <a:p>
            <a:pPr lvl="1"/>
            <a:r>
              <a:rPr lang="en-US" dirty="0"/>
              <a:t>We can’t see it, but it’s there</a:t>
            </a:r>
          </a:p>
          <a:p>
            <a:pPr lvl="1"/>
            <a:r>
              <a:rPr lang="en-US" dirty="0"/>
              <a:t>If we knew the POS tags of a text, we could create </a:t>
            </a:r>
            <a:br>
              <a:rPr lang="en-US" dirty="0"/>
            </a:br>
            <a:r>
              <a:rPr lang="en-US" dirty="0"/>
              <a:t>n-gram models describing them:</a:t>
            </a:r>
          </a:p>
          <a:p>
            <a:pPr lvl="2"/>
            <a:r>
              <a:rPr lang="en-US" dirty="0"/>
              <a:t>ART ADJ N </a:t>
            </a:r>
            <a:r>
              <a:rPr lang="en-US" dirty="0">
                <a:sym typeface="Wingdings" panose="05000000000000000000" pitchFamily="2" charset="2"/>
              </a:rPr>
              <a:t> NP trigram!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TO ADV V  split infinitive!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/>
              <a:buChar char="Ø"/>
            </a:pPr>
            <a:r>
              <a:rPr lang="en-US" dirty="0">
                <a:sym typeface="Wingdings" panose="05000000000000000000" pitchFamily="2" charset="2"/>
              </a:rPr>
              <a:t>What tags are there?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08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 sets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Common in the US:</a:t>
            </a:r>
          </a:p>
          <a:p>
            <a:r>
              <a:rPr lang="en-US" dirty="0"/>
              <a:t>Penn Treebank </a:t>
            </a:r>
            <a:r>
              <a:rPr lang="en-US" dirty="0" err="1"/>
              <a:t>Tagset</a:t>
            </a:r>
            <a:r>
              <a:rPr lang="en-US" dirty="0"/>
              <a:t> (PTB)			36 Tags</a:t>
            </a:r>
          </a:p>
          <a:p>
            <a:r>
              <a:rPr lang="en-US" dirty="0"/>
              <a:t>Extended PTB (AMALGAM/TT)		57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Common in the UK:</a:t>
            </a:r>
          </a:p>
          <a:p>
            <a:r>
              <a:rPr lang="en-US" dirty="0"/>
              <a:t>CLAWS 5						62 Tags</a:t>
            </a:r>
          </a:p>
          <a:p>
            <a:r>
              <a:rPr lang="en-US" dirty="0"/>
              <a:t>CLAWS 7						137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notable mentions:</a:t>
            </a:r>
          </a:p>
          <a:p>
            <a:r>
              <a:rPr lang="en-US" dirty="0"/>
              <a:t>Brown tag set 					85 Tags</a:t>
            </a:r>
          </a:p>
          <a:p>
            <a:r>
              <a:rPr lang="en-US" dirty="0"/>
              <a:t>Google “Universal Tags” (V2)		17 Tags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98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List item marker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Modal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4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exercise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 the text: </a:t>
            </a:r>
            <a:r>
              <a:rPr lang="en-US" b="1" i="1" dirty="0"/>
              <a:t>Is ISIS Going Broke?</a:t>
            </a:r>
          </a:p>
          <a:p>
            <a:pPr lvl="1"/>
            <a:r>
              <a:rPr lang="en-US" dirty="0"/>
              <a:t>What’s easy and what’s hard?</a:t>
            </a:r>
          </a:p>
          <a:p>
            <a:pPr lvl="1"/>
            <a:r>
              <a:rPr lang="en-US" dirty="0"/>
              <a:t>How do we determine the correct tag?</a:t>
            </a:r>
          </a:p>
          <a:p>
            <a:pPr lvl="1"/>
            <a:r>
              <a:rPr lang="en-US" dirty="0"/>
              <a:t>How can a computer do it?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96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lot to be said about the PTB tag set</a:t>
            </a:r>
          </a:p>
          <a:p>
            <a:pPr lvl="1"/>
            <a:r>
              <a:rPr lang="en-US" dirty="0"/>
              <a:t>Successes and shortcomings</a:t>
            </a:r>
          </a:p>
          <a:p>
            <a:pPr lvl="1"/>
            <a:r>
              <a:rPr lang="en-US" dirty="0"/>
              <a:t>Extensions since its inception – notably through the AMALGAM project (2001), </a:t>
            </a:r>
            <a:r>
              <a:rPr lang="en-US" dirty="0" err="1"/>
              <a:t>TreeTagger</a:t>
            </a:r>
            <a:r>
              <a:rPr lang="en-US" dirty="0"/>
              <a:t>, </a:t>
            </a:r>
            <a:r>
              <a:rPr lang="en-US" dirty="0" err="1"/>
              <a:t>OntoNotes</a:t>
            </a:r>
            <a:r>
              <a:rPr lang="en-US" dirty="0"/>
              <a:t>, English Web Treebank, GUM…</a:t>
            </a:r>
          </a:p>
          <a:p>
            <a:endParaRPr lang="en-US" dirty="0"/>
          </a:p>
          <a:p>
            <a:r>
              <a:rPr lang="en-US" dirty="0"/>
              <a:t>We don't have time to discuss these…</a:t>
            </a:r>
          </a:p>
          <a:p>
            <a:r>
              <a:rPr lang="en-US" dirty="0"/>
              <a:t>For this course: PTB (a.k.a. vanilla PTB) will be our only tag set for English (more: LING-4427)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22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POS tagger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decide what POS tags to assign, an automatic tagger consults training data</a:t>
            </a:r>
          </a:p>
          <a:p>
            <a:pPr lvl="1"/>
            <a:r>
              <a:rPr lang="en-US" dirty="0"/>
              <a:t>Known POS distributions</a:t>
            </a:r>
          </a:p>
          <a:p>
            <a:pPr lvl="1"/>
            <a:r>
              <a:rPr lang="en-US" dirty="0"/>
              <a:t>Known conditional probabilities </a:t>
            </a:r>
            <a:r>
              <a:rPr lang="en-US" i="1" dirty="0"/>
              <a:t>P(POS2|POS1)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r>
              <a:rPr lang="en-US" dirty="0"/>
              <a:t>We can get initial probabilities for a single word… </a:t>
            </a:r>
          </a:p>
          <a:p>
            <a:pPr lvl="1"/>
            <a:r>
              <a:rPr lang="en-US" dirty="0"/>
              <a:t>but what if we’ve never seen that word? </a:t>
            </a:r>
            <a:r>
              <a:rPr lang="en-US" i="1" dirty="0">
                <a:solidFill>
                  <a:srgbClr val="0070C0"/>
                </a:solidFill>
              </a:rPr>
              <a:t>the </a:t>
            </a:r>
            <a:r>
              <a:rPr lang="en-US" i="1" dirty="0" err="1">
                <a:solidFill>
                  <a:srgbClr val="0070C0"/>
                </a:solidFill>
              </a:rPr>
              <a:t>blarg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the tagger can also continue a plausible sequence…</a:t>
            </a:r>
          </a:p>
          <a:p>
            <a:pPr lvl="1"/>
            <a:r>
              <a:rPr lang="en-US" dirty="0"/>
              <a:t>First let’s see what we can do with a tagger using NLTK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07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Tagging with NLTK – tagging.py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"Mr. Pickwick turned orange."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a list of tokens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Make it a list of (token, </a:t>
            </a:r>
            <a:r>
              <a:rPr lang="en-US" i="1" dirty="0" err="1">
                <a:solidFill>
                  <a:srgbClr val="808080"/>
                </a:solidFill>
              </a:rPr>
              <a:t>pos</a:t>
            </a:r>
            <a:r>
              <a:rPr lang="en-US" i="1" dirty="0">
                <a:solidFill>
                  <a:srgbClr val="808080"/>
                </a:solidFill>
              </a:rPr>
              <a:t>) tuples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tagged = </a:t>
            </a:r>
            <a:r>
              <a:rPr lang="en-US" dirty="0" err="1"/>
              <a:t>nltk.pos_tag</a:t>
            </a:r>
            <a:r>
              <a:rPr lang="en-US" dirty="0"/>
              <a:t>(tokenized)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tagged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Note the error!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dirty="0"/>
            </a:br>
            <a:r>
              <a:rPr lang="en-US" dirty="0"/>
              <a:t>[(</a:t>
            </a:r>
            <a:r>
              <a:rPr lang="en-US" b="1" dirty="0">
                <a:solidFill>
                  <a:srgbClr val="008000"/>
                </a:solidFill>
              </a:rPr>
              <a:t>'Mr.'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'Pickwick'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'turned'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'VBD'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'orange'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)]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85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 with ‘tagged’?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Tagged data is a </a:t>
            </a:r>
            <a:r>
              <a:rPr lang="en-US" b="1" dirty="0"/>
              <a:t>list </a:t>
            </a:r>
            <a:r>
              <a:rPr lang="en-US" dirty="0"/>
              <a:t>of </a:t>
            </a:r>
            <a:r>
              <a:rPr lang="en-US" b="1" dirty="0"/>
              <a:t>tuples</a:t>
            </a:r>
          </a:p>
          <a:p>
            <a:r>
              <a:rPr lang="en-US" dirty="0"/>
              <a:t>Can be separated into </a:t>
            </a:r>
            <a:r>
              <a:rPr lang="en-US" b="1" dirty="0"/>
              <a:t>two lists </a:t>
            </a:r>
            <a:r>
              <a:rPr lang="en-US" dirty="0"/>
              <a:t>for processing just tags: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b="1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11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tag_dist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(tags)</a:t>
            </a:r>
            <a:br>
              <a:rPr lang="en-US" dirty="0"/>
            </a:br>
            <a:r>
              <a:rPr lang="en-US" dirty="0" err="1"/>
              <a:t>word_dist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(words)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tag_dist.most_common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word_dist.most_common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100</a:t>
            </a:r>
            <a:r>
              <a:rPr lang="en-US" dirty="0"/>
              <a:t>)[</a:t>
            </a:r>
            <a:r>
              <a:rPr lang="en-US" dirty="0">
                <a:solidFill>
                  <a:srgbClr val="0000FF"/>
                </a:solidFill>
              </a:rPr>
              <a:t>90</a:t>
            </a:r>
            <a:r>
              <a:rPr lang="en-US" dirty="0"/>
              <a:t>:]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4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plotting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plot you must install </a:t>
            </a:r>
            <a:r>
              <a:rPr lang="en-US" dirty="0" err="1"/>
              <a:t>Matplotlib</a:t>
            </a:r>
            <a:r>
              <a:rPr lang="en-US" dirty="0"/>
              <a:t> and </a:t>
            </a:r>
            <a:r>
              <a:rPr lang="en-US" dirty="0" err="1"/>
              <a:t>NumPy</a:t>
            </a:r>
            <a:r>
              <a:rPr lang="en-US" dirty="0"/>
              <a:t> from the command line: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numpy</a:t>
            </a:r>
            <a:r>
              <a:rPr lang="en-US" b="1" i="1" dirty="0"/>
              <a:t> 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matplotlib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in Python: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, </a:t>
            </a:r>
            <a:r>
              <a:rPr lang="en-US" dirty="0">
                <a:solidFill>
                  <a:srgbClr val="660099"/>
                </a:solidFill>
              </a:rPr>
              <a:t>cumulative</a:t>
            </a:r>
            <a:r>
              <a:rPr lang="en-US" dirty="0"/>
              <a:t>=</a:t>
            </a:r>
            <a:r>
              <a:rPr lang="en-US" dirty="0">
                <a:solidFill>
                  <a:srgbClr val="000080"/>
                </a:solidFill>
              </a:rPr>
              <a:t>True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756048" cy="319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47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abstract view of </a:t>
            </a:r>
            <a:r>
              <a:rPr lang="en-US" dirty="0" err="1"/>
              <a:t>ngrams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language modes really ‘model’?</a:t>
            </a:r>
          </a:p>
          <a:p>
            <a:pPr lvl="1"/>
            <a:r>
              <a:rPr lang="en-US" dirty="0"/>
              <a:t>Probabilities of individual words</a:t>
            </a:r>
          </a:p>
          <a:p>
            <a:pPr lvl="1"/>
            <a:r>
              <a:rPr lang="en-US" dirty="0"/>
              <a:t>Probabilities of sequences of words</a:t>
            </a:r>
          </a:p>
          <a:p>
            <a:endParaRPr lang="en-US" dirty="0"/>
          </a:p>
          <a:p>
            <a:r>
              <a:rPr lang="en-US" dirty="0"/>
              <a:t>How is our language model using them?</a:t>
            </a:r>
          </a:p>
          <a:p>
            <a:pPr lvl="1"/>
            <a:r>
              <a:rPr lang="en-US" dirty="0"/>
              <a:t>Get </a:t>
            </a:r>
            <a:r>
              <a:rPr lang="en-US" b="1" dirty="0"/>
              <a:t>transitional </a:t>
            </a:r>
            <a:r>
              <a:rPr lang="en-US" strike="sngStrike" dirty="0"/>
              <a:t>possibilities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What are the odds of moving </a:t>
            </a:r>
            <a:r>
              <a:rPr lang="en-US" b="1" dirty="0"/>
              <a:t>from word X to word Y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i="1" dirty="0"/>
              <a:t>We’ve seen something like this before…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68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Tagged data from </a:t>
            </a:r>
            <a:r>
              <a:rPr lang="en-US" dirty="0" err="1"/>
              <a:t>nltk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also get some ready corpora from NLTK: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nltk.corpus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masc_tagged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masc_tagged.tagged_words</a:t>
            </a:r>
            <a:r>
              <a:rPr lang="en-US" dirty="0"/>
              <a:t>():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6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Homework – for Monday, Nov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Write a program that:</a:t>
            </a:r>
          </a:p>
          <a:p>
            <a:pPr lvl="1"/>
            <a:r>
              <a:rPr lang="en-US" dirty="0"/>
              <a:t>Takes a text file as input (use </a:t>
            </a:r>
            <a:r>
              <a:rPr lang="en-US" dirty="0" err="1"/>
              <a:t>argparse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Tokenizes and tags the text with NLTK</a:t>
            </a:r>
          </a:p>
          <a:p>
            <a:pPr lvl="1"/>
            <a:r>
              <a:rPr lang="en-US" dirty="0"/>
              <a:t>Goes through the result and tracks frequencies using a dictionary </a:t>
            </a:r>
            <a:r>
              <a:rPr lang="en-US" b="1" dirty="0"/>
              <a:t>only for common nouns</a:t>
            </a:r>
            <a:endParaRPr lang="en-US" dirty="0"/>
          </a:p>
          <a:p>
            <a:pPr lvl="1"/>
            <a:r>
              <a:rPr lang="en-US" dirty="0"/>
              <a:t>Prints the most frequent 10 nouns</a:t>
            </a:r>
          </a:p>
          <a:p>
            <a:pPr lvl="1"/>
            <a:r>
              <a:rPr lang="en-US" dirty="0"/>
              <a:t>Plots the top 100 using </a:t>
            </a:r>
            <a:r>
              <a:rPr lang="en-US" dirty="0" err="1"/>
              <a:t>nltk’s</a:t>
            </a:r>
            <a:r>
              <a:rPr lang="en-US" dirty="0"/>
              <a:t> </a:t>
            </a:r>
            <a:r>
              <a:rPr lang="en-US" dirty="0" err="1"/>
              <a:t>FreqDist</a:t>
            </a:r>
            <a:endParaRPr lang="en-US" dirty="0"/>
          </a:p>
          <a:p>
            <a:r>
              <a:rPr lang="en-US" dirty="0"/>
              <a:t>Run your program on some text (see data folder for an example)</a:t>
            </a:r>
          </a:p>
          <a:p>
            <a:r>
              <a:rPr lang="en-US" dirty="0"/>
              <a:t>Find one word </a:t>
            </a:r>
            <a:r>
              <a:rPr lang="en-US" dirty="0" err="1"/>
              <a:t>mistagged</a:t>
            </a:r>
            <a:r>
              <a:rPr lang="en-US" dirty="0"/>
              <a:t> as a noun and write as a comment: why do you think this happened?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0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tagging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did NLTK mis-tag </a:t>
            </a:r>
            <a:r>
              <a:rPr lang="en-US" b="1" i="1" dirty="0">
                <a:solidFill>
                  <a:srgbClr val="0070C0"/>
                </a:solidFill>
              </a:rPr>
              <a:t>orange</a:t>
            </a:r>
            <a:r>
              <a:rPr lang="en-US" dirty="0"/>
              <a:t>?</a:t>
            </a:r>
          </a:p>
          <a:p>
            <a:r>
              <a:rPr lang="en-US" dirty="0"/>
              <a:t>It seems the following is probably true in NLTK’s training data:</a:t>
            </a:r>
          </a:p>
          <a:p>
            <a:pPr lvl="1"/>
            <a:r>
              <a:rPr lang="en-US" dirty="0"/>
              <a:t>Known POS distributions: </a:t>
            </a:r>
            <a:r>
              <a:rPr lang="en-US" i="1" dirty="0"/>
              <a:t>P(NN) &gt; P(JJ)</a:t>
            </a:r>
          </a:p>
          <a:p>
            <a:pPr lvl="1"/>
            <a:r>
              <a:rPr lang="en-US" dirty="0"/>
              <a:t>Conditional probabilities: </a:t>
            </a:r>
            <a:br>
              <a:rPr lang="en-US" dirty="0"/>
            </a:br>
            <a:r>
              <a:rPr lang="en-US" i="1" dirty="0"/>
              <a:t>P(NN|NNP,VBD) &gt; P(JJ|NNP,VBD)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endParaRPr lang="en-US" dirty="0"/>
          </a:p>
          <a:p>
            <a:r>
              <a:rPr lang="en-US" dirty="0"/>
              <a:t>But how does NLTK know that </a:t>
            </a:r>
            <a:r>
              <a:rPr lang="en-US" b="1" i="1" dirty="0">
                <a:solidFill>
                  <a:srgbClr val="0070C0"/>
                </a:solidFill>
              </a:rPr>
              <a:t>orange </a:t>
            </a:r>
            <a:r>
              <a:rPr lang="en-US" dirty="0"/>
              <a:t>was preceded by VBD+NNP???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18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34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P(TO|VB) = 0.035 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40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000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in the definition?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 tagging task maps directly to the HMM definition:</a:t>
            </a:r>
          </a:p>
          <a:p>
            <a:pPr lvl="1"/>
            <a:r>
              <a:rPr lang="en-US" dirty="0"/>
              <a:t>V: words of the English language</a:t>
            </a:r>
          </a:p>
          <a:p>
            <a:pPr lvl="1"/>
            <a:r>
              <a:rPr lang="en-US" dirty="0"/>
              <a:t>Q: the parts of speech (state: DT -&gt; state: NN)</a:t>
            </a:r>
          </a:p>
          <a:p>
            <a:pPr lvl="1"/>
            <a:r>
              <a:rPr lang="en-US" dirty="0"/>
              <a:t>A: probability of DT -&gt; NN, … (Table A)</a:t>
            </a:r>
          </a:p>
          <a:p>
            <a:pPr lvl="1"/>
            <a:r>
              <a:rPr lang="en-US" dirty="0"/>
              <a:t>B: probability P(</a:t>
            </a:r>
            <a:r>
              <a:rPr lang="en-US" dirty="0" err="1"/>
              <a:t>the|DT</a:t>
            </a:r>
            <a:r>
              <a:rPr lang="en-US" dirty="0"/>
              <a:t>), … (Table B)</a:t>
            </a:r>
          </a:p>
          <a:p>
            <a:pPr lvl="1"/>
            <a:r>
              <a:rPr lang="en-US" dirty="0"/>
              <a:t>O: The observed text to be tagged &lt;w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w</a:t>
            </a:r>
            <a:r>
              <a:rPr lang="en-US" baseline="-25000" dirty="0" err="1"/>
              <a:t>n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044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 and B, it’s not complicated to get the single next most probable tag</a:t>
            </a:r>
          </a:p>
          <a:p>
            <a:r>
              <a:rPr lang="en-US" b="1" dirty="0"/>
              <a:t>But…</a:t>
            </a:r>
            <a:endParaRPr lang="en-US" dirty="0"/>
          </a:p>
          <a:p>
            <a:pPr lvl="1"/>
            <a:r>
              <a:rPr lang="en-US" dirty="0"/>
              <a:t>What if choosing that tag will lead us to very unlikely choices later on?</a:t>
            </a:r>
          </a:p>
          <a:p>
            <a:pPr lvl="1"/>
            <a:r>
              <a:rPr lang="en-US" dirty="0"/>
              <a:t>What if choosing the second best one now is better in total?</a:t>
            </a:r>
          </a:p>
          <a:p>
            <a:pPr lvl="1">
              <a:buFont typeface="Wingdings"/>
              <a:buChar char="Ø"/>
            </a:pPr>
            <a:r>
              <a:rPr lang="en-US" dirty="0"/>
              <a:t>Need to traverse multiple paths and remember probabilities – hard to do efficiently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66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Devised multiple times in parallel, including by Andrew Viterbi</a:t>
            </a:r>
          </a:p>
          <a:p>
            <a:r>
              <a:rPr lang="en-US" dirty="0"/>
              <a:t>Essential for POS tagging but also:</a:t>
            </a:r>
          </a:p>
          <a:p>
            <a:pPr lvl="1"/>
            <a:r>
              <a:rPr lang="en-US" dirty="0"/>
              <a:t>Signal processing (cellphone signal decoding)</a:t>
            </a:r>
          </a:p>
          <a:p>
            <a:pPr lvl="1"/>
            <a:r>
              <a:rPr lang="en-US" dirty="0"/>
              <a:t>DNA sequencing</a:t>
            </a:r>
          </a:p>
          <a:p>
            <a:pPr lvl="1"/>
            <a:r>
              <a:rPr lang="en-US" dirty="0" err="1"/>
              <a:t>WiFi</a:t>
            </a:r>
            <a:r>
              <a:rPr lang="en-US" dirty="0"/>
              <a:t> error correction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A special case of </a:t>
            </a:r>
            <a:r>
              <a:rPr lang="en-US" b="1" dirty="0"/>
              <a:t>dynamic programming </a:t>
            </a:r>
            <a:r>
              <a:rPr lang="en-US" dirty="0"/>
              <a:t>(contrast: </a:t>
            </a:r>
            <a:r>
              <a:rPr lang="en-US" b="1" dirty="0"/>
              <a:t>greedy algorithm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53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7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Moving through a language model is like progressing in a web of words:</a:t>
            </a:r>
          </a:p>
          <a:p>
            <a:pPr lvl="1"/>
            <a:r>
              <a:rPr lang="en-US" dirty="0"/>
              <a:t>Let's say I type the word "Give" into my smartphone’s message app</a:t>
            </a:r>
          </a:p>
          <a:p>
            <a:pPr lvl="1"/>
            <a:r>
              <a:rPr lang="en-US" dirty="0"/>
              <a:t>This is a job for the auto SMS wizard!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Here's what happens when I click next, next…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Give me a bit better than the bus and should be there in a couple of days ago…</a:t>
            </a:r>
          </a:p>
        </p:txBody>
      </p:sp>
    </p:spTree>
    <p:extLst>
      <p:ext uri="{BB962C8B-B14F-4D97-AF65-F5344CB8AC3E}">
        <p14:creationId xmlns:p14="http://schemas.microsoft.com/office/powerpoint/2010/main" val="4805340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 B –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write code to make sure we have a value for every possible item in a dictionary</a:t>
            </a:r>
          </a:p>
          <a:p>
            <a:r>
              <a:rPr lang="en-US" dirty="0"/>
              <a:t>But what about OOV items?</a:t>
            </a:r>
          </a:p>
          <a:p>
            <a:r>
              <a:rPr lang="en-US" dirty="0"/>
              <a:t>Example: p(</a:t>
            </a:r>
            <a:r>
              <a:rPr lang="en-US" dirty="0" err="1"/>
              <a:t>dancerliness</a:t>
            </a:r>
            <a:r>
              <a:rPr lang="en-US" dirty="0"/>
              <a:t>) = ??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dancerliness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dancerliness</a:t>
            </a:r>
            <a:r>
              <a:rPr lang="en-US" dirty="0">
                <a:solidFill>
                  <a:srgbClr val="FF0000"/>
                </a:solidFill>
              </a:rPr>
              <a:t>‘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Solvable using some </a:t>
            </a:r>
            <a:r>
              <a:rPr lang="en-US" b="1" dirty="0">
                <a:solidFill>
                  <a:srgbClr val="000099"/>
                </a:solidFill>
              </a:rPr>
              <a:t>if … 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530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better way is to have a dictionary that knows how to initialize unseen values </a:t>
            </a:r>
          </a:p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</a:t>
            </a:r>
          </a:p>
          <a:p>
            <a:pPr lvl="1"/>
            <a:r>
              <a:rPr lang="en-US" dirty="0"/>
              <a:t>Or a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486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return a specific value?</a:t>
            </a:r>
          </a:p>
          <a:p>
            <a:r>
              <a:rPr lang="en-US" dirty="0"/>
              <a:t>Suppose we want the default to be 0.5</a:t>
            </a:r>
          </a:p>
          <a:p>
            <a:r>
              <a:rPr lang="en-US" dirty="0"/>
              <a:t>Instead of </a:t>
            </a:r>
            <a:r>
              <a:rPr lang="en-US" dirty="0" err="1"/>
              <a:t>int</a:t>
            </a:r>
            <a:r>
              <a:rPr lang="en-US" dirty="0"/>
              <a:t>, we can give a special function as the default: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628650" lvl="1" indent="0">
              <a:buNone/>
            </a:pPr>
            <a:endParaRPr lang="en-US" sz="2500" dirty="0"/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97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b="1" dirty="0" err="1">
                <a:solidFill>
                  <a:srgbClr val="000099"/>
                </a:solidFill>
              </a:rPr>
              <a:t>def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</a:t>
            </a:r>
            <a:r>
              <a:rPr lang="en-US" sz="2500" b="1" dirty="0">
                <a:solidFill>
                  <a:srgbClr val="000099"/>
                </a:solidFill>
              </a:rPr>
              <a:t>return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317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"NN"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381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-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and debug </a:t>
            </a:r>
            <a:r>
              <a:rPr lang="en-US" i="1" dirty="0">
                <a:solidFill>
                  <a:srgbClr val="0070C0"/>
                </a:solidFill>
              </a:rPr>
              <a:t>tagging/viterbi_simple.py</a:t>
            </a:r>
          </a:p>
          <a:p>
            <a:r>
              <a:rPr lang="en-US" dirty="0"/>
              <a:t>Imports and states:</a:t>
            </a:r>
          </a:p>
          <a:p>
            <a:pPr marL="0" indent="0">
              <a:buNone/>
            </a:pPr>
            <a:endParaRPr lang="en-US" sz="1800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/>
              <a:t>collections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 err="1"/>
              <a:t>defaultdict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>
                <a:solidFill>
                  <a:srgbClr val="808080"/>
                </a:solidFill>
              </a:rPr>
              <a:t># Tagger states Q (the tag set)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states = (</a:t>
            </a:r>
            <a:r>
              <a:rPr lang="en-US" sz="1800" b="1" dirty="0">
                <a:solidFill>
                  <a:srgbClr val="008000"/>
                </a:solidFill>
              </a:rPr>
              <a:t>','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'CC'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'EX'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'IN'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'LS'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'MD'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'PRP$'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'SENT'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'SYM'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'TO'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'UH'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'VBG'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'VBZ'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'WRB'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90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starting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q0 probabilities: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can't use prior tags to estimate initial state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start_p</a:t>
            </a:r>
            <a:r>
              <a:rPr lang="en-US" dirty="0"/>
              <a:t> = {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0.006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'CC'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0.0451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0.0158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0.1365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'EX'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0.0102</a:t>
            </a:r>
            <a:r>
              <a:rPr lang="en-US" dirty="0"/>
              <a:t>,	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0485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–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 for transition is a dictionary: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={}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We could set the transition probabilities by assigning nested dictionaries: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 = 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 </a:t>
            </a:r>
            <a:r>
              <a:rPr lang="en-US" dirty="0"/>
              <a:t>…}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But these would be regular dictionaries, no default value for missing values</a:t>
            </a:r>
          </a:p>
        </p:txBody>
      </p:sp>
    </p:spTree>
    <p:extLst>
      <p:ext uri="{BB962C8B-B14F-4D97-AF65-F5344CB8AC3E}">
        <p14:creationId xmlns:p14="http://schemas.microsoft.com/office/powerpoint/2010/main" val="40929957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-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better way: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 </a:t>
            </a:r>
            <a:br>
              <a:rPr lang="en-US" dirty="0"/>
            </a:b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Don’t make a new dictionary,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just update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defaultdict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with new dictionary values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</a:t>
            </a:r>
            <a:r>
              <a:rPr lang="en-US" dirty="0"/>
              <a:t>, …}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'IN'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0.0016</a:t>
            </a:r>
            <a:r>
              <a:rPr lang="en-US" dirty="0"/>
              <a:t>, 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749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emission probabilities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 =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'want'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0.0093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'fly'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0.0001</a:t>
            </a:r>
          </a:p>
          <a:p>
            <a:pPr marL="411480" lvl="1" indent="0">
              <a:buNone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769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models as FSAs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Language model choices are probabilistic – different from deterministic FSAs</a:t>
            </a:r>
          </a:p>
          <a:p>
            <a:r>
              <a:rPr lang="en-US" sz="2800" dirty="0"/>
              <a:t>But we can represent them as </a:t>
            </a:r>
            <a:r>
              <a:rPr lang="en-US" sz="2800" b="1" dirty="0"/>
              <a:t>weighted</a:t>
            </a:r>
            <a:r>
              <a:rPr lang="en-US" sz="2800" dirty="0"/>
              <a:t> automata: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02" y="3124200"/>
            <a:ext cx="7515225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276600"/>
            <a:ext cx="2667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?</a:t>
            </a:r>
            <a:r>
              <a:rPr lang="en-US" sz="2800" i="1" dirty="0"/>
              <a:t>-gram model</a:t>
            </a:r>
            <a:r>
              <a:rPr lang="en-US" sz="2800" i="1" dirty="0">
                <a:solidFill>
                  <a:srgbClr val="FF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36424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viterbi</a:t>
            </a:r>
            <a:r>
              <a:rPr lang="en-US" sz="2000" dirty="0"/>
              <a:t>(</a:t>
            </a:r>
            <a:r>
              <a:rPr lang="en-US" sz="2000" dirty="0" err="1"/>
              <a:t>obs</a:t>
            </a:r>
            <a:r>
              <a:rPr lang="en-US" sz="2000" dirty="0"/>
              <a:t>, states, </a:t>
            </a:r>
            <a:r>
              <a:rPr lang="en-US" sz="2000" dirty="0" err="1"/>
              <a:t>start_p</a:t>
            </a:r>
            <a:r>
              <a:rPr lang="en-US" sz="2000" dirty="0"/>
              <a:t>, </a:t>
            </a:r>
            <a:r>
              <a:rPr lang="en-US" sz="2000" dirty="0" err="1"/>
              <a:t>trans_p</a:t>
            </a:r>
            <a:r>
              <a:rPr lang="en-US" sz="2000" dirty="0"/>
              <a:t>, </a:t>
            </a:r>
            <a:r>
              <a:rPr lang="en-US" sz="2000" dirty="0" err="1"/>
              <a:t>emit_p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path = [{}]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The Viterbi path is a list of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dicts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mapping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tok+tag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to probability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initial probabilities for each tag given first token (</a:t>
            </a:r>
            <a:r>
              <a:rPr lang="en-US" sz="2000" i="1" dirty="0" err="1">
                <a:solidFill>
                  <a:srgbClr val="808080"/>
                </a:solidFill>
              </a:rPr>
              <a:t>obs</a:t>
            </a:r>
            <a:r>
              <a:rPr lang="en-US" sz="2000" i="1" dirty="0">
                <a:solidFill>
                  <a:srgbClr val="808080"/>
                </a:solidFill>
              </a:rPr>
              <a:t>[0])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tag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states:</a:t>
            </a:r>
            <a:br>
              <a:rPr lang="en-US" sz="2000" dirty="0"/>
            </a:br>
            <a:r>
              <a:rPr lang="en-US" sz="2000" dirty="0"/>
              <a:t>        path[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][tag] = </a:t>
            </a:r>
            <a:r>
              <a:rPr lang="en-US" sz="2000" dirty="0" err="1"/>
              <a:t>start_p</a:t>
            </a:r>
            <a:r>
              <a:rPr lang="en-US" sz="2000" dirty="0"/>
              <a:t>[tag]*</a:t>
            </a:r>
            <a:r>
              <a:rPr lang="en-US" sz="2000" dirty="0" err="1"/>
              <a:t>emit_p</a:t>
            </a:r>
            <a:r>
              <a:rPr lang="en-US" sz="2000" dirty="0"/>
              <a:t>[tag][</a:t>
            </a:r>
            <a:r>
              <a:rPr lang="en-US" sz="2000" dirty="0" err="1"/>
              <a:t>obs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465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i="1" dirty="0">
                <a:solidFill>
                  <a:srgbClr val="808080"/>
                </a:solidFill>
              </a:rPr>
              <a:t># Get subsequent probabilities for </a:t>
            </a:r>
            <a:r>
              <a:rPr lang="en-US" sz="1400" i="1" dirty="0" err="1">
                <a:solidFill>
                  <a:srgbClr val="808080"/>
                </a:solidFill>
              </a:rPr>
              <a:t>obs</a:t>
            </a:r>
            <a:r>
              <a:rPr lang="en-US" sz="1400" i="1" dirty="0">
                <a:solidFill>
                  <a:srgbClr val="808080"/>
                </a:solidFill>
              </a:rPr>
              <a:t>[t] where t &gt; 0 (tokens after the first)</a:t>
            </a:r>
            <a:br>
              <a:rPr lang="en-US" sz="1400" i="1" dirty="0">
                <a:solidFill>
                  <a:srgbClr val="808080"/>
                </a:solidFill>
              </a:rPr>
            </a:br>
            <a:r>
              <a:rPr lang="en-US" sz="1400" i="1" dirty="0">
                <a:solidFill>
                  <a:srgbClr val="808080"/>
                </a:solidFill>
              </a:rPr>
              <a:t>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tok_num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>
                <a:solidFill>
                  <a:srgbClr val="000080"/>
                </a:solidFill>
              </a:rPr>
              <a:t>range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80"/>
                </a:solidFill>
              </a:rPr>
              <a:t>len</a:t>
            </a:r>
            <a:r>
              <a:rPr lang="en-US" sz="1400" dirty="0"/>
              <a:t>(</a:t>
            </a:r>
            <a:r>
              <a:rPr lang="en-US" sz="1400" dirty="0" err="1"/>
              <a:t>obs</a:t>
            </a:r>
            <a:r>
              <a:rPr lang="en-US" sz="1400" dirty="0"/>
              <a:t>)):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path.append</a:t>
            </a:r>
            <a:r>
              <a:rPr lang="en-US" sz="1400" dirty="0"/>
              <a:t>({})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backpointer</a:t>
            </a:r>
            <a:r>
              <a:rPr lang="en-US" sz="1400" dirty="0"/>
              <a:t> = {}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/>
              <a:t>tag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</a:p>
          <a:p>
            <a:pPr marL="0" indent="0">
              <a:buNone/>
            </a:pPr>
            <a:r>
              <a:rPr lang="en-US" sz="1400" dirty="0"/>
              <a:t>            </a:t>
            </a:r>
            <a:r>
              <a:rPr lang="en-US" sz="1400" dirty="0" err="1"/>
              <a:t>max_prob</a:t>
            </a:r>
            <a:r>
              <a:rPr lang="en-US" sz="1400" dirty="0"/>
              <a:t> = 0.0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dirty="0" err="1"/>
              <a:t>probs</a:t>
            </a:r>
            <a:r>
              <a:rPr lang="en-US" sz="1400" dirty="0"/>
              <a:t> = []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prev_tag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probs.append</a:t>
            </a:r>
            <a:r>
              <a:rPr lang="en-US" sz="1400" dirty="0"/>
              <a:t>(path[</a:t>
            </a:r>
            <a:r>
              <a:rPr lang="en-US" sz="1400" dirty="0" err="1"/>
              <a:t>tok_num</a:t>
            </a:r>
            <a:r>
              <a:rPr lang="en-US" sz="1400" dirty="0"/>
              <a:t> - 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][</a:t>
            </a:r>
            <a:r>
              <a:rPr lang="en-US" sz="1400" dirty="0" err="1"/>
              <a:t>prev_tag</a:t>
            </a:r>
            <a:r>
              <a:rPr lang="en-US" sz="1400" dirty="0"/>
              <a:t>] * </a:t>
            </a:r>
            <a:r>
              <a:rPr lang="en-US" sz="1400" dirty="0" err="1"/>
              <a:t>trans_p</a:t>
            </a:r>
            <a:r>
              <a:rPr lang="en-US" sz="1400" dirty="0"/>
              <a:t>[</a:t>
            </a:r>
            <a:r>
              <a:rPr lang="en-US" sz="1400" dirty="0" err="1"/>
              <a:t>prev_tag</a:t>
            </a:r>
            <a:r>
              <a:rPr lang="en-US" sz="1400" dirty="0"/>
              <a:t>][tag] * </a:t>
            </a:r>
            <a:r>
              <a:rPr lang="en-US" sz="1400" dirty="0" err="1"/>
              <a:t>emit_p</a:t>
            </a:r>
            <a:r>
              <a:rPr lang="en-US" sz="1400" dirty="0"/>
              <a:t>[tag][</a:t>
            </a:r>
            <a:r>
              <a:rPr lang="en-US" sz="1400" dirty="0" err="1"/>
              <a:t>obs</a:t>
            </a:r>
            <a:r>
              <a:rPr lang="en-US" sz="1400" dirty="0"/>
              <a:t>[</a:t>
            </a:r>
            <a:r>
              <a:rPr lang="en-US" sz="1400" dirty="0" err="1"/>
              <a:t>tok_num</a:t>
            </a:r>
            <a:r>
              <a:rPr lang="en-US" sz="1400" dirty="0"/>
              <a:t>]])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b="1" dirty="0">
                <a:solidFill>
                  <a:srgbClr val="000080"/>
                </a:solidFill>
              </a:rPr>
              <a:t>if </a:t>
            </a:r>
            <a:r>
              <a:rPr lang="en-US" sz="1400" dirty="0" err="1"/>
              <a:t>prob</a:t>
            </a:r>
            <a:r>
              <a:rPr lang="en-US" sz="1400" dirty="0"/>
              <a:t> &gt; </a:t>
            </a:r>
            <a:r>
              <a:rPr lang="en-US" sz="1400" dirty="0" err="1"/>
              <a:t>max_prob</a:t>
            </a:r>
            <a:r>
              <a:rPr lang="en-US" sz="1400" dirty="0"/>
              <a:t>: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max_prob</a:t>
            </a:r>
            <a:r>
              <a:rPr lang="en-US" sz="1400" dirty="0"/>
              <a:t> = </a:t>
            </a:r>
            <a:r>
              <a:rPr lang="en-US" sz="1400" dirty="0" err="1"/>
              <a:t>prob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best_prev</a:t>
            </a:r>
            <a:r>
              <a:rPr lang="en-US" sz="1400" dirty="0"/>
              <a:t> = </a:t>
            </a:r>
            <a:r>
              <a:rPr lang="en-US" sz="1400" dirty="0" err="1"/>
              <a:t>prev_tag</a:t>
            </a:r>
            <a:br>
              <a:rPr lang="en-US" sz="1400" dirty="0"/>
            </a:br>
            <a:r>
              <a:rPr lang="en-US" sz="1400" dirty="0"/>
              <a:t>                path[</a:t>
            </a:r>
            <a:r>
              <a:rPr lang="en-US" sz="1400" dirty="0" err="1"/>
              <a:t>tok_num</a:t>
            </a:r>
            <a:r>
              <a:rPr lang="en-US" sz="1400" dirty="0"/>
              <a:t>][tag] = </a:t>
            </a:r>
            <a:r>
              <a:rPr lang="en-US" sz="1400" dirty="0" err="1"/>
              <a:t>max_prob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backpointer</a:t>
            </a:r>
            <a:r>
              <a:rPr lang="en-US" sz="1400" dirty="0"/>
              <a:t>[tag] = </a:t>
            </a:r>
            <a:r>
              <a:rPr lang="en-US" sz="1400" dirty="0" err="1"/>
              <a:t>best_prev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backpath.append</a:t>
            </a:r>
            <a:r>
              <a:rPr lang="en-US" sz="1400" dirty="0"/>
              <a:t>(</a:t>
            </a:r>
            <a:r>
              <a:rPr lang="en-US" sz="1400" dirty="0" err="1"/>
              <a:t>backpointer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4423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optimal_list</a:t>
            </a:r>
            <a:r>
              <a:rPr lang="en-US" dirty="0"/>
              <a:t> = []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Go through each token position in path;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Each token position is now a dictionary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of tags to continuation probabilities given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], </a:t>
            </a:r>
            <a:r>
              <a:rPr lang="en-US" dirty="0">
                <a:solidFill>
                  <a:srgbClr val="7030A0"/>
                </a:solidFill>
              </a:rPr>
              <a:t>key</a:t>
            </a:r>
            <a:r>
              <a:rPr lang="en-US" dirty="0"/>
              <a:t>=path[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current_best_tag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backpath.reverse</a:t>
            </a:r>
            <a:r>
              <a:rPr lang="en-US" dirty="0"/>
              <a:t>()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backpointer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backpath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 err="1"/>
              <a:t>optimal_list.reverse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The highest probability</a:t>
            </a:r>
            <a:br>
              <a:rPr lang="en-US" dirty="0"/>
            </a:br>
            <a:r>
              <a:rPr lang="en-US" dirty="0" err="1"/>
              <a:t>max_total_prob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(path[-1].values())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'Best sequence: </a:t>
            </a:r>
            <a:r>
              <a:rPr lang="en-US" dirty="0"/>
              <a:t>' + </a:t>
            </a:r>
            <a:r>
              <a:rPr lang="en-US" dirty="0">
                <a:solidFill>
                  <a:srgbClr val="006600"/>
                </a:solidFill>
              </a:rPr>
              <a:t>' '</a:t>
            </a:r>
            <a:r>
              <a:rPr lang="en-US" dirty="0"/>
              <a:t>.join(</a:t>
            </a:r>
            <a:r>
              <a:rPr lang="en-US" dirty="0" err="1"/>
              <a:t>optimal_list</a:t>
            </a:r>
            <a:r>
              <a:rPr lang="en-US" dirty="0"/>
              <a:t>) + </a:t>
            </a:r>
            <a:r>
              <a:rPr lang="en-US" dirty="0">
                <a:solidFill>
                  <a:srgbClr val="006600"/>
                </a:solidFill>
              </a:rPr>
              <a:t>' with highest probability of </a:t>
            </a:r>
            <a:r>
              <a:rPr lang="en-US" dirty="0"/>
              <a:t>' +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float</a:t>
            </a:r>
            <a:r>
              <a:rPr lang="en-US" dirty="0"/>
              <a:t>(</a:t>
            </a:r>
            <a:r>
              <a:rPr lang="en-US" dirty="0" err="1"/>
              <a:t>max_total_prob</a:t>
            </a:r>
            <a:r>
              <a:rPr lang="en-US" dirty="0"/>
              <a:t>)))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70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Markov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set of ordered variables with probabilities following the</a:t>
            </a:r>
            <a:r>
              <a:rPr lang="en-US" sz="2800" b="1" dirty="0"/>
              <a:t> Markov Property:</a:t>
            </a:r>
          </a:p>
          <a:p>
            <a:pPr lvl="1"/>
            <a:r>
              <a:rPr lang="en-US" sz="2400" dirty="0"/>
              <a:t>The probability of each value of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</a:t>
            </a:r>
            <a:r>
              <a:rPr lang="en-US" sz="2400" b="1" i="1" dirty="0"/>
              <a:t> </a:t>
            </a:r>
            <a:r>
              <a:rPr lang="en-US" sz="2400" dirty="0"/>
              <a:t>in the sequence depends </a:t>
            </a:r>
            <a:r>
              <a:rPr lang="en-US" sz="2400" b="1" dirty="0"/>
              <a:t>only </a:t>
            </a:r>
            <a:r>
              <a:rPr lang="en-US" sz="2400" dirty="0"/>
              <a:t>on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i-1</a:t>
            </a:r>
            <a:endParaRPr lang="en-US" sz="2400" dirty="0"/>
          </a:p>
          <a:p>
            <a:pPr lvl="1"/>
            <a:r>
              <a:rPr lang="en-US" sz="2400" dirty="0"/>
              <a:t>(Or in variants: some other sufficiently small number: </a:t>
            </a:r>
            <a:r>
              <a:rPr lang="en-US" sz="2400" b="1" i="1" dirty="0"/>
              <a:t>second order Markov Model</a:t>
            </a:r>
            <a:r>
              <a:rPr lang="en-US" sz="2400" dirty="0"/>
              <a:t>, </a:t>
            </a:r>
            <a:r>
              <a:rPr lang="en-US" sz="2400" b="1" i="1" dirty="0"/>
              <a:t>third order</a:t>
            </a:r>
            <a:r>
              <a:rPr lang="en-US" sz="2400" dirty="0"/>
              <a:t>… etc.)</a:t>
            </a:r>
          </a:p>
          <a:p>
            <a:pPr lvl="1"/>
            <a:r>
              <a:rPr lang="en-US" sz="2400" dirty="0"/>
              <a:t>In other words: context effects are limited, but can chain</a:t>
            </a:r>
          </a:p>
          <a:p>
            <a:pPr lvl="1"/>
            <a:r>
              <a:rPr lang="en-US" sz="2400" dirty="0"/>
              <a:t>Formally: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,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i-2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2</a:t>
            </a:r>
            <a:r>
              <a:rPr lang="en-US" sz="2400" dirty="0"/>
              <a:t>,…) =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dirty="0"/>
              <a:t>This is a shameless, but very useful simplification! </a:t>
            </a:r>
            <a:r>
              <a:rPr lang="en-US" sz="2800" dirty="0">
                <a:sym typeface="Wingdings" panose="05000000000000000000" pitchFamily="2" charset="2"/>
              </a:rPr>
              <a:t></a:t>
            </a:r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4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Suppose the difficulty of a homework assignment is influenced by the previous one</a:t>
            </a:r>
          </a:p>
          <a:p>
            <a:pPr lvl="1"/>
            <a:r>
              <a:rPr lang="en-US" dirty="0"/>
              <a:t>If the last assignment was easy, this next one will be hard with 70% probability (but 30%: easy)</a:t>
            </a:r>
          </a:p>
          <a:p>
            <a:pPr lvl="1"/>
            <a:r>
              <a:rPr lang="en-US" dirty="0"/>
              <a:t>If the last one was hard, 60% that the next will be easy (but 40%: still hard)</a:t>
            </a:r>
          </a:p>
          <a:p>
            <a:r>
              <a:rPr lang="en-US" dirty="0"/>
              <a:t>Results are uncertain, but depend </a:t>
            </a:r>
            <a:r>
              <a:rPr lang="en-US" b="1" dirty="0"/>
              <a:t>only </a:t>
            </a:r>
            <a:br>
              <a:rPr lang="en-US" b="1" dirty="0"/>
            </a:br>
            <a:r>
              <a:rPr lang="en-US" b="1" dirty="0"/>
              <a:t>on last time </a:t>
            </a:r>
          </a:p>
          <a:p>
            <a:r>
              <a:rPr lang="en-US" dirty="0"/>
              <a:t>Globally we still model a process where difficulty alternates </a:t>
            </a:r>
            <a:r>
              <a:rPr lang="en-US" b="1" dirty="0"/>
              <a:t>across the chain</a:t>
            </a:r>
          </a:p>
          <a:p>
            <a:endParaRPr lang="en-US" b="1" dirty="0"/>
          </a:p>
          <a:p>
            <a:pPr>
              <a:buFont typeface="Wingdings"/>
              <a:buChar char="Ø"/>
            </a:pPr>
            <a:r>
              <a:rPr lang="en-US" b="1" dirty="0"/>
              <a:t>This works not just for words!! </a:t>
            </a:r>
          </a:p>
          <a:p>
            <a:pPr>
              <a:buFont typeface="Wingdings"/>
              <a:buChar char="Ø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3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z364\AppData\Local\Microsoft\Windows\Temporary Internet Files\Content.IE5\O8297W2M\chain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57060" y="281940"/>
            <a:ext cx="2743200" cy="217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Markov property assumption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n% transition depends only on the current state</a:t>
            </a:r>
          </a:p>
          <a:p>
            <a:r>
              <a:rPr lang="en-US" dirty="0"/>
              <a:t>We get a 'plausible' sequence overall</a:t>
            </a:r>
          </a:p>
          <a:p>
            <a:r>
              <a:rPr lang="en-US" dirty="0"/>
              <a:t>What we need for this:</a:t>
            </a:r>
          </a:p>
          <a:p>
            <a:pPr lvl="1"/>
            <a:r>
              <a:rPr lang="en-US" dirty="0"/>
              <a:t>Probabilities of each </a:t>
            </a:r>
            <a:r>
              <a:rPr lang="en-US" i="1" dirty="0"/>
              <a:t>P(w</a:t>
            </a:r>
            <a:r>
              <a:rPr lang="en-US" i="1" baseline="-25000" dirty="0"/>
              <a:t>k</a:t>
            </a:r>
            <a:r>
              <a:rPr lang="en-US" i="1" dirty="0"/>
              <a:t>|w</a:t>
            </a:r>
            <a:r>
              <a:rPr lang="en-US" i="1" baseline="-25000" dirty="0"/>
              <a:t>k-1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Smoothing for missing values</a:t>
            </a:r>
          </a:p>
          <a:p>
            <a:pPr lvl="1"/>
            <a:endParaRPr lang="en-US" i="1" dirty="0"/>
          </a:p>
          <a:p>
            <a:pPr>
              <a:buFont typeface="Wingdings"/>
              <a:buChar char="Ø"/>
            </a:pPr>
            <a:r>
              <a:rPr lang="en-US" dirty="0"/>
              <a:t>We know how to get these for words, but what about other categories?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62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Token n-gram models represent transitions between </a:t>
            </a:r>
            <a:r>
              <a:rPr lang="en-US" b="1" dirty="0"/>
              <a:t>actually observed characters/words</a:t>
            </a:r>
          </a:p>
          <a:p>
            <a:r>
              <a:rPr lang="en-US" dirty="0"/>
              <a:t>We can call them </a:t>
            </a:r>
            <a:r>
              <a:rPr lang="en-US" b="1" dirty="0"/>
              <a:t>Visible Markov Models (VMMs)</a:t>
            </a:r>
          </a:p>
          <a:p>
            <a:endParaRPr lang="en-US" dirty="0"/>
          </a:p>
          <a:p>
            <a:r>
              <a:rPr lang="en-US" dirty="0"/>
              <a:t>Besides properties that are overt, we are often interested in the probabilities of </a:t>
            </a:r>
            <a:br>
              <a:rPr lang="en-US" dirty="0"/>
            </a:br>
            <a:r>
              <a:rPr lang="en-US" b="1" dirty="0"/>
              <a:t>hidden </a:t>
            </a:r>
            <a:r>
              <a:rPr lang="en-US" dirty="0"/>
              <a:t>categories</a:t>
            </a:r>
          </a:p>
          <a:p>
            <a:r>
              <a:rPr lang="en-US" dirty="0"/>
              <a:t>These will require </a:t>
            </a:r>
            <a:r>
              <a:rPr lang="en-US" b="1" dirty="0"/>
              <a:t>Hidden Markov Models (HMMs)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Invisible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Which categories are hidden?</a:t>
            </a:r>
          </a:p>
          <a:p>
            <a:pPr lvl="1"/>
            <a:r>
              <a:rPr lang="en-US" dirty="0"/>
              <a:t>We may not be interested in a specific adjective like </a:t>
            </a:r>
            <a:r>
              <a:rPr lang="en-US" b="1" i="1" dirty="0"/>
              <a:t>number (than)</a:t>
            </a:r>
            <a:endParaRPr lang="en-US" i="1" dirty="0"/>
          </a:p>
          <a:p>
            <a:pPr lvl="1"/>
            <a:r>
              <a:rPr lang="en-US" dirty="0"/>
              <a:t>We might want to know the likelihood of </a:t>
            </a:r>
            <a:r>
              <a:rPr lang="en-US" b="1" dirty="0"/>
              <a:t>any </a:t>
            </a:r>
            <a:r>
              <a:rPr lang="en-US" dirty="0"/>
              <a:t>adjective at this position</a:t>
            </a:r>
          </a:p>
          <a:p>
            <a:pPr lvl="1"/>
            <a:r>
              <a:rPr lang="en-US" dirty="0"/>
              <a:t>Or the probabilities that words refer to a company, or have positive sentiment, or …</a:t>
            </a:r>
          </a:p>
          <a:p>
            <a:pPr lvl="1"/>
            <a:r>
              <a:rPr lang="en-US" dirty="0"/>
              <a:t>How can we look at </a:t>
            </a:r>
            <a:r>
              <a:rPr lang="en-US" b="1" dirty="0"/>
              <a:t>categories </a:t>
            </a:r>
            <a:r>
              <a:rPr lang="en-US" dirty="0"/>
              <a:t>that are not in the data explicitly?</a:t>
            </a:r>
          </a:p>
          <a:p>
            <a:endParaRPr lang="en-US" dirty="0"/>
          </a:p>
          <a:p>
            <a:r>
              <a:rPr lang="en-US" dirty="0"/>
              <a:t>Let’s look at an example</a:t>
            </a:r>
          </a:p>
        </p:txBody>
      </p:sp>
      <p:pic>
        <p:nvPicPr>
          <p:cNvPr id="4" name="Picture 2" descr="C:\Users\az364\AppData\Local\Microsoft\Windows\Temporary Internet Files\Content.IE5\S8WAV6O8\invisible-ma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"/>
            <a:ext cx="1630680" cy="1516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76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519</TotalTime>
  <Words>3099</Words>
  <Application>Microsoft Office PowerPoint</Application>
  <PresentationFormat>On-screen Show (4:3)</PresentationFormat>
  <Paragraphs>442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A more abstract view of ngrams</vt:lpstr>
      <vt:lpstr>Transitional probabilities</vt:lpstr>
      <vt:lpstr>Language models as FSAs</vt:lpstr>
      <vt:lpstr>Markov Chains</vt:lpstr>
      <vt:lpstr>An example</vt:lpstr>
      <vt:lpstr>The Markov property assumption</vt:lpstr>
      <vt:lpstr>Beneath the surface</vt:lpstr>
      <vt:lpstr>Invisible categories</vt:lpstr>
      <vt:lpstr>POS tagging</vt:lpstr>
      <vt:lpstr>Tag sets for English</vt:lpstr>
      <vt:lpstr>The PTB tag set (vanilla)</vt:lpstr>
      <vt:lpstr>Tagging exercise</vt:lpstr>
      <vt:lpstr>The PTB tag set</vt:lpstr>
      <vt:lpstr>How does a POS tagger work?</vt:lpstr>
      <vt:lpstr>Tagging with NLTK – tagging.py</vt:lpstr>
      <vt:lpstr>What can we do with ‘tagged’?</vt:lpstr>
      <vt:lpstr>Inspecting frequencies</vt:lpstr>
      <vt:lpstr>And plotting</vt:lpstr>
      <vt:lpstr>Tagged data from nltk</vt:lpstr>
      <vt:lpstr>Homework – for Monday, Nov 6</vt:lpstr>
      <vt:lpstr>How does tagging work?</vt:lpstr>
      <vt:lpstr>HMMs</vt:lpstr>
      <vt:lpstr>HMMs – formal definition</vt:lpstr>
      <vt:lpstr>HMMs – formal definition</vt:lpstr>
      <vt:lpstr>Where are we in the definition?</vt:lpstr>
      <vt:lpstr>Using the chain</vt:lpstr>
      <vt:lpstr>The Viterbi algorithm</vt:lpstr>
      <vt:lpstr>The Viterbi algorithm</vt:lpstr>
      <vt:lpstr>Building table B – emit_p</vt:lpstr>
      <vt:lpstr>Building block: defaultdict</vt:lpstr>
      <vt:lpstr>Building block: defaultdict</vt:lpstr>
      <vt:lpstr>Building block: defaultdict</vt:lpstr>
      <vt:lpstr>Building block: defaultdict</vt:lpstr>
      <vt:lpstr>Viterbi - implementation</vt:lpstr>
      <vt:lpstr>Viterbi – starting probabilities</vt:lpstr>
      <vt:lpstr>Viterbi – transitional probabilities</vt:lpstr>
      <vt:lpstr>Viterbi - transitional probabilities</vt:lpstr>
      <vt:lpstr>Viterbi – emission probabilities </vt:lpstr>
      <vt:lpstr>The algorithm 1/3</vt:lpstr>
      <vt:lpstr>The algorithm 2/3</vt:lpstr>
      <vt:lpstr>The algorithm 3/3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1537</cp:revision>
  <dcterms:created xsi:type="dcterms:W3CDTF">2015-10-05T21:10:16Z</dcterms:created>
  <dcterms:modified xsi:type="dcterms:W3CDTF">2023-10-30T17:43:07Z</dcterms:modified>
</cp:coreProperties>
</file>