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7"/>
  </p:notesMasterIdLst>
  <p:sldIdLst>
    <p:sldId id="256" r:id="rId2"/>
    <p:sldId id="518" r:id="rId3"/>
    <p:sldId id="519" r:id="rId4"/>
    <p:sldId id="520" r:id="rId5"/>
    <p:sldId id="521" r:id="rId6"/>
    <p:sldId id="509" r:id="rId7"/>
    <p:sldId id="486" r:id="rId8"/>
    <p:sldId id="487" r:id="rId9"/>
    <p:sldId id="488" r:id="rId10"/>
    <p:sldId id="489" r:id="rId11"/>
    <p:sldId id="490" r:id="rId12"/>
    <p:sldId id="445" r:id="rId13"/>
    <p:sldId id="495" r:id="rId14"/>
    <p:sldId id="405" r:id="rId15"/>
    <p:sldId id="406" r:id="rId16"/>
    <p:sldId id="407" r:id="rId17"/>
    <p:sldId id="408" r:id="rId18"/>
    <p:sldId id="409" r:id="rId19"/>
    <p:sldId id="410" r:id="rId20"/>
    <p:sldId id="411" r:id="rId21"/>
    <p:sldId id="412" r:id="rId22"/>
    <p:sldId id="413" r:id="rId23"/>
    <p:sldId id="414" r:id="rId24"/>
    <p:sldId id="415" r:id="rId25"/>
    <p:sldId id="416" r:id="rId26"/>
    <p:sldId id="397" r:id="rId27"/>
    <p:sldId id="398" r:id="rId28"/>
    <p:sldId id="399" r:id="rId29"/>
    <p:sldId id="400" r:id="rId30"/>
    <p:sldId id="401" r:id="rId31"/>
    <p:sldId id="402" r:id="rId32"/>
    <p:sldId id="417" r:id="rId33"/>
    <p:sldId id="403" r:id="rId34"/>
    <p:sldId id="454" r:id="rId35"/>
    <p:sldId id="46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Hidden Markov Models 2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plotting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 plot you must install </a:t>
            </a:r>
            <a:r>
              <a:rPr lang="en-US" dirty="0" err="1"/>
              <a:t>Matplotlib</a:t>
            </a:r>
            <a:r>
              <a:rPr lang="en-US" dirty="0"/>
              <a:t> and </a:t>
            </a:r>
            <a:r>
              <a:rPr lang="en-US" dirty="0" err="1"/>
              <a:t>NumPy</a:t>
            </a:r>
            <a:r>
              <a:rPr lang="en-US" dirty="0"/>
              <a:t> from the command line: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numpy</a:t>
            </a:r>
            <a:r>
              <a:rPr lang="en-US" b="1" i="1" dirty="0"/>
              <a:t> 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matplotlib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Then in Python: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, </a:t>
            </a:r>
            <a:r>
              <a:rPr lang="en-US" dirty="0">
                <a:solidFill>
                  <a:srgbClr val="660099"/>
                </a:solidFill>
              </a:rPr>
              <a:t>cumulative</a:t>
            </a:r>
            <a:r>
              <a:rPr lang="en-US" dirty="0"/>
              <a:t>=</a:t>
            </a:r>
            <a:r>
              <a:rPr lang="en-US" dirty="0">
                <a:solidFill>
                  <a:srgbClr val="000080"/>
                </a:solidFill>
              </a:rPr>
              <a:t>True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756048" cy="319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47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Tagged data from </a:t>
            </a:r>
            <a:r>
              <a:rPr lang="en-US" dirty="0" err="1"/>
              <a:t>nltk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also get some ready corpora from NLTK: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nltk.corpus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masc_tagged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 err="1"/>
              <a:t>masc_tagged.tagged_words</a:t>
            </a:r>
            <a:r>
              <a:rPr lang="en-US" dirty="0"/>
              <a:t>():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6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Homework – for Wednesday, Nov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Write a program that: (2 * 5 = 10pts)</a:t>
            </a:r>
          </a:p>
          <a:p>
            <a:pPr lvl="1"/>
            <a:r>
              <a:rPr lang="en-US" dirty="0"/>
              <a:t>Takes a text file as input (use </a:t>
            </a:r>
            <a:r>
              <a:rPr lang="en-US" dirty="0" err="1"/>
              <a:t>argparse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Tokenizes and tags the text with NLTK</a:t>
            </a:r>
          </a:p>
          <a:p>
            <a:pPr lvl="1"/>
            <a:r>
              <a:rPr lang="en-US" dirty="0"/>
              <a:t>Goes through the result and tracks frequencies using a </a:t>
            </a:r>
            <a:r>
              <a:rPr lang="en-US" b="1" dirty="0"/>
              <a:t>dictionary</a:t>
            </a:r>
            <a:r>
              <a:rPr lang="en-US" dirty="0"/>
              <a:t> only for </a:t>
            </a:r>
            <a:r>
              <a:rPr lang="en-US" b="1" dirty="0"/>
              <a:t>common nouns (not proper nouns)</a:t>
            </a:r>
            <a:endParaRPr lang="en-US" dirty="0"/>
          </a:p>
          <a:p>
            <a:pPr lvl="1"/>
            <a:r>
              <a:rPr lang="en-US" dirty="0"/>
              <a:t>Prints the most frequent 10 nouns</a:t>
            </a:r>
          </a:p>
          <a:p>
            <a:pPr lvl="1"/>
            <a:r>
              <a:rPr lang="en-US" dirty="0"/>
              <a:t>Plots the top 100 using </a:t>
            </a:r>
            <a:r>
              <a:rPr lang="en-US" dirty="0" err="1"/>
              <a:t>nltk’s</a:t>
            </a:r>
            <a:r>
              <a:rPr lang="en-US" dirty="0"/>
              <a:t> </a:t>
            </a:r>
            <a:r>
              <a:rPr lang="en-US" dirty="0" err="1"/>
              <a:t>FreqDist</a:t>
            </a:r>
            <a:endParaRPr lang="en-US" dirty="0"/>
          </a:p>
          <a:p>
            <a:r>
              <a:rPr lang="en-US" dirty="0"/>
              <a:t>Run your program on some text (see data folder for an example)</a:t>
            </a:r>
          </a:p>
          <a:p>
            <a:r>
              <a:rPr lang="en-US" dirty="0"/>
              <a:t>Find one word </a:t>
            </a:r>
            <a:r>
              <a:rPr lang="en-US" dirty="0" err="1"/>
              <a:t>mistagged</a:t>
            </a:r>
            <a:r>
              <a:rPr lang="en-US" dirty="0"/>
              <a:t> as a noun and write as a comment: why do you think this happened?</a:t>
            </a:r>
          </a:p>
          <a:p>
            <a:r>
              <a:rPr lang="en-US" dirty="0"/>
              <a:t>Bonus: [2 pts]</a:t>
            </a:r>
          </a:p>
          <a:p>
            <a:pPr lvl="1"/>
            <a:r>
              <a:rPr lang="en-US" dirty="0"/>
              <a:t>Add code to find and print the proportion of hapax legomena out of all words (needed for Good-Turing Smoothing)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tagging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did NLTK mis-tag </a:t>
            </a:r>
            <a:r>
              <a:rPr lang="en-US" b="1" i="1" dirty="0">
                <a:solidFill>
                  <a:srgbClr val="0070C0"/>
                </a:solidFill>
              </a:rPr>
              <a:t>orange</a:t>
            </a:r>
            <a:r>
              <a:rPr lang="en-US" dirty="0"/>
              <a:t>?</a:t>
            </a:r>
          </a:p>
          <a:p>
            <a:r>
              <a:rPr lang="en-US" dirty="0"/>
              <a:t>It seems the following is probably true in NLTK’s training data:</a:t>
            </a:r>
          </a:p>
          <a:p>
            <a:pPr lvl="1"/>
            <a:r>
              <a:rPr lang="en-US" dirty="0"/>
              <a:t>Known POS distributions: </a:t>
            </a:r>
            <a:r>
              <a:rPr lang="en-US" i="1" dirty="0"/>
              <a:t>P(NN) &gt; P(JJ)</a:t>
            </a:r>
          </a:p>
          <a:p>
            <a:pPr lvl="1"/>
            <a:r>
              <a:rPr lang="en-US" dirty="0"/>
              <a:t>Conditional probabilities: </a:t>
            </a:r>
            <a:br>
              <a:rPr lang="en-US" dirty="0"/>
            </a:br>
            <a:r>
              <a:rPr lang="en-US" i="1" dirty="0"/>
              <a:t>P(NN|NNP,VBD) &gt; P(JJ|NNP,VBD)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  <a:p>
            <a:endParaRPr lang="en-US" dirty="0"/>
          </a:p>
          <a:p>
            <a:r>
              <a:rPr lang="en-US" dirty="0"/>
              <a:t>But how does NLTK know that </a:t>
            </a:r>
            <a:r>
              <a:rPr lang="en-US" b="1" i="1" dirty="0">
                <a:solidFill>
                  <a:srgbClr val="0070C0"/>
                </a:solidFill>
              </a:rPr>
              <a:t>orange </a:t>
            </a:r>
            <a:r>
              <a:rPr lang="en-US" dirty="0"/>
              <a:t>was preceded by VBD+NNP???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18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686800" cy="4526280"/>
          </a:xfrm>
        </p:spPr>
        <p:txBody>
          <a:bodyPr/>
          <a:lstStyle/>
          <a:p>
            <a:r>
              <a:rPr lang="en-US" dirty="0"/>
              <a:t>An HMM is really a </a:t>
            </a:r>
            <a:r>
              <a:rPr lang="en-US" b="1" dirty="0"/>
              <a:t>weighted</a:t>
            </a:r>
            <a:r>
              <a:rPr lang="en-US" dirty="0"/>
              <a:t> </a:t>
            </a:r>
            <a:r>
              <a:rPr lang="en-US" b="1" dirty="0"/>
              <a:t>FSA</a:t>
            </a:r>
            <a:endParaRPr lang="en-US" dirty="0"/>
          </a:p>
          <a:p>
            <a:r>
              <a:rPr lang="en-US" dirty="0"/>
              <a:t>The HMM definition comprises:</a:t>
            </a:r>
          </a:p>
          <a:p>
            <a:pPr lvl="1"/>
            <a:r>
              <a:rPr lang="en-US" dirty="0"/>
              <a:t>V = v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err="1"/>
              <a:t>v</a:t>
            </a:r>
            <a:r>
              <a:rPr lang="en-US" baseline="-25000" dirty="0" err="1"/>
              <a:t>V</a:t>
            </a: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input vocabulary items</a:t>
            </a:r>
          </a:p>
          <a:p>
            <a:pPr lvl="1"/>
            <a:r>
              <a:rPr lang="en-US" dirty="0"/>
              <a:t>Q = q</a:t>
            </a:r>
            <a:r>
              <a:rPr lang="en-US" baseline="-25000" dirty="0"/>
              <a:t>1</a:t>
            </a:r>
            <a:r>
              <a:rPr lang="en-US" dirty="0"/>
              <a:t>, 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r>
              <a:rPr lang="en-US" dirty="0"/>
              <a:t>   (q</a:t>
            </a:r>
            <a:r>
              <a:rPr lang="en-US" baseline="-25000" dirty="0"/>
              <a:t>0</a:t>
            </a:r>
            <a:r>
              <a:rPr lang="en-US" dirty="0"/>
              <a:t>,q</a:t>
            </a:r>
            <a:r>
              <a:rPr lang="en-US" baseline="-25000" dirty="0"/>
              <a:t>F</a:t>
            </a:r>
            <a:r>
              <a:rPr lang="en-US" dirty="0"/>
              <a:t>)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states</a:t>
            </a:r>
          </a:p>
          <a:p>
            <a:pPr lvl="1"/>
            <a:r>
              <a:rPr lang="en-US" dirty="0"/>
              <a:t>A = a</a:t>
            </a:r>
            <a:r>
              <a:rPr lang="en-US" baseline="-25000" dirty="0"/>
              <a:t>11</a:t>
            </a:r>
            <a:r>
              <a:rPr lang="en-US" dirty="0"/>
              <a:t>,a</a:t>
            </a:r>
            <a:r>
              <a:rPr lang="en-US" baseline="-25000" dirty="0"/>
              <a:t>12</a:t>
            </a:r>
            <a:r>
              <a:rPr lang="en-US" dirty="0"/>
              <a:t> … a</a:t>
            </a:r>
            <a:r>
              <a:rPr lang="en-US" baseline="-25000" dirty="0"/>
              <a:t>n1</a:t>
            </a:r>
            <a:r>
              <a:rPr lang="en-US" dirty="0"/>
              <a:t> … </a:t>
            </a:r>
            <a:r>
              <a:rPr lang="en-US" dirty="0" err="1"/>
              <a:t>a</a:t>
            </a:r>
            <a:r>
              <a:rPr lang="en-US" baseline="-25000" dirty="0" err="1"/>
              <a:t>nn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transition prob. matrix</a:t>
            </a:r>
          </a:p>
          <a:p>
            <a:pPr lvl="1"/>
            <a:r>
              <a:rPr lang="en-US" dirty="0"/>
              <a:t>O = &lt;o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&gt;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ordered observations of V</a:t>
            </a:r>
          </a:p>
          <a:p>
            <a:pPr lvl="1"/>
            <a:r>
              <a:rPr lang="en-US" dirty="0"/>
              <a:t>B = b</a:t>
            </a:r>
            <a:r>
              <a:rPr lang="en-US" baseline="-25000" dirty="0"/>
              <a:t>i</a:t>
            </a:r>
            <a:r>
              <a:rPr lang="en-US" dirty="0"/>
              <a:t>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prob.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baseline="-25000" dirty="0" err="1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given q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i</a:t>
            </a:r>
            <a:br>
              <a:rPr lang="en-US" dirty="0"/>
            </a:br>
            <a:r>
              <a:rPr lang="en-US" dirty="0"/>
              <a:t>	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a.k.a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‘emission’ probs.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417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probabilities (A):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/>
              <a:t>VB|TO) = 0.83 </a:t>
            </a:r>
            <a:r>
              <a:rPr lang="en-US" dirty="0"/>
              <a:t>(rows give the condition)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197412"/>
              </p:ext>
            </p:extLst>
          </p:nvPr>
        </p:nvGraphicFramePr>
        <p:xfrm>
          <a:off x="1524000" y="2971799"/>
          <a:ext cx="6096000" cy="221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68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Emission probabilities (B):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 2008)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 dirty="0" err="1"/>
              <a:t>see|VB</a:t>
            </a:r>
            <a:r>
              <a:rPr lang="en-US" dirty="0"/>
              <a:t>) = 0.12 </a:t>
            </a:r>
            <a:r>
              <a:rPr lang="en-US" sz="2400" dirty="0"/>
              <a:t>(assuming this is VB, chance to get 'see')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881422"/>
              </p:ext>
            </p:extLst>
          </p:nvPr>
        </p:nvGraphicFramePr>
        <p:xfrm>
          <a:off x="1524000" y="2971799"/>
          <a:ext cx="5255260" cy="147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95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are we in the definition?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POS tagging task maps directly to the HMM definition:</a:t>
            </a:r>
          </a:p>
          <a:p>
            <a:pPr lvl="1"/>
            <a:r>
              <a:rPr lang="en-US" dirty="0"/>
              <a:t>V: words of the English language</a:t>
            </a:r>
          </a:p>
          <a:p>
            <a:pPr lvl="1"/>
            <a:r>
              <a:rPr lang="en-US" dirty="0"/>
              <a:t>Q: the parts of speech (state: DT -&gt; state: NN)</a:t>
            </a:r>
          </a:p>
          <a:p>
            <a:pPr lvl="1"/>
            <a:r>
              <a:rPr lang="en-US" dirty="0"/>
              <a:t>A: probability of DT -&gt; NN, … (Table A)</a:t>
            </a:r>
          </a:p>
          <a:p>
            <a:pPr lvl="1"/>
            <a:r>
              <a:rPr lang="en-US" dirty="0"/>
              <a:t>B: probability P(</a:t>
            </a:r>
            <a:r>
              <a:rPr lang="en-US" dirty="0" err="1"/>
              <a:t>the|DT</a:t>
            </a:r>
            <a:r>
              <a:rPr lang="en-US" dirty="0"/>
              <a:t>), … (Table B)</a:t>
            </a:r>
          </a:p>
          <a:p>
            <a:pPr lvl="1"/>
            <a:r>
              <a:rPr lang="en-US" dirty="0"/>
              <a:t>O: The observed text to be tagged &lt;w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w</a:t>
            </a:r>
            <a:r>
              <a:rPr lang="en-US" baseline="-25000" dirty="0" err="1"/>
              <a:t>n</a:t>
            </a:r>
            <a:r>
              <a:rPr lang="en-US" dirty="0"/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91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A and B, it’s not complicated to get the single next most probable tag</a:t>
            </a:r>
          </a:p>
          <a:p>
            <a:r>
              <a:rPr lang="en-US" b="1" dirty="0"/>
              <a:t>But…</a:t>
            </a:r>
            <a:endParaRPr lang="en-US" dirty="0"/>
          </a:p>
          <a:p>
            <a:pPr lvl="1"/>
            <a:r>
              <a:rPr lang="en-US" dirty="0"/>
              <a:t>What if choosing that tag will lead us to very unlikely choices later on?</a:t>
            </a:r>
          </a:p>
          <a:p>
            <a:pPr lvl="1"/>
            <a:r>
              <a:rPr lang="en-US" dirty="0"/>
              <a:t>What if choosing the second best one now is better in total?</a:t>
            </a:r>
          </a:p>
          <a:p>
            <a:pPr lvl="1">
              <a:buFont typeface="Wingdings"/>
              <a:buChar char="Ø"/>
            </a:pPr>
            <a:r>
              <a:rPr lang="en-US" dirty="0"/>
              <a:t>Need to traverse multiple paths and remember probabilities – hard to do efficiently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8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Devised multiple times in parallel, including by Andrew Viterbi</a:t>
            </a:r>
          </a:p>
          <a:p>
            <a:pPr lvl="1"/>
            <a:r>
              <a:rPr lang="en-US" dirty="0"/>
              <a:t>Essential for POS tagging but also:</a:t>
            </a:r>
          </a:p>
          <a:p>
            <a:pPr lvl="1"/>
            <a:r>
              <a:rPr lang="en-US" dirty="0"/>
              <a:t>Signal processing (cell phone signal decoding)</a:t>
            </a:r>
          </a:p>
          <a:p>
            <a:pPr lvl="1"/>
            <a:r>
              <a:rPr lang="en-US" dirty="0"/>
              <a:t>DNA sequencing</a:t>
            </a:r>
          </a:p>
          <a:p>
            <a:pPr lvl="1"/>
            <a:r>
              <a:rPr lang="en-US" dirty="0" err="1"/>
              <a:t>WiFi</a:t>
            </a:r>
            <a:r>
              <a:rPr lang="en-US" dirty="0"/>
              <a:t> error correction</a:t>
            </a:r>
          </a:p>
          <a:p>
            <a:pPr lvl="1"/>
            <a:r>
              <a:rPr lang="en-US" dirty="0"/>
              <a:t>… and much more</a:t>
            </a:r>
          </a:p>
          <a:p>
            <a:r>
              <a:rPr lang="en-US" dirty="0"/>
              <a:t>A special case of </a:t>
            </a:r>
            <a:r>
              <a:rPr lang="en-US" b="1" dirty="0"/>
              <a:t>dynamic programming </a:t>
            </a:r>
            <a:r>
              <a:rPr lang="en-US" dirty="0"/>
              <a:t>(contrast: </a:t>
            </a:r>
            <a:r>
              <a:rPr lang="en-US" b="1" dirty="0"/>
              <a:t>greedy algorithm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75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6 – n-grams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/>
              <a:t>parser.add_argument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008000"/>
                </a:solidFill>
              </a:rPr>
              <a:t>"-s"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"--</a:t>
            </a:r>
            <a:r>
              <a:rPr lang="en-US" sz="2000" b="1" dirty="0" err="1">
                <a:solidFill>
                  <a:srgbClr val="008000"/>
                </a:solidFill>
              </a:rPr>
              <a:t>start"</a:t>
            </a:r>
            <a:r>
              <a:rPr lang="en-US" sz="2000" dirty="0" err="1"/>
              <a:t>,</a:t>
            </a:r>
            <a:r>
              <a:rPr lang="en-US" sz="2000" dirty="0" err="1">
                <a:solidFill>
                  <a:srgbClr val="660099"/>
                </a:solidFill>
              </a:rPr>
              <a:t>action</a:t>
            </a:r>
            <a:r>
              <a:rPr lang="en-US" sz="2000" dirty="0"/>
              <a:t>=</a:t>
            </a:r>
            <a:r>
              <a:rPr lang="en-US" sz="2000" b="1" dirty="0">
                <a:solidFill>
                  <a:srgbClr val="008000"/>
                </a:solidFill>
              </a:rPr>
              <a:t>"store"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660099"/>
                </a:solidFill>
              </a:rPr>
              <a:t>default</a:t>
            </a:r>
            <a:r>
              <a:rPr lang="en-US" sz="2000" dirty="0"/>
              <a:t>=</a:t>
            </a:r>
            <a:r>
              <a:rPr lang="en-US" sz="2000" b="1" dirty="0">
                <a:solidFill>
                  <a:srgbClr val="008000"/>
                </a:solidFill>
              </a:rPr>
              <a:t>""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 err="1"/>
              <a:t>parser.add_argument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008000"/>
                </a:solidFill>
              </a:rPr>
              <a:t>"-c"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"--</a:t>
            </a:r>
            <a:r>
              <a:rPr lang="en-US" sz="2000" b="1" dirty="0" err="1">
                <a:solidFill>
                  <a:srgbClr val="008000"/>
                </a:solidFill>
              </a:rPr>
              <a:t>context"</a:t>
            </a:r>
            <a:r>
              <a:rPr lang="en-US" sz="2000" dirty="0" err="1"/>
              <a:t>,</a:t>
            </a:r>
            <a:r>
              <a:rPr lang="en-US" sz="2000" dirty="0" err="1">
                <a:solidFill>
                  <a:srgbClr val="660099"/>
                </a:solidFill>
              </a:rPr>
              <a:t>action</a:t>
            </a:r>
            <a:r>
              <a:rPr lang="en-US" sz="2000" dirty="0"/>
              <a:t>=</a:t>
            </a:r>
            <a:r>
              <a:rPr lang="en-US" sz="2000" b="1" dirty="0">
                <a:solidFill>
                  <a:srgbClr val="008000"/>
                </a:solidFill>
              </a:rPr>
              <a:t>"store"</a:t>
            </a:r>
            <a:r>
              <a:rPr lang="en-US" sz="2000" dirty="0"/>
              <a:t>,</a:t>
            </a:r>
            <a:r>
              <a:rPr lang="en-US" sz="2000" dirty="0">
                <a:solidFill>
                  <a:srgbClr val="660099"/>
                </a:solidFill>
              </a:rPr>
              <a:t> </a:t>
            </a:r>
            <a:r>
              <a:rPr lang="en-US" sz="2000" b="1" u="sng" dirty="0">
                <a:solidFill>
                  <a:srgbClr val="660099"/>
                </a:solidFill>
              </a:rPr>
              <a:t>type</a:t>
            </a:r>
            <a:r>
              <a:rPr lang="en-US" sz="2000" b="1" u="sng" dirty="0"/>
              <a:t>=</a:t>
            </a:r>
            <a:r>
              <a:rPr lang="en-US" sz="2000" b="1" u="sng" dirty="0">
                <a:solidFill>
                  <a:srgbClr val="000080"/>
                </a:solidFill>
              </a:rPr>
              <a:t>int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660099"/>
                </a:solidFill>
              </a:rPr>
              <a:t>default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OR 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parser.add_argument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008000"/>
                </a:solidFill>
              </a:rPr>
              <a:t>"-c"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"--</a:t>
            </a:r>
            <a:r>
              <a:rPr lang="en-US" sz="2000" b="1" dirty="0" err="1">
                <a:solidFill>
                  <a:srgbClr val="008000"/>
                </a:solidFill>
              </a:rPr>
              <a:t>context"</a:t>
            </a:r>
            <a:r>
              <a:rPr lang="en-US" sz="2000" dirty="0" err="1"/>
              <a:t>,</a:t>
            </a:r>
            <a:r>
              <a:rPr lang="en-US" sz="2000" dirty="0" err="1">
                <a:solidFill>
                  <a:srgbClr val="660099"/>
                </a:solidFill>
              </a:rPr>
              <a:t>action</a:t>
            </a:r>
            <a:r>
              <a:rPr lang="en-US" sz="2000" dirty="0"/>
              <a:t>=</a:t>
            </a:r>
            <a:r>
              <a:rPr lang="en-US" sz="2000" b="1" dirty="0">
                <a:solidFill>
                  <a:srgbClr val="008000"/>
                </a:solidFill>
              </a:rPr>
              <a:t>"store"</a:t>
            </a:r>
            <a:r>
              <a:rPr lang="en-US" sz="2000" dirty="0"/>
              <a:t>,</a:t>
            </a:r>
            <a:r>
              <a:rPr lang="en-US" sz="2000" dirty="0">
                <a:solidFill>
                  <a:srgbClr val="660099"/>
                </a:solidFill>
              </a:rPr>
              <a:t>  default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r>
              <a:rPr lang="en-US" sz="2000" dirty="0"/>
              <a:t>…</a:t>
            </a:r>
          </a:p>
          <a:p>
            <a:pPr marL="0" indent="0">
              <a:buNone/>
            </a:pPr>
            <a:r>
              <a:rPr lang="en-US" sz="2000" dirty="0"/>
              <a:t>context = </a:t>
            </a:r>
            <a:r>
              <a:rPr lang="en-US" sz="2000" dirty="0" err="1">
                <a:solidFill>
                  <a:srgbClr val="000080"/>
                </a:solidFill>
              </a:rPr>
              <a:t>int</a:t>
            </a:r>
            <a:r>
              <a:rPr lang="en-US" sz="2000" dirty="0"/>
              <a:t>(</a:t>
            </a:r>
            <a:r>
              <a:rPr lang="en-US" sz="2000" dirty="0" err="1"/>
              <a:t>options.context</a:t>
            </a:r>
            <a:r>
              <a:rPr lang="en-US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85933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we’ll need for the algorithm:</a:t>
            </a:r>
          </a:p>
          <a:p>
            <a:pPr lvl="1"/>
            <a:r>
              <a:rPr lang="en-US" dirty="0"/>
              <a:t>Table A: a </a:t>
            </a:r>
            <a:r>
              <a:rPr lang="en-US" b="1" dirty="0"/>
              <a:t>dictionary</a:t>
            </a:r>
            <a:r>
              <a:rPr lang="en-US" dirty="0"/>
              <a:t> of transition </a:t>
            </a:r>
            <a:r>
              <a:rPr lang="en-US" dirty="0" err="1"/>
              <a:t>probablities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somedict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][</a:t>
            </a:r>
            <a:r>
              <a:rPr lang="en-US" b="1" dirty="0">
                <a:solidFill>
                  <a:srgbClr val="0070C0"/>
                </a:solidFill>
              </a:rPr>
              <a:t>NN</a:t>
            </a:r>
            <a:r>
              <a:rPr lang="en-US" dirty="0"/>
              <a:t>]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/>
              <a:t>-&gt; probability of transition DT|NN)</a:t>
            </a:r>
          </a:p>
          <a:p>
            <a:pPr lvl="1"/>
            <a:r>
              <a:rPr lang="en-US" dirty="0"/>
              <a:t>Table B: a </a:t>
            </a:r>
            <a:r>
              <a:rPr lang="en-US" b="1" dirty="0"/>
              <a:t>dictionary</a:t>
            </a:r>
            <a:r>
              <a:rPr lang="en-US" dirty="0"/>
              <a:t> of </a:t>
            </a:r>
            <a:r>
              <a:rPr lang="en-US" dirty="0" err="1"/>
              <a:t>word|tag</a:t>
            </a:r>
            <a:r>
              <a:rPr lang="en-US" dirty="0"/>
              <a:t> probabilities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otherdict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N</a:t>
            </a:r>
            <a:r>
              <a:rPr lang="en-US" dirty="0"/>
              <a:t>][</a:t>
            </a:r>
            <a:r>
              <a:rPr lang="en-US" b="1" i="1" dirty="0">
                <a:solidFill>
                  <a:srgbClr val="0070C0"/>
                </a:solidFill>
              </a:rPr>
              <a:t>puppy</a:t>
            </a:r>
            <a:r>
              <a:rPr lang="en-US" dirty="0"/>
              <a:t>] = 0.000034)</a:t>
            </a:r>
          </a:p>
          <a:p>
            <a:pPr lvl="1"/>
            <a:r>
              <a:rPr lang="en-US" dirty="0"/>
              <a:t>State space (i.e. the tag set, list or tuple)</a:t>
            </a:r>
          </a:p>
          <a:p>
            <a:pPr lvl="1"/>
            <a:r>
              <a:rPr lang="en-US" dirty="0"/>
              <a:t>Start probability dictionary for q0</a:t>
            </a:r>
            <a:br>
              <a:rPr lang="en-US" dirty="0"/>
            </a:br>
            <a:r>
              <a:rPr lang="en-US" dirty="0"/>
              <a:t>(start[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 = 0.1812)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33118" y="463645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</a:p>
        </p:txBody>
      </p:sp>
      <p:pic>
        <p:nvPicPr>
          <p:cNvPr id="1026" name="Picture 2" descr="C:\Users\az364\AppData\Local\Microsoft\Windows\Temporary Internet Files\Content.IE5\S8WAV6O8\Christmas-Tree-Clipart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518" y="5744449"/>
            <a:ext cx="712106" cy="71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364\AppData\Local\Microsoft\Windows\Temporary Internet Files\Content.IE5\R8G329FS\Butterfly-Colorful-6609-larg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350" y="4799152"/>
            <a:ext cx="774850" cy="7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z364\AppData\Local\Microsoft\Windows\Temporary Internet Files\Content.IE5\S8WAV6O8\bordercolliepup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677" y="3886200"/>
            <a:ext cx="912206" cy="73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6895118" y="4560253"/>
            <a:ext cx="508453" cy="3810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95118" y="5190451"/>
            <a:ext cx="719554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98792" y="5474653"/>
            <a:ext cx="456103" cy="4572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33118" y="4407853"/>
            <a:ext cx="127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0.000034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74414" y="5570864"/>
            <a:ext cx="0" cy="52963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09318" y="6225767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19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table B –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write code to make sure we have a value for every possible item in a dictionary</a:t>
            </a:r>
          </a:p>
          <a:p>
            <a:r>
              <a:rPr lang="en-US" dirty="0"/>
              <a:t>But what about OOV items?</a:t>
            </a:r>
          </a:p>
          <a:p>
            <a:r>
              <a:rPr lang="en-US" dirty="0"/>
              <a:t>Example: p(</a:t>
            </a:r>
            <a:r>
              <a:rPr lang="en-US" dirty="0" err="1"/>
              <a:t>dancerliness</a:t>
            </a:r>
            <a:r>
              <a:rPr lang="en-US" dirty="0"/>
              <a:t>) = ??</a:t>
            </a:r>
          </a:p>
          <a:p>
            <a:pPr lvl="1"/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dancerliness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</a:t>
            </a:r>
            <a:r>
              <a:rPr lang="en-US" dirty="0" err="1">
                <a:solidFill>
                  <a:srgbClr val="FF0000"/>
                </a:solidFill>
              </a:rPr>
              <a:t>dancerliness</a:t>
            </a:r>
            <a:r>
              <a:rPr lang="en-US" dirty="0">
                <a:solidFill>
                  <a:srgbClr val="FF0000"/>
                </a:solidFill>
              </a:rPr>
              <a:t>‘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Solvable using some </a:t>
            </a:r>
            <a:r>
              <a:rPr lang="en-US" b="1" dirty="0">
                <a:solidFill>
                  <a:srgbClr val="000099"/>
                </a:solidFill>
              </a:rPr>
              <a:t>if … 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3792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better way is to have a dictionary that knows how to initialize unseen values </a:t>
            </a:r>
          </a:p>
          <a:p>
            <a:r>
              <a:rPr lang="en-US" dirty="0"/>
              <a:t>Uses a </a:t>
            </a:r>
            <a:r>
              <a:rPr lang="en-US" b="1" dirty="0"/>
              <a:t>default</a:t>
            </a:r>
            <a:r>
              <a:rPr lang="en-US" dirty="0"/>
              <a:t> value if key is unknown:</a:t>
            </a:r>
          </a:p>
          <a:p>
            <a:pPr lvl="1"/>
            <a:r>
              <a:rPr lang="en-US" dirty="0"/>
              <a:t>Should be </a:t>
            </a:r>
            <a:r>
              <a:rPr lang="en-US" dirty="0" err="1"/>
              <a:t>initializable</a:t>
            </a:r>
            <a:r>
              <a:rPr lang="en-US" dirty="0"/>
              <a:t> with a data type</a:t>
            </a:r>
          </a:p>
          <a:p>
            <a:pPr lvl="1"/>
            <a:r>
              <a:rPr lang="en-US" dirty="0"/>
              <a:t>Or a function returning some value</a:t>
            </a:r>
          </a:p>
          <a:p>
            <a:pPr marL="630936" lvl="2" indent="0">
              <a:buNone/>
            </a:pPr>
            <a:endParaRPr lang="en-US" sz="2500" b="1" dirty="0">
              <a:solidFill>
                <a:srgbClr val="000080"/>
              </a:solidFill>
            </a:endParaRPr>
          </a:p>
          <a:p>
            <a:pPr marL="630936" lvl="2" indent="0">
              <a:buNone/>
            </a:pPr>
            <a:r>
              <a:rPr lang="en-US" sz="2500" b="1" dirty="0">
                <a:solidFill>
                  <a:srgbClr val="000080"/>
                </a:solidFill>
              </a:rPr>
              <a:t>from </a:t>
            </a:r>
            <a:r>
              <a:rPr lang="en-US" sz="2500" dirty="0"/>
              <a:t>collections </a:t>
            </a:r>
            <a:r>
              <a:rPr lang="en-US" sz="2500" b="1" dirty="0">
                <a:solidFill>
                  <a:srgbClr val="000080"/>
                </a:solidFill>
              </a:rPr>
              <a:t>import </a:t>
            </a:r>
            <a:r>
              <a:rPr lang="en-US" sz="2500" dirty="0" err="1"/>
              <a:t>defaultdict</a:t>
            </a:r>
            <a:endParaRPr lang="en-US" sz="2500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80"/>
                </a:solidFill>
              </a:rPr>
              <a:t>int</a:t>
            </a:r>
            <a:r>
              <a:rPr lang="en-US" sz="2500" dirty="0"/>
              <a:t>)</a:t>
            </a:r>
            <a:br>
              <a:rPr lang="en-US" sz="2500" dirty="0"/>
            </a:br>
            <a:r>
              <a:rPr lang="en-US" sz="2500" b="1" dirty="0">
                <a:solidFill>
                  <a:srgbClr val="000080"/>
                </a:solidFill>
              </a:rPr>
              <a:t>print(</a:t>
            </a:r>
            <a:r>
              <a:rPr lang="en-US" sz="2500" dirty="0" err="1"/>
              <a:t>my_dict</a:t>
            </a:r>
            <a:r>
              <a:rPr lang="en-US" sz="2500" dirty="0"/>
              <a:t>[</a:t>
            </a:r>
            <a:r>
              <a:rPr lang="en-US" sz="2500" b="1" dirty="0">
                <a:solidFill>
                  <a:srgbClr val="008000"/>
                </a:solidFill>
              </a:rPr>
              <a:t>"puppy"</a:t>
            </a:r>
            <a:r>
              <a:rPr lang="en-US" sz="2500" dirty="0"/>
              <a:t>]</a:t>
            </a:r>
            <a:r>
              <a:rPr lang="en-US" sz="2500" b="1" dirty="0">
                <a:solidFill>
                  <a:srgbClr val="000099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sz="2500" dirty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22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return a specific value?</a:t>
            </a:r>
          </a:p>
          <a:p>
            <a:r>
              <a:rPr lang="en-US" dirty="0"/>
              <a:t>Suppose we want the default to be 0.5</a:t>
            </a:r>
          </a:p>
          <a:p>
            <a:r>
              <a:rPr lang="en-US" dirty="0"/>
              <a:t>Instead of </a:t>
            </a:r>
            <a:r>
              <a:rPr lang="en-US" dirty="0" err="1"/>
              <a:t>int</a:t>
            </a:r>
            <a:r>
              <a:rPr lang="en-US" dirty="0"/>
              <a:t>, we can give a special function as the default:</a:t>
            </a:r>
          </a:p>
          <a:p>
            <a:pPr marL="628650" lvl="1" indent="0">
              <a:buNone/>
            </a:pPr>
            <a:endParaRPr lang="en-US" sz="2500" dirty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/>
              <a:t>half_returner</a:t>
            </a:r>
            <a:r>
              <a:rPr lang="en-US" sz="2500" dirty="0"/>
              <a:t>)</a:t>
            </a:r>
          </a:p>
          <a:p>
            <a:pPr marL="628650" lvl="1" indent="0">
              <a:buNone/>
            </a:pPr>
            <a:endParaRPr lang="en-US" sz="2500" dirty="0"/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03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 little cumbersome, so a more </a:t>
            </a:r>
            <a:r>
              <a:rPr lang="en-US" dirty="0" err="1"/>
              <a:t>Pythonic</a:t>
            </a:r>
            <a:r>
              <a:rPr lang="en-US" dirty="0"/>
              <a:t> way is this to use the anonymous function </a:t>
            </a:r>
            <a:r>
              <a:rPr lang="en-US" b="1" dirty="0"/>
              <a:t>lambda:</a:t>
            </a:r>
            <a:endParaRPr lang="en-US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>
                <a:solidFill>
                  <a:srgbClr val="000080"/>
                </a:solidFill>
              </a:rPr>
              <a:t>lambda: </a:t>
            </a:r>
            <a:r>
              <a:rPr lang="en-US" sz="2500">
                <a:solidFill>
                  <a:srgbClr val="0000FF"/>
                </a:solidFill>
              </a:rPr>
              <a:t>0.5</a:t>
            </a:r>
            <a:r>
              <a:rPr lang="en-US" sz="2500"/>
              <a:t>)</a:t>
            </a:r>
            <a:endParaRPr lang="en-US" dirty="0"/>
          </a:p>
          <a:p>
            <a:endParaRPr lang="en-US" dirty="0"/>
          </a:p>
          <a:p>
            <a:r>
              <a:rPr lang="en-US" dirty="0"/>
              <a:t>Same as:</a:t>
            </a: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def</a:t>
            </a:r>
            <a:r>
              <a:rPr lang="en-US" sz="2500" dirty="0"/>
              <a:t> </a:t>
            </a:r>
            <a:r>
              <a:rPr lang="en-US" sz="2500" dirty="0" err="1"/>
              <a:t>half_returner</a:t>
            </a:r>
            <a:r>
              <a:rPr lang="en-US" sz="2500" dirty="0"/>
              <a:t>():</a:t>
            </a:r>
          </a:p>
          <a:p>
            <a:pPr marL="628650" lvl="1" indent="0">
              <a:buNone/>
            </a:pPr>
            <a:r>
              <a:rPr lang="en-US" sz="2500" dirty="0"/>
              <a:t>	return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/>
              <a:t>half_returner</a:t>
            </a:r>
            <a:r>
              <a:rPr lang="en-US" sz="2500" dirty="0"/>
              <a:t>)</a:t>
            </a:r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08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2575" indent="-282575"/>
            <a:r>
              <a:rPr lang="en-US" dirty="0"/>
              <a:t>And we can even make a </a:t>
            </a:r>
            <a:r>
              <a:rPr lang="en-US" dirty="0" err="1"/>
              <a:t>defaultdict</a:t>
            </a:r>
            <a:r>
              <a:rPr lang="en-US" dirty="0"/>
              <a:t> of </a:t>
            </a:r>
            <a:r>
              <a:rPr lang="en-US" dirty="0" err="1"/>
              <a:t>defaultdicts</a:t>
            </a:r>
            <a:r>
              <a:rPr lang="en-US" dirty="0"/>
              <a:t>:</a:t>
            </a:r>
          </a:p>
          <a:p>
            <a:pPr marL="630555" lvl="1" indent="-282575"/>
            <a:r>
              <a:rPr lang="en-US" sz="2400" dirty="0"/>
              <a:t>x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0000FF"/>
                </a:solidFill>
              </a:rPr>
              <a:t>0.00000001</a:t>
            </a:r>
            <a:r>
              <a:rPr lang="en-US" sz="2400" dirty="0"/>
              <a:t>))</a:t>
            </a:r>
          </a:p>
          <a:p>
            <a:pPr marL="282575" indent="-282575"/>
            <a:endParaRPr lang="en-US" sz="2800" dirty="0"/>
          </a:p>
          <a:p>
            <a:pPr marL="282575" indent="-282575"/>
            <a:r>
              <a:rPr lang="en-US" sz="2800" dirty="0"/>
              <a:t>Now x is a dictionary: </a:t>
            </a:r>
          </a:p>
          <a:p>
            <a:pPr marL="630555" lvl="1" indent="-282575"/>
            <a:r>
              <a:rPr lang="en-US" sz="2200" dirty="0"/>
              <a:t>which defaults unknown entries to dictionaries</a:t>
            </a:r>
          </a:p>
          <a:p>
            <a:pPr marL="813435" lvl="2" indent="-282575"/>
            <a:r>
              <a:rPr lang="en-US" sz="1900" dirty="0"/>
              <a:t>which default unknown entries to 0.0000001..</a:t>
            </a:r>
          </a:p>
          <a:p>
            <a:pPr marL="282575" indent="-282575"/>
            <a:endParaRPr lang="en-US" sz="2800" dirty="0"/>
          </a:p>
          <a:p>
            <a:pPr>
              <a:buFont typeface="Wingdings"/>
              <a:buChar char="Ø"/>
            </a:pPr>
            <a:r>
              <a:rPr lang="en-US" sz="2800" dirty="0"/>
              <a:t>So what is the value of:</a:t>
            </a:r>
          </a:p>
          <a:p>
            <a:pPr marL="411480" lvl="1" indent="0">
              <a:buNone/>
            </a:pPr>
            <a:r>
              <a:rPr lang="en-US" sz="2400" dirty="0"/>
              <a:t>x[</a:t>
            </a:r>
            <a:r>
              <a:rPr lang="en-US" sz="2400" b="1" dirty="0">
                <a:solidFill>
                  <a:srgbClr val="008000"/>
                </a:solidFill>
              </a:rPr>
              <a:t>"puppy"</a:t>
            </a:r>
            <a:r>
              <a:rPr lang="en-US" sz="2400" dirty="0"/>
              <a:t>][</a:t>
            </a:r>
            <a:r>
              <a:rPr lang="en-US" sz="2400" b="1" dirty="0">
                <a:solidFill>
                  <a:srgbClr val="008000"/>
                </a:solidFill>
              </a:rPr>
              <a:t>"the"</a:t>
            </a:r>
            <a:r>
              <a:rPr lang="en-US" sz="2400" dirty="0"/>
              <a:t>]		?</a:t>
            </a:r>
            <a:br>
              <a:rPr lang="en-US" sz="2200" dirty="0"/>
            </a:b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4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-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and debug </a:t>
            </a:r>
            <a:r>
              <a:rPr lang="en-US" i="1" dirty="0">
                <a:solidFill>
                  <a:srgbClr val="0070C0"/>
                </a:solidFill>
              </a:rPr>
              <a:t>tagging/viterbi_simple.py</a:t>
            </a:r>
          </a:p>
          <a:p>
            <a:r>
              <a:rPr lang="en-US" dirty="0"/>
              <a:t>Imports and states:</a:t>
            </a:r>
          </a:p>
          <a:p>
            <a:pPr marL="0" indent="0">
              <a:buNone/>
            </a:pPr>
            <a:endParaRPr lang="en-US" sz="1800" b="1" dirty="0">
              <a:solidFill>
                <a:srgbClr val="00008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/>
              <a:t>collections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 err="1"/>
              <a:t>defaultdict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i="1" dirty="0">
                <a:solidFill>
                  <a:srgbClr val="808080"/>
                </a:solidFill>
              </a:rPr>
              <a:t># Tagger states Q (the tag set)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states = (</a:t>
            </a:r>
            <a:r>
              <a:rPr lang="en-US" sz="1800" b="1" dirty="0">
                <a:solidFill>
                  <a:srgbClr val="008000"/>
                </a:solidFill>
              </a:rPr>
              <a:t>','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'CC'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'EX'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'IN'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'LS'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'MD'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'PRP$'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'SENT'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'SYM'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'TO'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'UH'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'VBG'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'VBZ'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'WRB'</a:t>
            </a:r>
            <a:r>
              <a:rPr lang="en-US" sz="18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790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starting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data: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q0 probabilities: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can't use prior tags to estimate initial state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start_p</a:t>
            </a:r>
            <a:r>
              <a:rPr lang="en-US" dirty="0"/>
              <a:t> = {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0.006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'CC'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0.0451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0.0158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0.1365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'EX'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0.0102</a:t>
            </a:r>
            <a:r>
              <a:rPr lang="en-US" dirty="0"/>
              <a:t>,	</a:t>
            </a:r>
          </a:p>
          <a:p>
            <a:pPr marL="411480" lvl="1" indent="0">
              <a:buNone/>
            </a:pPr>
            <a:r>
              <a:rPr lang="en-US" dirty="0"/>
              <a:t>	…</a:t>
            </a:r>
          </a:p>
          <a:p>
            <a:pPr marL="411480" lvl="1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590485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–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 for transitions is a dictionary: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={}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We could set the transition probabilities by assigning nested dictionaries: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 = 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 </a:t>
            </a:r>
            <a:r>
              <a:rPr lang="en-US" dirty="0"/>
              <a:t>…}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But these would be regular dictionaries, no default value for missing keys</a:t>
            </a:r>
          </a:p>
        </p:txBody>
      </p:sp>
    </p:spTree>
    <p:extLst>
      <p:ext uri="{BB962C8B-B14F-4D97-AF65-F5344CB8AC3E}">
        <p14:creationId xmlns:p14="http://schemas.microsoft.com/office/powerpoint/2010/main" val="40929957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-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better way: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 </a:t>
            </a:r>
            <a:br>
              <a:rPr lang="en-US" dirty="0"/>
            </a:b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Don’t make a new dictionary,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just update the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defaultdict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with new dictionary values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</a:t>
            </a:r>
            <a:r>
              <a:rPr lang="en-US" dirty="0"/>
              <a:t>, …}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'IN'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0.0015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0.0016</a:t>
            </a:r>
            <a:r>
              <a:rPr lang="en-US" dirty="0"/>
              <a:t>, …}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17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Adding arguments to the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def </a:t>
            </a:r>
            <a:r>
              <a:rPr lang="en-US" sz="2000" dirty="0" err="1"/>
              <a:t>generate_from_file</a:t>
            </a:r>
            <a:r>
              <a:rPr lang="en-US" sz="2000" dirty="0"/>
              <a:t>(</a:t>
            </a:r>
            <a:r>
              <a:rPr lang="en-US" sz="2000" dirty="0" err="1"/>
              <a:t>context_length</a:t>
            </a:r>
            <a:r>
              <a:rPr lang="en-US" sz="2000" dirty="0"/>
              <a:t>, </a:t>
            </a:r>
            <a:r>
              <a:rPr lang="en-US" sz="2000" dirty="0" err="1"/>
              <a:t>training_file</a:t>
            </a:r>
            <a:r>
              <a:rPr lang="en-US" sz="2000" dirty="0"/>
              <a:t>, start, </a:t>
            </a:r>
            <a:r>
              <a:rPr lang="en-US" sz="2000" dirty="0" err="1"/>
              <a:t>out_len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60</a:t>
            </a:r>
            <a:r>
              <a:rPr lang="en-US" sz="2000" dirty="0"/>
              <a:t>):</a:t>
            </a:r>
            <a:br>
              <a:rPr lang="en-US" sz="2000" dirty="0"/>
            </a:br>
            <a:endParaRPr lang="en-US" sz="2000" dirty="0"/>
          </a:p>
          <a:p>
            <a:pPr marL="411480" lvl="1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... </a:t>
            </a:r>
          </a:p>
          <a:p>
            <a:pPr marL="411480" lvl="1" indent="0">
              <a:buNone/>
            </a:pPr>
            <a:br>
              <a:rPr lang="en-US" sz="2000" dirty="0"/>
            </a:br>
            <a:r>
              <a:rPr lang="en-US" sz="2000" dirty="0" err="1"/>
              <a:t>generate_from_file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80"/>
                </a:solidFill>
              </a:rPr>
              <a:t>int</a:t>
            </a:r>
            <a:r>
              <a:rPr lang="en-US" sz="2000" dirty="0"/>
              <a:t>(</a:t>
            </a:r>
            <a:r>
              <a:rPr lang="en-US" sz="2000" dirty="0" err="1"/>
              <a:t>options.context</a:t>
            </a:r>
            <a:r>
              <a:rPr lang="en-US" sz="2000" dirty="0"/>
              <a:t>),</a:t>
            </a:r>
            <a:r>
              <a:rPr lang="en-US" sz="2000" dirty="0" err="1"/>
              <a:t>options.file,options.start</a:t>
            </a:r>
            <a:r>
              <a:rPr lang="en-US" sz="2000" dirty="0"/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8884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emission probabilities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 =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'want'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0.0093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'fly'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0.0001</a:t>
            </a:r>
          </a:p>
          <a:p>
            <a:pPr marL="411480" lvl="1" indent="0">
              <a:buNone/>
            </a:pP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527692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1/3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viterbi</a:t>
            </a:r>
            <a:r>
              <a:rPr lang="en-US" sz="2000" dirty="0"/>
              <a:t>(</a:t>
            </a:r>
            <a:r>
              <a:rPr lang="en-US" sz="2000" dirty="0" err="1"/>
              <a:t>obs</a:t>
            </a:r>
            <a:r>
              <a:rPr lang="en-US" sz="2000" dirty="0"/>
              <a:t>, states, </a:t>
            </a:r>
            <a:r>
              <a:rPr lang="en-US" sz="2000" dirty="0" err="1"/>
              <a:t>start_p</a:t>
            </a:r>
            <a:r>
              <a:rPr lang="en-US" sz="2000" dirty="0"/>
              <a:t>, </a:t>
            </a:r>
            <a:r>
              <a:rPr lang="en-US" sz="2000" dirty="0" err="1"/>
              <a:t>trans_p</a:t>
            </a:r>
            <a:r>
              <a:rPr lang="en-US" sz="2000" dirty="0"/>
              <a:t>, </a:t>
            </a:r>
            <a:r>
              <a:rPr lang="en-US" sz="2000" dirty="0" err="1"/>
              <a:t>emit_p</a:t>
            </a:r>
            <a:r>
              <a:rPr lang="en-US" sz="2000" dirty="0"/>
              <a:t>):</a:t>
            </a:r>
            <a:br>
              <a:rPr lang="en-US" sz="2000" dirty="0"/>
            </a:br>
            <a:r>
              <a:rPr lang="en-US" sz="2000" dirty="0"/>
              <a:t>    path = [{}]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The Viterbi path is a list of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dicts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mapping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tok+tag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to probability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initial probabilities for each tag given first token (</a:t>
            </a:r>
            <a:r>
              <a:rPr lang="en-US" sz="2000" i="1" dirty="0" err="1">
                <a:solidFill>
                  <a:srgbClr val="808080"/>
                </a:solidFill>
              </a:rPr>
              <a:t>obs</a:t>
            </a:r>
            <a:r>
              <a:rPr lang="en-US" sz="2000" i="1" dirty="0">
                <a:solidFill>
                  <a:srgbClr val="808080"/>
                </a:solidFill>
              </a:rPr>
              <a:t>[0])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tag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states:</a:t>
            </a:r>
            <a:br>
              <a:rPr lang="en-US" sz="2000" dirty="0"/>
            </a:br>
            <a:r>
              <a:rPr lang="en-US" sz="2000" dirty="0"/>
              <a:t>        path[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][tag] = </a:t>
            </a:r>
            <a:r>
              <a:rPr lang="en-US" sz="2000" dirty="0" err="1"/>
              <a:t>start_p</a:t>
            </a:r>
            <a:r>
              <a:rPr lang="en-US" sz="2000" dirty="0"/>
              <a:t>[tag]*</a:t>
            </a:r>
            <a:r>
              <a:rPr lang="en-US" sz="2000" dirty="0" err="1"/>
              <a:t>emit_p</a:t>
            </a:r>
            <a:r>
              <a:rPr lang="en-US" sz="2000" dirty="0"/>
              <a:t>[tag][</a:t>
            </a:r>
            <a:r>
              <a:rPr lang="en-US" sz="2000" dirty="0" err="1"/>
              <a:t>obs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]]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64465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2/3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   </a:t>
            </a:r>
            <a:r>
              <a:rPr lang="en-US" sz="1400" i="1" dirty="0">
                <a:solidFill>
                  <a:srgbClr val="808080"/>
                </a:solidFill>
              </a:rPr>
              <a:t># Get subsequent probabilities for </a:t>
            </a:r>
            <a:r>
              <a:rPr lang="en-US" sz="1400" i="1" dirty="0" err="1">
                <a:solidFill>
                  <a:srgbClr val="808080"/>
                </a:solidFill>
              </a:rPr>
              <a:t>obs</a:t>
            </a:r>
            <a:r>
              <a:rPr lang="en-US" sz="1400" i="1" dirty="0">
                <a:solidFill>
                  <a:srgbClr val="808080"/>
                </a:solidFill>
              </a:rPr>
              <a:t>[t] where t &gt; 0 (tokens after the first)</a:t>
            </a:r>
            <a:br>
              <a:rPr lang="en-US" sz="1400" i="1" dirty="0">
                <a:solidFill>
                  <a:srgbClr val="808080"/>
                </a:solidFill>
              </a:rPr>
            </a:br>
            <a:r>
              <a:rPr lang="en-US" sz="1400" i="1" dirty="0">
                <a:solidFill>
                  <a:srgbClr val="808080"/>
                </a:solidFill>
              </a:rPr>
              <a:t>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tok_num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>
                <a:solidFill>
                  <a:srgbClr val="000080"/>
                </a:solidFill>
              </a:rPr>
              <a:t>range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rgbClr val="000080"/>
                </a:solidFill>
              </a:rPr>
              <a:t>len</a:t>
            </a:r>
            <a:r>
              <a:rPr lang="en-US" sz="1400" dirty="0"/>
              <a:t>(</a:t>
            </a:r>
            <a:r>
              <a:rPr lang="en-US" sz="1400" dirty="0" err="1"/>
              <a:t>obs</a:t>
            </a:r>
            <a:r>
              <a:rPr lang="en-US" sz="1400" dirty="0"/>
              <a:t>)):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path.append</a:t>
            </a:r>
            <a:r>
              <a:rPr lang="en-US" sz="1400" dirty="0"/>
              <a:t>({})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backpointer</a:t>
            </a:r>
            <a:r>
              <a:rPr lang="en-US" sz="1400" dirty="0"/>
              <a:t> = {}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/>
              <a:t>tag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</a:p>
          <a:p>
            <a:pPr marL="0" indent="0">
              <a:buNone/>
            </a:pPr>
            <a:r>
              <a:rPr lang="en-US" sz="1400" dirty="0"/>
              <a:t>            </a:t>
            </a:r>
            <a:r>
              <a:rPr lang="en-US" sz="1400" dirty="0" err="1"/>
              <a:t>max_prob</a:t>
            </a:r>
            <a:r>
              <a:rPr lang="en-US" sz="1400" dirty="0"/>
              <a:t> = 0.0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dirty="0" err="1"/>
              <a:t>probs</a:t>
            </a:r>
            <a:r>
              <a:rPr lang="en-US" sz="1400" dirty="0"/>
              <a:t> = []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prev_tag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probs.append</a:t>
            </a:r>
            <a:r>
              <a:rPr lang="en-US" sz="1400" dirty="0"/>
              <a:t>(path[</a:t>
            </a:r>
            <a:r>
              <a:rPr lang="en-US" sz="1400" dirty="0" err="1"/>
              <a:t>tok_num</a:t>
            </a:r>
            <a:r>
              <a:rPr lang="en-US" sz="1400" dirty="0"/>
              <a:t> - 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][</a:t>
            </a:r>
            <a:r>
              <a:rPr lang="en-US" sz="1400" dirty="0" err="1"/>
              <a:t>prev_tag</a:t>
            </a:r>
            <a:r>
              <a:rPr lang="en-US" sz="1400" dirty="0"/>
              <a:t>] * </a:t>
            </a:r>
            <a:r>
              <a:rPr lang="en-US" sz="1400" dirty="0" err="1"/>
              <a:t>trans_p</a:t>
            </a:r>
            <a:r>
              <a:rPr lang="en-US" sz="1400" dirty="0"/>
              <a:t>[</a:t>
            </a:r>
            <a:r>
              <a:rPr lang="en-US" sz="1400" dirty="0" err="1"/>
              <a:t>prev_tag</a:t>
            </a:r>
            <a:r>
              <a:rPr lang="en-US" sz="1400" dirty="0"/>
              <a:t>][tag] * </a:t>
            </a:r>
            <a:r>
              <a:rPr lang="en-US" sz="1400" dirty="0" err="1"/>
              <a:t>emit_p</a:t>
            </a:r>
            <a:r>
              <a:rPr lang="en-US" sz="1400" dirty="0"/>
              <a:t>[tag][</a:t>
            </a:r>
            <a:r>
              <a:rPr lang="en-US" sz="1400" dirty="0" err="1"/>
              <a:t>obs</a:t>
            </a:r>
            <a:r>
              <a:rPr lang="en-US" sz="1400" dirty="0"/>
              <a:t>[</a:t>
            </a:r>
            <a:r>
              <a:rPr lang="en-US" sz="1400" dirty="0" err="1"/>
              <a:t>tok_num</a:t>
            </a:r>
            <a:r>
              <a:rPr lang="en-US" sz="1400" dirty="0"/>
              <a:t>]])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b="1" dirty="0">
                <a:solidFill>
                  <a:srgbClr val="000080"/>
                </a:solidFill>
              </a:rPr>
              <a:t>if </a:t>
            </a:r>
            <a:r>
              <a:rPr lang="en-US" sz="1400" dirty="0" err="1"/>
              <a:t>prob</a:t>
            </a:r>
            <a:r>
              <a:rPr lang="en-US" sz="1400" dirty="0"/>
              <a:t> &gt; </a:t>
            </a:r>
            <a:r>
              <a:rPr lang="en-US" sz="1400" dirty="0" err="1"/>
              <a:t>max_prob</a:t>
            </a:r>
            <a:r>
              <a:rPr lang="en-US" sz="1400" dirty="0"/>
              <a:t>: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max_prob</a:t>
            </a:r>
            <a:r>
              <a:rPr lang="en-US" sz="1400" dirty="0"/>
              <a:t> = </a:t>
            </a:r>
            <a:r>
              <a:rPr lang="en-US" sz="1400" dirty="0" err="1"/>
              <a:t>prob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best_prev</a:t>
            </a:r>
            <a:r>
              <a:rPr lang="en-US" sz="1400" dirty="0"/>
              <a:t> = </a:t>
            </a:r>
            <a:r>
              <a:rPr lang="en-US" sz="1400" dirty="0" err="1"/>
              <a:t>prev_tag</a:t>
            </a:r>
            <a:br>
              <a:rPr lang="en-US" sz="1400" dirty="0"/>
            </a:br>
            <a:r>
              <a:rPr lang="en-US" sz="1400" dirty="0"/>
              <a:t>                path[</a:t>
            </a:r>
            <a:r>
              <a:rPr lang="en-US" sz="1400" dirty="0" err="1"/>
              <a:t>tok_num</a:t>
            </a:r>
            <a:r>
              <a:rPr lang="en-US" sz="1400" dirty="0"/>
              <a:t>][tag] = </a:t>
            </a:r>
            <a:r>
              <a:rPr lang="en-US" sz="1400" dirty="0" err="1"/>
              <a:t>max_prob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backpointer</a:t>
            </a:r>
            <a:r>
              <a:rPr lang="en-US" sz="1400" dirty="0"/>
              <a:t>[tag] = </a:t>
            </a:r>
            <a:r>
              <a:rPr lang="en-US" sz="1400" dirty="0" err="1"/>
              <a:t>best_prev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backpath.append</a:t>
            </a:r>
            <a:r>
              <a:rPr lang="en-US" sz="1400" dirty="0"/>
              <a:t>(</a:t>
            </a:r>
            <a:r>
              <a:rPr lang="en-US" sz="1400" dirty="0" err="1"/>
              <a:t>backpointer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74423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3/3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optimal_list</a:t>
            </a:r>
            <a:r>
              <a:rPr lang="en-US" dirty="0"/>
              <a:t> = []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Go through each token position in path;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Each token position is now a dictionary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of tags to continuation probabilities given previous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], </a:t>
            </a:r>
            <a:r>
              <a:rPr lang="en-US" dirty="0">
                <a:solidFill>
                  <a:srgbClr val="7030A0"/>
                </a:solidFill>
              </a:rPr>
              <a:t>key</a:t>
            </a:r>
            <a:r>
              <a:rPr lang="en-US" dirty="0"/>
              <a:t>=path[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].get)</a:t>
            </a:r>
            <a:br>
              <a:rPr lang="en-US" dirty="0"/>
            </a:b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current_best_tag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backpath.reverse</a:t>
            </a:r>
            <a:r>
              <a:rPr lang="en-US" dirty="0"/>
              <a:t>()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for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backpointer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backpath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 err="1"/>
              <a:t>optimal_list.reverse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# The highest probability</a:t>
            </a:r>
            <a:br>
              <a:rPr lang="en-US" dirty="0"/>
            </a:br>
            <a:r>
              <a:rPr lang="en-US" dirty="0" err="1"/>
              <a:t>max_total_prob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(path[-1].values())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'Best sequence: </a:t>
            </a:r>
            <a:r>
              <a:rPr lang="en-US" dirty="0"/>
              <a:t>' + </a:t>
            </a:r>
            <a:r>
              <a:rPr lang="en-US" dirty="0">
                <a:solidFill>
                  <a:srgbClr val="006600"/>
                </a:solidFill>
              </a:rPr>
              <a:t>' '</a:t>
            </a:r>
            <a:r>
              <a:rPr lang="en-US" dirty="0"/>
              <a:t>.join(</a:t>
            </a:r>
            <a:r>
              <a:rPr lang="en-US" dirty="0" err="1"/>
              <a:t>optimal_list</a:t>
            </a:r>
            <a:r>
              <a:rPr lang="en-US" dirty="0"/>
              <a:t>) + </a:t>
            </a:r>
            <a:r>
              <a:rPr lang="en-US" dirty="0">
                <a:solidFill>
                  <a:srgbClr val="006600"/>
                </a:solidFill>
              </a:rPr>
              <a:t>' with highest probability of </a:t>
            </a:r>
            <a:r>
              <a:rPr lang="en-US" dirty="0"/>
              <a:t>' + </a:t>
            </a:r>
            <a:r>
              <a:rPr lang="en-US" dirty="0" err="1">
                <a:solidFill>
                  <a:srgbClr val="002060"/>
                </a:solidFill>
              </a:rPr>
              <a:t>str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float</a:t>
            </a:r>
            <a:r>
              <a:rPr lang="en-US" dirty="0"/>
              <a:t>(</a:t>
            </a:r>
            <a:r>
              <a:rPr lang="en-US" dirty="0" err="1"/>
              <a:t>max_total_prob</a:t>
            </a:r>
            <a:r>
              <a:rPr lang="en-US" dirty="0"/>
              <a:t>)))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708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" y="2552468"/>
            <a:ext cx="9144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start_p</a:t>
            </a:r>
            <a:r>
              <a:rPr lang="en-US" dirty="0"/>
              <a:t> *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1" name="Left Brace 20"/>
          <p:cNvSpPr/>
          <p:nvPr/>
        </p:nvSpPr>
        <p:spPr>
          <a:xfrm>
            <a:off x="990600" y="2595033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trans_p</a:t>
            </a:r>
            <a:r>
              <a:rPr lang="en-US" dirty="0"/>
              <a:t> * </a:t>
            </a:r>
            <a:r>
              <a:rPr lang="en-US" dirty="0" err="1"/>
              <a:t>emit_p</a:t>
            </a:r>
            <a:r>
              <a:rPr lang="en-US" dirty="0"/>
              <a:t> * </a:t>
            </a:r>
            <a:r>
              <a:rPr lang="en-US" dirty="0" err="1"/>
              <a:t>prev_p</a:t>
            </a:r>
            <a:endParaRPr lang="en-US" dirty="0"/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797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Backtrace</a:t>
            </a:r>
            <a:r>
              <a:rPr lang="en-US" dirty="0"/>
              <a:t> step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Best outcome</a:t>
            </a:r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9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Validating input or quitting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11480" lvl="1" indent="0">
              <a:buNone/>
            </a:pPr>
            <a:endParaRPr lang="en-US" sz="2000" b="1" dirty="0">
              <a:solidFill>
                <a:srgbClr val="000080"/>
              </a:solidFill>
            </a:endParaRP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/>
              <a:t>start != </a:t>
            </a:r>
            <a:r>
              <a:rPr lang="en-US" sz="2000" b="1" dirty="0">
                <a:solidFill>
                  <a:srgbClr val="008000"/>
                </a:solidFill>
              </a:rPr>
              <a:t>""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first_tokens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80"/>
                </a:solidFill>
              </a:rPr>
              <a:t>tuple</a:t>
            </a:r>
            <a:r>
              <a:rPr lang="en-US" sz="2000" dirty="0"/>
              <a:t>(</a:t>
            </a:r>
            <a:r>
              <a:rPr lang="en-US" sz="2000" dirty="0" err="1"/>
              <a:t>word_tokenize</a:t>
            </a:r>
            <a:r>
              <a:rPr lang="en-US" sz="2000" dirty="0"/>
              <a:t>(start))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first_tokens</a:t>
            </a:r>
            <a:r>
              <a:rPr lang="en-US" sz="2000" dirty="0"/>
              <a:t>) &lt; </a:t>
            </a:r>
            <a:r>
              <a:rPr lang="en-US" sz="2000" dirty="0" err="1"/>
              <a:t>context_length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"Too few tokens specified for context: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context_length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        quit()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0080"/>
                </a:solidFill>
              </a:rPr>
              <a:t>elif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first_tokens</a:t>
            </a:r>
            <a:r>
              <a:rPr lang="en-US" sz="2000" dirty="0"/>
              <a:t>) &gt; </a:t>
            </a:r>
            <a:r>
              <a:rPr lang="en-US" sz="2000" dirty="0" err="1"/>
              <a:t>context_length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"Too many tokens for context: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context_length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        quit()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77520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Explicit first tokens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start != 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</a:t>
            </a:r>
            <a:r>
              <a:rPr lang="en-US" dirty="0" err="1"/>
              <a:t>first_tokens</a:t>
            </a:r>
            <a:r>
              <a:rPr lang="en-US" dirty="0"/>
              <a:t>) </a:t>
            </a:r>
            <a:r>
              <a:rPr lang="en-US" b="1" dirty="0">
                <a:solidFill>
                  <a:srgbClr val="000080"/>
                </a:solidFill>
              </a:rPr>
              <a:t>not in </a:t>
            </a:r>
            <a:r>
              <a:rPr lang="en-US" dirty="0"/>
              <a:t>counts: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token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 err="1"/>
              <a:t>first_tokens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token, end=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first_tokens</a:t>
            </a:r>
            <a:r>
              <a:rPr lang="en-US" dirty="0"/>
              <a:t>[-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 </a:t>
            </a:r>
            <a:r>
              <a:rPr lang="en-US" b="1" dirty="0">
                <a:solidFill>
                  <a:srgbClr val="000080"/>
                </a:solidFill>
              </a:rPr>
              <a:t>not in 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"."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"," 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"!"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"?"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";"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":"</a:t>
            </a:r>
            <a:r>
              <a:rPr lang="en-US" dirty="0"/>
              <a:t>]: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"."</a:t>
            </a:r>
            <a:r>
              <a:rPr lang="en-US" dirty="0"/>
              <a:t>, end=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pass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Don’t do anything, this context is known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i="1" dirty="0">
                <a:solidFill>
                  <a:srgbClr val="808080"/>
                </a:solidFill>
              </a:rPr>
              <a:t># Choose a random first context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first_tokens</a:t>
            </a:r>
            <a:r>
              <a:rPr lang="en-US" dirty="0"/>
              <a:t> = choice(</a:t>
            </a:r>
            <a:r>
              <a:rPr lang="en-US" dirty="0" err="1"/>
              <a:t>counts.keys</a:t>
            </a:r>
            <a:r>
              <a:rPr lang="en-US" dirty="0"/>
              <a:t>())</a:t>
            </a:r>
            <a:br>
              <a:rPr lang="en-US" i="1" dirty="0">
                <a:solidFill>
                  <a:srgbClr val="80808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063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 (vanilla)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827584" y="1556792"/>
          <a:ext cx="3157749" cy="5054921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79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CC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Coordinating conjunction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Cardinal number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Existential there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FW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Foreign word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IN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Preposition or conjunction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Adjective, comparative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Adjective, superlative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List item marker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Modal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singular or mass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plural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singular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plural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Predeterminer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ending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Personal pronoun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4644008" y="1556792"/>
          <a:ext cx="3745206" cy="505339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37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8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PRP$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RB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Adverb, comparative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Adverb, superlative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Particle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Symbol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TO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to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UH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Interjection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base form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tense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VBG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gerund or present participle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participle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6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u="none" strike="noStrike" dirty="0" err="1">
                          <a:effectLst/>
                        </a:rPr>
                        <a:t>Verb</a:t>
                      </a:r>
                      <a:r>
                        <a:rPr lang="it-IT" sz="1700" u="none" strike="noStrike" dirty="0">
                          <a:effectLst/>
                        </a:rPr>
                        <a:t>, non-3rd </a:t>
                      </a:r>
                      <a:r>
                        <a:rPr lang="it-IT" sz="1700" u="none" strike="noStrike" dirty="0" err="1">
                          <a:effectLst/>
                        </a:rPr>
                        <a:t>person</a:t>
                      </a:r>
                      <a:r>
                        <a:rPr lang="it-IT" sz="1700" u="none" strike="noStrike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sg</a:t>
                      </a:r>
                      <a:r>
                        <a:rPr lang="it-IT" sz="1700" u="none" strike="noStrike" dirty="0">
                          <a:effectLst/>
                        </a:rPr>
                        <a:t>.</a:t>
                      </a:r>
                      <a:r>
                        <a:rPr lang="it-IT" sz="1700" u="none" strike="noStrike" baseline="0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present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VBZ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3rd person </a:t>
                      </a:r>
                      <a:r>
                        <a:rPr lang="en-US" sz="1700" u="none" strike="noStrike" dirty="0" err="1">
                          <a:effectLst/>
                        </a:rPr>
                        <a:t>sg</a:t>
                      </a:r>
                      <a:r>
                        <a:rPr lang="en-US" sz="1700" u="none" strike="noStrike" dirty="0">
                          <a:effectLst/>
                        </a:rPr>
                        <a:t>. present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Wh-pronoun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WP$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wh-pronoun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WRB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 err="1">
                          <a:effectLst/>
                        </a:rPr>
                        <a:t>Wh</a:t>
                      </a:r>
                      <a:r>
                        <a:rPr lang="en-US" sz="1700" u="none" strike="noStrike" dirty="0">
                          <a:effectLst/>
                        </a:rPr>
                        <a:t>-adverb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43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Tagging with NLTK – tagging.py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dirty="0"/>
              <a:t>text = </a:t>
            </a:r>
            <a:r>
              <a:rPr lang="en-US" b="1" dirty="0">
                <a:solidFill>
                  <a:srgbClr val="008000"/>
                </a:solidFill>
              </a:rPr>
              <a:t>"Mr. Pickwick turned orange."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a list of tokens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(text)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Make it a list of (token, </a:t>
            </a:r>
            <a:r>
              <a:rPr lang="en-US" i="1" dirty="0" err="1">
                <a:solidFill>
                  <a:srgbClr val="808080"/>
                </a:solidFill>
              </a:rPr>
              <a:t>pos</a:t>
            </a:r>
            <a:r>
              <a:rPr lang="en-US" i="1" dirty="0">
                <a:solidFill>
                  <a:srgbClr val="808080"/>
                </a:solidFill>
              </a:rPr>
              <a:t>) tuples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tagged = </a:t>
            </a:r>
            <a:r>
              <a:rPr lang="en-US" dirty="0" err="1"/>
              <a:t>nltk.pos_tag</a:t>
            </a:r>
            <a:r>
              <a:rPr lang="en-US" dirty="0"/>
              <a:t>(tokenized)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tagged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Note the error!</a:t>
            </a:r>
            <a:br>
              <a:rPr lang="en-US" i="1" dirty="0">
                <a:solidFill>
                  <a:srgbClr val="808080"/>
                </a:solidFill>
              </a:rPr>
            </a:br>
            <a:br>
              <a:rPr lang="en-US" dirty="0"/>
            </a:br>
            <a:r>
              <a:rPr lang="en-US" dirty="0"/>
              <a:t>[(</a:t>
            </a:r>
            <a:r>
              <a:rPr lang="en-US" b="1" dirty="0">
                <a:solidFill>
                  <a:srgbClr val="008000"/>
                </a:solidFill>
              </a:rPr>
              <a:t>'Mr.'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'Pickwick'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'turned'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'VBD'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'orange'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)]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85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do with ‘tagged’?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Tagged data is a </a:t>
            </a:r>
            <a:r>
              <a:rPr lang="en-US" b="1" dirty="0"/>
              <a:t>list </a:t>
            </a:r>
            <a:r>
              <a:rPr lang="en-US" dirty="0"/>
              <a:t>of </a:t>
            </a:r>
            <a:r>
              <a:rPr lang="en-US" b="1" dirty="0"/>
              <a:t>tuples</a:t>
            </a:r>
          </a:p>
          <a:p>
            <a:r>
              <a:rPr lang="en-US" dirty="0"/>
              <a:t>Can be separated into </a:t>
            </a:r>
            <a:r>
              <a:rPr lang="en-US" b="1" dirty="0"/>
              <a:t>two lists </a:t>
            </a:r>
            <a:r>
              <a:rPr lang="en-US" dirty="0"/>
              <a:t>for processing just tags:</a:t>
            </a:r>
          </a:p>
          <a:p>
            <a:pPr marL="0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b="1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tagged: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11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tag_dist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(tags)</a:t>
            </a:r>
            <a:br>
              <a:rPr lang="en-US" dirty="0"/>
            </a:br>
            <a:r>
              <a:rPr lang="en-US" dirty="0" err="1"/>
              <a:t>word_dist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(words)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tag_dist.most_common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)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word_dist.most_common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100</a:t>
            </a:r>
            <a:r>
              <a:rPr lang="en-US" dirty="0"/>
              <a:t>)[</a:t>
            </a:r>
            <a:r>
              <a:rPr lang="en-US" dirty="0">
                <a:solidFill>
                  <a:srgbClr val="0000FF"/>
                </a:solidFill>
              </a:rPr>
              <a:t>90</a:t>
            </a:r>
            <a:r>
              <a:rPr lang="en-US" dirty="0"/>
              <a:t>:]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42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446</TotalTime>
  <Words>2673</Words>
  <Application>Microsoft Office PowerPoint</Application>
  <PresentationFormat>On-screen Show (4:3)</PresentationFormat>
  <Paragraphs>390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Calibri</vt:lpstr>
      <vt:lpstr>Cambria</vt:lpstr>
      <vt:lpstr>Wingdings</vt:lpstr>
      <vt:lpstr>Wingdings 2</vt:lpstr>
      <vt:lpstr>Foundry</vt:lpstr>
      <vt:lpstr>LING-4400 Introduction to  Natural Language Processing</vt:lpstr>
      <vt:lpstr>Assignment 6 – n-grams</vt:lpstr>
      <vt:lpstr>Adding arguments to the function</vt:lpstr>
      <vt:lpstr>Validating input or quitting</vt:lpstr>
      <vt:lpstr>Explicit first tokens</vt:lpstr>
      <vt:lpstr>The PTB tag set (vanilla)</vt:lpstr>
      <vt:lpstr>Tagging with NLTK – tagging.py</vt:lpstr>
      <vt:lpstr>What can we do with ‘tagged’?</vt:lpstr>
      <vt:lpstr>Inspecting frequencies</vt:lpstr>
      <vt:lpstr>And plotting</vt:lpstr>
      <vt:lpstr>Tagged data from nltk</vt:lpstr>
      <vt:lpstr>Homework – for Wednesday, Nov 8</vt:lpstr>
      <vt:lpstr>How does tagging work?</vt:lpstr>
      <vt:lpstr>HMMs</vt:lpstr>
      <vt:lpstr>HMMs – formal definition</vt:lpstr>
      <vt:lpstr>HMMs – formal definition</vt:lpstr>
      <vt:lpstr>Where are we in the definition?</vt:lpstr>
      <vt:lpstr>Using the chain</vt:lpstr>
      <vt:lpstr>The Viterbi algorithm</vt:lpstr>
      <vt:lpstr>The Viterbi algorithm</vt:lpstr>
      <vt:lpstr>Building table B – emit_p</vt:lpstr>
      <vt:lpstr>Building block: defaultdict</vt:lpstr>
      <vt:lpstr>Building block: defaultdict</vt:lpstr>
      <vt:lpstr>Building block: defaultdict</vt:lpstr>
      <vt:lpstr>Building block: defaultdict</vt:lpstr>
      <vt:lpstr>Viterbi - implementation</vt:lpstr>
      <vt:lpstr>Viterbi – starting probabilities</vt:lpstr>
      <vt:lpstr>Viterbi – transitional probabilities</vt:lpstr>
      <vt:lpstr>Viterbi - transitional probabilities</vt:lpstr>
      <vt:lpstr>Viterbi – emission probabilities </vt:lpstr>
      <vt:lpstr>The algorithm 1/3</vt:lpstr>
      <vt:lpstr>The algorithm 2/3</vt:lpstr>
      <vt:lpstr>The algorithm 3/3</vt:lpstr>
      <vt:lpstr>Viterbi algorithm</vt:lpstr>
      <vt:lpstr>Backtrace step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1359</cp:revision>
  <dcterms:created xsi:type="dcterms:W3CDTF">2015-10-05T21:10:16Z</dcterms:created>
  <dcterms:modified xsi:type="dcterms:W3CDTF">2023-11-01T19:13:57Z</dcterms:modified>
</cp:coreProperties>
</file>