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05" r:id="rId3"/>
    <p:sldId id="407" r:id="rId4"/>
    <p:sldId id="430" r:id="rId5"/>
    <p:sldId id="404" r:id="rId6"/>
    <p:sldId id="431" r:id="rId7"/>
    <p:sldId id="412" r:id="rId8"/>
    <p:sldId id="406" r:id="rId9"/>
    <p:sldId id="432" r:id="rId10"/>
    <p:sldId id="408" r:id="rId11"/>
    <p:sldId id="433" r:id="rId12"/>
    <p:sldId id="434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395" r:id="rId21"/>
    <p:sldId id="379" r:id="rId22"/>
    <p:sldId id="409" r:id="rId23"/>
    <p:sldId id="410" r:id="rId24"/>
    <p:sldId id="383" r:id="rId25"/>
    <p:sldId id="384" r:id="rId26"/>
    <p:sldId id="385" r:id="rId27"/>
    <p:sldId id="399" r:id="rId28"/>
    <p:sldId id="435" r:id="rId29"/>
    <p:sldId id="400" r:id="rId30"/>
    <p:sldId id="360" r:id="rId31"/>
    <p:sldId id="361" r:id="rId32"/>
    <p:sldId id="362" r:id="rId33"/>
    <p:sldId id="402" r:id="rId34"/>
    <p:sldId id="403" r:id="rId35"/>
    <p:sldId id="436" r:id="rId36"/>
    <p:sldId id="437" r:id="rId37"/>
    <p:sldId id="364" r:id="rId38"/>
    <p:sldId id="398" r:id="rId39"/>
    <p:sldId id="365" r:id="rId40"/>
    <p:sldId id="366" r:id="rId41"/>
    <p:sldId id="367" r:id="rId42"/>
    <p:sldId id="369" r:id="rId43"/>
    <p:sldId id="393" r:id="rId44"/>
    <p:sldId id="40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mir-zeldes/HebPipe/blob/master/lib/whitespace_tokenize.py" TargetMode="External"/><Relationship Id="rId2" Type="http://schemas.openxmlformats.org/officeDocument/2006/relationships/hyperlink" Target="https://www.nltk.org/_modules/nltk/tokenize/treebank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egexr.com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Dictionaries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the 'r' do?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,data)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Remember that </a:t>
            </a:r>
            <a:r>
              <a:rPr lang="en-US" b="1" dirty="0"/>
              <a:t>'('</a:t>
            </a:r>
            <a:r>
              <a:rPr lang="en-US" dirty="0"/>
              <a:t> is a regex operator</a:t>
            </a:r>
          </a:p>
          <a:p>
            <a:pPr lvl="1"/>
            <a:r>
              <a:rPr lang="en-US" dirty="0"/>
              <a:t>Has to be escaped with </a:t>
            </a:r>
            <a:r>
              <a:rPr lang="en-US" b="1" dirty="0"/>
              <a:t>\(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But Python also uses </a:t>
            </a:r>
            <a:r>
              <a:rPr lang="en-US" b="1" dirty="0"/>
              <a:t>\</a:t>
            </a:r>
            <a:r>
              <a:rPr lang="en-US" dirty="0"/>
              <a:t> for escaping… to use a literal backslash in the regex, we must write \\</a:t>
            </a:r>
          </a:p>
          <a:p>
            <a:pPr lvl="1"/>
            <a:r>
              <a:rPr lang="en-US" dirty="0"/>
              <a:t>To search for a backslash in regex we'd write: \\\\</a:t>
            </a:r>
          </a:p>
        </p:txBody>
      </p:sp>
    </p:spTree>
    <p:extLst>
      <p:ext uri="{BB962C8B-B14F-4D97-AF65-F5344CB8AC3E}">
        <p14:creationId xmlns:p14="http://schemas.microsoft.com/office/powerpoint/2010/main" val="2908089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all very cumbersome</a:t>
            </a:r>
          </a:p>
          <a:p>
            <a:r>
              <a:rPr lang="en-US" dirty="0"/>
              <a:t>If we want Python to treat backslashes literally in our string and pass them on to regex, we can use </a:t>
            </a:r>
            <a:r>
              <a:rPr lang="en-US" b="1" dirty="0"/>
              <a:t>raw strings</a:t>
            </a:r>
            <a:endParaRPr lang="en-US" dirty="0"/>
          </a:p>
          <a:p>
            <a:pPr lvl="1"/>
            <a:r>
              <a:rPr lang="en-US" dirty="0"/>
              <a:t>Prefixed by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</a:p>
          <a:p>
            <a:pPr lvl="1"/>
            <a:r>
              <a:rPr lang="en-US" dirty="0"/>
              <a:t>These two are the same: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'\\('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Send regex a backslash to mark ( as literal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\(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Same, but Python doesn't look inside</a:t>
            </a:r>
          </a:p>
          <a:p>
            <a:pPr lvl="1"/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/>
              <a:buChar char="Ø"/>
            </a:pPr>
            <a:r>
              <a:rPr lang="en-US" dirty="0">
                <a:solidFill>
                  <a:srgbClr val="0070C0"/>
                </a:solidFill>
              </a:rPr>
              <a:t>TLDR: put r before regex pattern strings</a:t>
            </a:r>
          </a:p>
          <a:p>
            <a:pPr lvl="1">
              <a:buFont typeface="Wingdings"/>
              <a:buChar char="Ø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45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grab stuff out of matches with </a:t>
            </a:r>
            <a:r>
              <a:rPr lang="en-US" b="1" dirty="0">
                <a:solidFill>
                  <a:srgbClr val="7030A0"/>
                </a:solidFill>
              </a:rPr>
              <a:t>\1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\2</a:t>
            </a:r>
            <a:r>
              <a:rPr lang="en-US" dirty="0"/>
              <a:t>..</a:t>
            </a:r>
          </a:p>
          <a:p>
            <a:r>
              <a:rPr lang="en-US" dirty="0"/>
              <a:t>Note the raw string (otherwise: \\1, \\2)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Let's duplicate the b[</a:t>
            </a:r>
            <a:r>
              <a:rPr lang="en-US" i="1" dirty="0" err="1">
                <a:solidFill>
                  <a:srgbClr val="808080"/>
                </a:solidFill>
              </a:rPr>
              <a:t>aeiou</a:t>
            </a:r>
            <a:r>
              <a:rPr lang="en-US" i="1" dirty="0">
                <a:solidFill>
                  <a:srgbClr val="808080"/>
                </a:solidFill>
              </a:rPr>
              <a:t>] syllables!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b="1" dirty="0">
                <a:solidFill>
                  <a:srgbClr val="008000"/>
                </a:solidFill>
              </a:rPr>
              <a:t>"bombastic"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'\1\1'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r>
              <a:rPr lang="en-US" dirty="0"/>
              <a:t>&gt;&gt; word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bobombabastic</a:t>
            </a:r>
            <a:r>
              <a:rPr lang="en-US" b="1" dirty="0">
                <a:solidFill>
                  <a:srgbClr val="008000"/>
                </a:solidFill>
              </a:rPr>
              <a:t>'</a:t>
            </a:r>
          </a:p>
          <a:p>
            <a:endParaRPr lang="en-US" dirty="0"/>
          </a:p>
          <a:p>
            <a:r>
              <a:rPr lang="en-US" dirty="0"/>
              <a:t>The number \1 always refers to the first part of the pattern </a:t>
            </a:r>
            <a:r>
              <a:rPr lang="en-US" b="1" dirty="0"/>
              <a:t>in brackets </a:t>
            </a:r>
            <a:r>
              <a:rPr lang="en-US" dirty="0"/>
              <a:t>(\2 is the second brackets, if available, etc.) – like group(1) etc.</a:t>
            </a:r>
          </a:p>
        </p:txBody>
      </p:sp>
    </p:spTree>
    <p:extLst>
      <p:ext uri="{BB962C8B-B14F-4D97-AF65-F5344CB8AC3E}">
        <p14:creationId xmlns:p14="http://schemas.microsoft.com/office/powerpoint/2010/main" val="1677404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tokenization for real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NLTK's tokenizer work?</a:t>
            </a:r>
          </a:p>
          <a:p>
            <a:pPr lvl="1"/>
            <a:r>
              <a:rPr lang="en-US" dirty="0"/>
              <a:t>Actually you can almost read the code right now!</a:t>
            </a:r>
          </a:p>
          <a:p>
            <a:pPr lvl="1"/>
            <a:r>
              <a:rPr lang="en-US" dirty="0"/>
              <a:t>Here's the important stuff</a:t>
            </a:r>
          </a:p>
        </p:txBody>
      </p:sp>
    </p:spTree>
    <p:extLst>
      <p:ext uri="{BB962C8B-B14F-4D97-AF65-F5344CB8AC3E}">
        <p14:creationId xmlns:p14="http://schemas.microsoft.com/office/powerpoint/2010/main" val="101406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Note the use of </a:t>
            </a:r>
            <a:r>
              <a:rPr lang="en-US" b="1" dirty="0" err="1"/>
              <a:t>def</a:t>
            </a:r>
            <a:r>
              <a:rPr lang="en-US" b="1" dirty="0"/>
              <a:t> </a:t>
            </a:r>
            <a:r>
              <a:rPr lang="en-US" dirty="0" err="1"/>
              <a:t>some_function</a:t>
            </a:r>
            <a:r>
              <a:rPr lang="en-US" dirty="0"/>
              <a:t>(arg1,arg2,…):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br>
              <a:rPr lang="en-US" dirty="0"/>
            </a:b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tokenize(text, CONTRACTIONS2, CONTRACTIONS3):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#starting quotes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r'^\"'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r'``'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r'(``)'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 (\[{&lt;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r'\1 `` '</a:t>
            </a:r>
            <a:r>
              <a:rPr lang="en-US" dirty="0"/>
              <a:t>, 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#punctuation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)(</a:t>
            </a:r>
            <a:r>
              <a:rPr lang="en-US" b="1" dirty="0">
                <a:solidFill>
                  <a:srgbClr val="008000"/>
                </a:solidFill>
              </a:rPr>
              <a:t>[^\d]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\2'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$'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... 6 more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#parentheses, brackets, etc.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\]\[\(\)\{\}\&lt;\&gt;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'--'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--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#add extra space to make things easier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 " </a:t>
            </a:r>
            <a:r>
              <a:rPr lang="en-US" dirty="0"/>
              <a:t>+ text + 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endParaRPr lang="en-US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Ending quotes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 </a:t>
            </a:r>
            <a:r>
              <a:rPr lang="en-US" sz="2400" b="1" dirty="0">
                <a:solidFill>
                  <a:srgbClr val="FF0000"/>
                </a:solidFill>
              </a:rPr>
              <a:t>''</a:t>
            </a:r>
            <a:r>
              <a:rPr lang="en-US" sz="2400" b="1" dirty="0">
                <a:solidFill>
                  <a:srgbClr val="008000"/>
                </a:solidFill>
              </a:rPr>
              <a:t>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…</a:t>
            </a:r>
          </a:p>
          <a:p>
            <a:pPr marL="171450" lvl="1" indent="0">
              <a:buNone/>
            </a:pPr>
            <a:endParaRPr lang="en-US" sz="2400" dirty="0"/>
          </a:p>
          <a:p>
            <a:pPr marL="171450" lvl="1" indent="0"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# Contractions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])('[</a:t>
            </a:r>
            <a:r>
              <a:rPr lang="en-US" sz="2400" b="1" dirty="0" err="1">
                <a:solidFill>
                  <a:srgbClr val="008000"/>
                </a:solidFill>
              </a:rPr>
              <a:t>sS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mM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dD</a:t>
            </a:r>
            <a:r>
              <a:rPr lang="en-US" sz="2400" b="1" dirty="0">
                <a:solidFill>
                  <a:srgbClr val="008000"/>
                </a:solidFill>
              </a:rPr>
              <a:t>]|')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</a:t>
            </a:r>
            <a:r>
              <a:rPr lang="en-US" sz="2400" b="1" dirty="0" err="1">
                <a:solidFill>
                  <a:srgbClr val="008000"/>
                </a:solidFill>
              </a:rPr>
              <a:t>ll</a:t>
            </a:r>
            <a:r>
              <a:rPr lang="en-US" sz="2400" b="1" dirty="0">
                <a:solidFill>
                  <a:srgbClr val="008000"/>
                </a:solidFill>
              </a:rPr>
              <a:t>|'LL|'re|'RE|'</a:t>
            </a:r>
            <a:r>
              <a:rPr lang="en-US" sz="2400" b="1" dirty="0" err="1">
                <a:solidFill>
                  <a:srgbClr val="008000"/>
                </a:solidFill>
              </a:rPr>
              <a:t>ve</a:t>
            </a:r>
            <a:r>
              <a:rPr lang="en-US" sz="2400" b="1" dirty="0">
                <a:solidFill>
                  <a:srgbClr val="008000"/>
                </a:solidFill>
              </a:rPr>
              <a:t>|'</a:t>
            </a:r>
            <a:r>
              <a:rPr lang="en-US" sz="2400" b="1" dirty="0" err="1">
                <a:solidFill>
                  <a:srgbClr val="008000"/>
                </a:solidFill>
              </a:rPr>
              <a:t>VE|n't|N'T</a:t>
            </a:r>
            <a:r>
              <a:rPr lang="en-US" sz="2400" b="1" dirty="0">
                <a:solidFill>
                  <a:srgbClr val="008000"/>
                </a:solidFill>
              </a:rPr>
              <a:t>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\2"</a:t>
            </a:r>
            <a:r>
              <a:rPr lang="en-US" sz="2400" dirty="0"/>
              <a:t>, text)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80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CONTRACTIONS2: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CONTRACTIONS3: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</a:p>
          <a:p>
            <a:pPr marL="171450" lvl="1" indent="0">
              <a:buNone/>
            </a:pPr>
            <a:endParaRPr lang="en-US" sz="2400" i="1" dirty="0">
              <a:solidFill>
                <a:srgbClr val="808080"/>
              </a:solidFill>
            </a:endParaRPr>
          </a:p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return </a:t>
            </a:r>
            <a:r>
              <a:rPr lang="en-US" sz="2400" dirty="0" err="1"/>
              <a:t>text.split</a:t>
            </a:r>
            <a:r>
              <a:rPr lang="en-US" sz="2400" dirty="0"/>
              <a:t>()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3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easy to follow,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actual working code for entry level tokenization</a:t>
            </a:r>
          </a:p>
          <a:p>
            <a:r>
              <a:rPr lang="en-US" dirty="0"/>
              <a:t>Just uses </a:t>
            </a:r>
            <a:r>
              <a:rPr lang="en-US" dirty="0" err="1"/>
              <a:t>RegEx</a:t>
            </a:r>
            <a:r>
              <a:rPr lang="en-US" dirty="0"/>
              <a:t>!!</a:t>
            </a:r>
          </a:p>
          <a:p>
            <a:r>
              <a:rPr lang="en-US" dirty="0"/>
              <a:t>Full code here:</a:t>
            </a:r>
          </a:p>
          <a:p>
            <a:pPr marL="594360" lvl="2" indent="0">
              <a:buNone/>
            </a:pPr>
            <a:r>
              <a:rPr lang="en-US" sz="2100" dirty="0">
                <a:hlinkClick r:id="rId2"/>
              </a:rPr>
              <a:t>https://www.nltk.org/_modules/nltk/tokenize/treebank.html</a:t>
            </a:r>
            <a:r>
              <a:rPr lang="en-US" sz="2100" dirty="0"/>
              <a:t> 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More professional options out there too (notably Stanza, </a:t>
            </a:r>
            <a:r>
              <a:rPr lang="en-US" dirty="0" err="1"/>
              <a:t>SpaCy</a:t>
            </a:r>
            <a:r>
              <a:rPr lang="en-US" dirty="0"/>
              <a:t>, the </a:t>
            </a:r>
            <a:r>
              <a:rPr lang="en-US" dirty="0" err="1"/>
              <a:t>TreeTagger</a:t>
            </a:r>
            <a:r>
              <a:rPr lang="en-US" dirty="0"/>
              <a:t> tokenizer in Perl or in Python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)</a:t>
            </a:r>
          </a:p>
          <a:p>
            <a:pPr>
              <a:buFont typeface="Wingdings"/>
              <a:buChar char="Ø"/>
            </a:pPr>
            <a:r>
              <a:rPr lang="en-US" dirty="0"/>
              <a:t>Special tools for more challenging languages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61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Exercise: Phone number scraper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i="1" dirty="0">
                <a:solidFill>
                  <a:srgbClr val="0070C0"/>
                </a:solidFill>
              </a:rPr>
              <a:t>phones.py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Fix the script so it finds all phone numbers in the text</a:t>
            </a:r>
          </a:p>
          <a:p>
            <a:pPr lvl="1"/>
            <a:r>
              <a:rPr lang="en-US" dirty="0"/>
              <a:t>Some of the steps have been done for you</a:t>
            </a:r>
          </a:p>
          <a:p>
            <a:pPr lvl="1"/>
            <a:r>
              <a:rPr lang="en-US" dirty="0"/>
              <a:t>Bonus question: can you print out all the numbers in a uniform format?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8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terms from </a:t>
            </a:r>
            <a:r>
              <a:rPr lang="en-US" dirty="0" err="1"/>
              <a:t>Jurafsky</a:t>
            </a:r>
            <a:r>
              <a:rPr lang="en-US" dirty="0"/>
              <a:t>/Martin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False positive / negative</a:t>
            </a:r>
          </a:p>
          <a:p>
            <a:pPr lvl="1"/>
            <a:r>
              <a:rPr lang="en-US" dirty="0"/>
              <a:t>Accuracy -&gt; </a:t>
            </a:r>
            <a:r>
              <a:rPr lang="en-US" b="1" dirty="0"/>
              <a:t>precision</a:t>
            </a:r>
          </a:p>
          <a:p>
            <a:pPr lvl="1"/>
            <a:r>
              <a:rPr lang="en-US" dirty="0"/>
              <a:t>Coverage -&gt; </a:t>
            </a:r>
            <a:r>
              <a:rPr lang="en-US" b="1" dirty="0"/>
              <a:t>recall</a:t>
            </a:r>
          </a:p>
          <a:p>
            <a:r>
              <a:rPr lang="en-US" dirty="0"/>
              <a:t>Some extra regex tricks: (caps for opposite)</a:t>
            </a:r>
          </a:p>
          <a:p>
            <a:pPr lvl="1"/>
            <a:r>
              <a:rPr lang="en-US" dirty="0"/>
              <a:t>\b 	a 'word boundary'</a:t>
            </a:r>
          </a:p>
          <a:p>
            <a:pPr lvl="1"/>
            <a:r>
              <a:rPr lang="en-US" dirty="0"/>
              <a:t>\d 	a digit</a:t>
            </a:r>
          </a:p>
          <a:p>
            <a:pPr lvl="1"/>
            <a:r>
              <a:rPr lang="en-US" dirty="0"/>
              <a:t>\w	a 'letter'</a:t>
            </a:r>
          </a:p>
          <a:p>
            <a:pPr lvl="1"/>
            <a:r>
              <a:rPr lang="en-US" dirty="0"/>
              <a:t>\s 	whitespace</a:t>
            </a:r>
          </a:p>
          <a:p>
            <a:pPr lvl="1"/>
            <a:r>
              <a:rPr lang="en-US" dirty="0"/>
              <a:t>x{</a:t>
            </a:r>
            <a:r>
              <a:rPr lang="en-US" dirty="0" err="1"/>
              <a:t>n,m</a:t>
            </a:r>
            <a:r>
              <a:rPr lang="en-US" dirty="0"/>
              <a:t>}	specify n to m repetitions of previous</a:t>
            </a:r>
          </a:p>
        </p:txBody>
      </p:sp>
    </p:spTree>
    <p:extLst>
      <p:ext uri="{BB962C8B-B14F-4D97-AF65-F5344CB8AC3E}">
        <p14:creationId xmlns:p14="http://schemas.microsoft.com/office/powerpoint/2010/main" val="4032506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lines = </a:t>
            </a:r>
            <a:r>
              <a:rPr lang="en-US" dirty="0" err="1"/>
              <a:t>text_about_phones.split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phone_pattern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r'(\(?[0-9]+\)? ?)+'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lines: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potential_match</a:t>
            </a:r>
            <a:r>
              <a:rPr lang="en-US" dirty="0"/>
              <a:t>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phone_pattern,line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potential_match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potential_match.group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phone_number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7416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Phone number scraper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Basic scraper workflow:</a:t>
            </a:r>
          </a:p>
          <a:p>
            <a:pPr lvl="1"/>
            <a:r>
              <a:rPr lang="en-US" dirty="0"/>
              <a:t>Get some text</a:t>
            </a:r>
          </a:p>
          <a:p>
            <a:pPr lvl="1"/>
            <a:r>
              <a:rPr lang="en-US" dirty="0"/>
              <a:t>Go through it line by line:</a:t>
            </a:r>
          </a:p>
          <a:p>
            <a:pPr lvl="2"/>
            <a:r>
              <a:rPr lang="en-US" dirty="0"/>
              <a:t>one option - make a list, call it e.g. ‘lines’: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lines = </a:t>
            </a:r>
            <a:r>
              <a:rPr lang="en-US" dirty="0" err="1"/>
              <a:t>my_string.split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lines:</a:t>
            </a:r>
            <a:br>
              <a:rPr lang="en-US" dirty="0"/>
            </a:br>
            <a:r>
              <a:rPr lang="en-US" dirty="0"/>
              <a:t>        ….</a:t>
            </a:r>
          </a:p>
          <a:p>
            <a:pPr lvl="1"/>
            <a:r>
              <a:rPr lang="en-US" dirty="0"/>
              <a:t>Search for something with regex</a:t>
            </a:r>
          </a:p>
          <a:p>
            <a:pPr lvl="1"/>
            <a:r>
              <a:rPr lang="en-US" dirty="0"/>
              <a:t>Collect capturing groups in a list for output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1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Normally </a:t>
            </a:r>
            <a:r>
              <a:rPr lang="en-US" i="1" dirty="0" err="1"/>
              <a:t>text_about_phones</a:t>
            </a:r>
            <a:r>
              <a:rPr lang="en-US" dirty="0"/>
              <a:t> is from a </a:t>
            </a:r>
            <a:r>
              <a:rPr lang="en-US" b="1" dirty="0"/>
              <a:t>file</a:t>
            </a:r>
          </a:p>
          <a:p>
            <a:r>
              <a:rPr lang="en-US" dirty="0"/>
              <a:t>To open a file, Python needs to know its name</a:t>
            </a:r>
          </a:p>
          <a:p>
            <a:r>
              <a:rPr lang="en-US" dirty="0"/>
              <a:t>The file’s name is a folder path, and can be:</a:t>
            </a:r>
          </a:p>
          <a:p>
            <a:pPr lvl="1"/>
            <a:r>
              <a:rPr lang="en-US" dirty="0"/>
              <a:t>Absolute: </a:t>
            </a:r>
          </a:p>
          <a:p>
            <a:pPr lvl="2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/Users/Kim/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nlp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/phones.txt</a:t>
            </a:r>
            <a:r>
              <a:rPr lang="en-US" b="1" dirty="0"/>
              <a:t>		(Mac/Linux)</a:t>
            </a:r>
          </a:p>
          <a:p>
            <a:pPr lvl="2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C:\Users\Kim\Desktop\phones.txt</a:t>
            </a:r>
            <a:r>
              <a:rPr lang="en-US" b="1" dirty="0"/>
              <a:t>	(Windows)</a:t>
            </a:r>
          </a:p>
          <a:p>
            <a:pPr lvl="1"/>
            <a:r>
              <a:rPr lang="en-US" dirty="0"/>
              <a:t>Relative: 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nlp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/phones.txt </a:t>
            </a:r>
            <a:r>
              <a:rPr lang="en-US" dirty="0"/>
              <a:t>(terminal is in /Users/Kim/)</a:t>
            </a:r>
          </a:p>
          <a:p>
            <a:pPr lvl="1"/>
            <a:r>
              <a:rPr lang="en-US" dirty="0"/>
              <a:t>Just the file name: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phones.txt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/>
              <a:t>- Python will look for the file in the script’s directory </a:t>
            </a:r>
          </a:p>
          <a:p>
            <a:r>
              <a:rPr lang="en-US" dirty="0"/>
              <a:t>How can the user supply this information?</a:t>
            </a:r>
          </a:p>
        </p:txBody>
      </p:sp>
    </p:spTree>
    <p:extLst>
      <p:ext uri="{BB962C8B-B14F-4D97-AF65-F5344CB8AC3E}">
        <p14:creationId xmlns:p14="http://schemas.microsoft.com/office/powerpoint/2010/main" val="2088891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 –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from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/>
              <a:t>argparse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002060"/>
                </a:solidFill>
              </a:rPr>
              <a:t>import </a:t>
            </a:r>
            <a:r>
              <a:rPr lang="en-US" sz="2800" dirty="0" err="1"/>
              <a:t>ArgumentParser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parser = </a:t>
            </a:r>
            <a:r>
              <a:rPr lang="en-US" sz="2800" dirty="0" err="1"/>
              <a:t>ArgumentParser</a:t>
            </a:r>
            <a:r>
              <a:rPr lang="en-US" sz="2800" dirty="0"/>
              <a:t>()</a:t>
            </a:r>
            <a:br>
              <a:rPr lang="en-US" sz="2800" dirty="0"/>
            </a:br>
            <a:r>
              <a:rPr lang="en-US" sz="2800" dirty="0" err="1"/>
              <a:t>parser.add_argument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008000"/>
                </a:solidFill>
              </a:rPr>
              <a:t>"file"</a:t>
            </a:r>
            <a:r>
              <a:rPr lang="en-US" sz="2800" dirty="0"/>
              <a:t>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options = </a:t>
            </a:r>
            <a:r>
              <a:rPr lang="en-US" sz="2800" dirty="0" err="1"/>
              <a:t>parser.parse_args</a:t>
            </a:r>
            <a:r>
              <a:rPr lang="en-US" sz="2800" dirty="0"/>
              <a:t>()</a:t>
            </a:r>
          </a:p>
          <a:p>
            <a:pPr marL="0" indent="0">
              <a:buNone/>
            </a:pPr>
            <a:r>
              <a:rPr lang="en-US" sz="2800" dirty="0" err="1"/>
              <a:t>phone_file</a:t>
            </a:r>
            <a:r>
              <a:rPr lang="en-US" sz="2800" dirty="0"/>
              <a:t> = </a:t>
            </a:r>
            <a:r>
              <a:rPr lang="en-US" sz="2800" dirty="0" err="1"/>
              <a:t>options.file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text_about_phones</a:t>
            </a:r>
            <a:r>
              <a:rPr lang="en-US" sz="2800" dirty="0"/>
              <a:t> = </a:t>
            </a:r>
            <a:r>
              <a:rPr lang="en-US" sz="2800" b="1" dirty="0">
                <a:solidFill>
                  <a:srgbClr val="FF0000"/>
                </a:solidFill>
              </a:rPr>
              <a:t>open(</a:t>
            </a:r>
            <a:r>
              <a:rPr lang="en-US" sz="2800" b="1" dirty="0" err="1">
                <a:solidFill>
                  <a:srgbClr val="FF0000"/>
                </a:solidFill>
              </a:rPr>
              <a:t>phone_file</a:t>
            </a:r>
            <a:r>
              <a:rPr lang="en-US" sz="2800" b="1" dirty="0">
                <a:solidFill>
                  <a:srgbClr val="FF0000"/>
                </a:solidFill>
              </a:rPr>
              <a:t>).read()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…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6051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about recognizing the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list of numbers is nice but…</a:t>
            </a:r>
          </a:p>
          <a:p>
            <a:r>
              <a:rPr lang="en-US" dirty="0"/>
              <a:t>In some cases, lists are not enough:</a:t>
            </a:r>
          </a:p>
          <a:p>
            <a:pPr lvl="1"/>
            <a:r>
              <a:rPr lang="en-US" dirty="0"/>
              <a:t>Suppose you want to know what country these numbers come from</a:t>
            </a:r>
          </a:p>
          <a:p>
            <a:pPr lvl="1"/>
            <a:r>
              <a:rPr lang="en-US" dirty="0"/>
              <a:t>You recognize the prefix using </a:t>
            </a: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'\+[0-9]+'</a:t>
            </a:r>
          </a:p>
          <a:p>
            <a:pPr lvl="1"/>
            <a:r>
              <a:rPr lang="en-US" dirty="0"/>
              <a:t>It would be neat if we could </a:t>
            </a:r>
            <a:r>
              <a:rPr lang="en-US" b="1" dirty="0"/>
              <a:t>'look up'</a:t>
            </a:r>
            <a:r>
              <a:rPr lang="en-US" dirty="0"/>
              <a:t> what country this comes from</a:t>
            </a:r>
          </a:p>
          <a:p>
            <a:pPr lvl="1"/>
            <a:r>
              <a:rPr lang="en-US" dirty="0"/>
              <a:t>We'd need </a:t>
            </a:r>
            <a:r>
              <a:rPr lang="en-US" b="1" dirty="0"/>
              <a:t>a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62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are like lists, but they don't map from index position to value:</a:t>
            </a:r>
          </a:p>
          <a:p>
            <a:pPr lvl="1"/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r>
              <a:rPr lang="en-US" dirty="0"/>
              <a:t>Instead they map </a:t>
            </a:r>
            <a:r>
              <a:rPr lang="en-US" b="1" dirty="0"/>
              <a:t>keys</a:t>
            </a:r>
            <a:r>
              <a:rPr lang="en-US" dirty="0"/>
              <a:t> to values:</a:t>
            </a:r>
          </a:p>
          <a:p>
            <a:pPr lvl="1"/>
            <a:r>
              <a:rPr lang="en-US" dirty="0" err="1"/>
              <a:t>grocery_type</a:t>
            </a:r>
            <a:r>
              <a:rPr lang="en-US" dirty="0"/>
              <a:t>[</a:t>
            </a:r>
            <a:r>
              <a:rPr lang="en-US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'vegetable'</a:t>
            </a:r>
          </a:p>
        </p:txBody>
      </p:sp>
    </p:spTree>
    <p:extLst>
      <p:ext uri="{BB962C8B-B14F-4D97-AF65-F5344CB8AC3E}">
        <p14:creationId xmlns:p14="http://schemas.microsoft.com/office/powerpoint/2010/main" val="1687923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make a dictionary, we specify the mapping of keys to values: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We can also add some later: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endParaRPr lang="en-US" b="1" dirty="0">
              <a:solidFill>
                <a:srgbClr val="008000"/>
              </a:solidFill>
            </a:endParaRPr>
          </a:p>
          <a:p>
            <a:r>
              <a:rPr lang="en-US" dirty="0"/>
              <a:t>And access them:</a:t>
            </a:r>
          </a:p>
          <a:p>
            <a:pPr marL="411480" lvl="1" indent="0">
              <a:buNone/>
            </a:pPr>
            <a:r>
              <a:rPr lang="en-US" dirty="0" err="1"/>
              <a:t>some_pref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country = prefixes[</a:t>
            </a:r>
            <a:r>
              <a:rPr lang="en-US" dirty="0" err="1"/>
              <a:t>some_pref</a:t>
            </a:r>
            <a:r>
              <a:rPr lang="en-US" dirty="0"/>
              <a:t>]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8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 functionality to the number scraper:</a:t>
            </a:r>
          </a:p>
          <a:p>
            <a:pPr lvl="1"/>
            <a:r>
              <a:rPr lang="en-US" dirty="0"/>
              <a:t>Start by creating a dictionary of some prefixes:</a:t>
            </a:r>
          </a:p>
          <a:p>
            <a:pPr lvl="2"/>
            <a:r>
              <a:rPr lang="en-US" dirty="0"/>
              <a:t>prefixes = {}</a:t>
            </a:r>
          </a:p>
          <a:p>
            <a:pPr lvl="2"/>
            <a:r>
              <a:rPr lang="en-US" dirty="0"/>
              <a:t>prefixes[</a:t>
            </a:r>
            <a:r>
              <a:rPr lang="en-US" dirty="0">
                <a:solidFill>
                  <a:srgbClr val="008000"/>
                </a:solidFill>
              </a:rPr>
              <a:t>"52"</a:t>
            </a:r>
            <a:r>
              <a:rPr lang="en-US" dirty="0"/>
              <a:t>] = </a:t>
            </a:r>
            <a:r>
              <a:rPr lang="en-US" dirty="0">
                <a:solidFill>
                  <a:srgbClr val="008000"/>
                </a:solidFill>
              </a:rPr>
              <a:t>"Mexico"</a:t>
            </a:r>
          </a:p>
          <a:p>
            <a:pPr lvl="1"/>
            <a:r>
              <a:rPr lang="en-US" dirty="0"/>
              <a:t>Capture the +123 part of phone numbers if it appears</a:t>
            </a:r>
          </a:p>
          <a:p>
            <a:pPr lvl="1"/>
            <a:r>
              <a:rPr lang="en-US" dirty="0"/>
              <a:t>If you captured a prefix for the current number, output the country instead of the prefix, then the rest of the number:</a:t>
            </a:r>
          </a:p>
          <a:p>
            <a:pPr lvl="2"/>
            <a:r>
              <a:rPr lang="en-US" dirty="0" err="1"/>
              <a:t>this_prefix</a:t>
            </a:r>
            <a:r>
              <a:rPr lang="en-US" dirty="0"/>
              <a:t> = matcher2.group(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)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dirty="0" err="1"/>
              <a:t>this_prefix</a:t>
            </a:r>
            <a:r>
              <a:rPr lang="en-US" dirty="0"/>
              <a:t>] + </a:t>
            </a:r>
            <a:r>
              <a:rPr lang="en-US" dirty="0">
                <a:solidFill>
                  <a:srgbClr val="008000"/>
                </a:solidFill>
              </a:rPr>
              <a:t>" "</a:t>
            </a:r>
            <a:r>
              <a:rPr lang="en-US" dirty="0"/>
              <a:t> + </a:t>
            </a:r>
            <a:r>
              <a:rPr lang="en-US" dirty="0" err="1"/>
              <a:t>number_without_prefix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dirty="0">
                <a:solidFill>
                  <a:srgbClr val="008000"/>
                </a:solidFill>
              </a:rPr>
              <a:t>'Mexico 015512345678'</a:t>
            </a:r>
          </a:p>
        </p:txBody>
      </p:sp>
    </p:spTree>
    <p:extLst>
      <p:ext uri="{BB962C8B-B14F-4D97-AF65-F5344CB8AC3E}">
        <p14:creationId xmlns:p14="http://schemas.microsoft.com/office/powerpoint/2010/main" val="34678005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9E215-D268-40CB-AA7C-35296DF4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1885-B634-4C3F-8EFB-D3436D644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Read input from a file using </a:t>
            </a:r>
            <a:r>
              <a:rPr lang="en-US" dirty="0" err="1"/>
              <a:t>argparse</a:t>
            </a:r>
            <a:r>
              <a:rPr lang="en-US" dirty="0"/>
              <a:t> [2 pts]</a:t>
            </a:r>
          </a:p>
          <a:p>
            <a:r>
              <a:rPr lang="en-US" dirty="0"/>
              <a:t>Add country resolving to the output [3 pts]</a:t>
            </a:r>
          </a:p>
          <a:p>
            <a:r>
              <a:rPr lang="en-US" dirty="0"/>
              <a:t>Format the output to include only numbers and countries, using ?? if unknown [3 pts]</a:t>
            </a:r>
          </a:p>
          <a:p>
            <a:pPr lvl="1"/>
            <a:r>
              <a:rPr lang="en-US" dirty="0"/>
              <a:t>Your output for a file containing the string from class </a:t>
            </a:r>
            <a:br>
              <a:rPr lang="en-US" dirty="0"/>
            </a:br>
            <a:r>
              <a:rPr lang="en-US" dirty="0"/>
              <a:t>should be:</a:t>
            </a:r>
          </a:p>
          <a:p>
            <a:pPr lvl="2"/>
            <a:r>
              <a:rPr lang="en-US" dirty="0"/>
              <a:t>MX 015512345678</a:t>
            </a:r>
          </a:p>
          <a:p>
            <a:pPr lvl="2"/>
            <a:r>
              <a:rPr lang="en-US" dirty="0"/>
              <a:t>?? 015512345678</a:t>
            </a:r>
          </a:p>
          <a:p>
            <a:pPr lvl="2"/>
            <a:r>
              <a:rPr lang="en-US" dirty="0"/>
              <a:t>?? 5512345678</a:t>
            </a:r>
          </a:p>
          <a:p>
            <a:pPr lvl="2"/>
            <a:r>
              <a:rPr lang="en-US" dirty="0"/>
              <a:t>PH 45551234</a:t>
            </a:r>
          </a:p>
          <a:p>
            <a:pPr lvl="2"/>
            <a:r>
              <a:rPr lang="en-US" dirty="0"/>
              <a:t>IL 26333333</a:t>
            </a:r>
          </a:p>
          <a:p>
            <a:pPr lvl="2"/>
            <a:r>
              <a:rPr lang="en-US" dirty="0"/>
              <a:t>?? 3061658348</a:t>
            </a:r>
          </a:p>
          <a:p>
            <a:pPr lvl="2"/>
            <a:r>
              <a:rPr lang="en-US" dirty="0"/>
              <a:t>US 2021234567</a:t>
            </a:r>
          </a:p>
        </p:txBody>
      </p:sp>
    </p:spTree>
    <p:extLst>
      <p:ext uri="{BB962C8B-B14F-4D97-AF65-F5344CB8AC3E}">
        <p14:creationId xmlns:p14="http://schemas.microsoft.com/office/powerpoint/2010/main" val="2537922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to check if a prefix is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can cause an error if you've never seen +345: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'345'</a:t>
            </a:r>
          </a:p>
          <a:p>
            <a:pPr marL="41148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Instead check first: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b="1" dirty="0">
                <a:solidFill>
                  <a:srgbClr val="008000"/>
                </a:solidFill>
              </a:rPr>
              <a:t>"345"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prefixes: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6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neat site to test these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your regex at:</a:t>
            </a:r>
          </a:p>
          <a:p>
            <a:pPr lvl="1"/>
            <a:r>
              <a:rPr lang="en-US" dirty="0">
                <a:hlinkClick r:id="rId2"/>
              </a:rPr>
              <a:t>https://regexr.com/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Note the 'multiline' flag if you're using anchors (^ and $)</a:t>
            </a:r>
          </a:p>
        </p:txBody>
      </p:sp>
    </p:spTree>
    <p:extLst>
      <p:ext uri="{BB962C8B-B14F-4D97-AF65-F5344CB8AC3E}">
        <p14:creationId xmlns:p14="http://schemas.microsoft.com/office/powerpoint/2010/main" val="4183698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 can we do with regex?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are a very powerful way of defining and manipulating patterns of strings</a:t>
            </a:r>
          </a:p>
          <a:p>
            <a:r>
              <a:rPr lang="en-US" dirty="0"/>
              <a:t>For some applications regex can get you very far</a:t>
            </a:r>
          </a:p>
          <a:p>
            <a:pPr lvl="1"/>
            <a:endParaRPr lang="en-US" dirty="0"/>
          </a:p>
          <a:p>
            <a:r>
              <a:rPr lang="en-US" dirty="0"/>
              <a:t>Is regex enough to make a talking computer?</a:t>
            </a:r>
          </a:p>
          <a:p>
            <a:r>
              <a:rPr lang="en-US" dirty="0"/>
              <a:t>What would constitute one in your opinion?</a:t>
            </a:r>
          </a:p>
        </p:txBody>
      </p:sp>
    </p:spTree>
    <p:extLst>
      <p:ext uri="{BB962C8B-B14F-4D97-AF65-F5344CB8AC3E}">
        <p14:creationId xmlns:p14="http://schemas.microsoft.com/office/powerpoint/2010/main" val="483187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Test devised by Alan Turing (1950)</a:t>
            </a:r>
          </a:p>
          <a:p>
            <a:pPr lvl="1"/>
            <a:r>
              <a:rPr lang="en-US" dirty="0"/>
              <a:t>See whether computers can communicate</a:t>
            </a:r>
          </a:p>
          <a:p>
            <a:pPr lvl="1"/>
            <a:r>
              <a:rPr lang="en-US" dirty="0"/>
              <a:t>By proxy whether they are intelligent</a:t>
            </a:r>
          </a:p>
          <a:p>
            <a:r>
              <a:rPr lang="en-US" dirty="0"/>
              <a:t>Original test:</a:t>
            </a:r>
          </a:p>
          <a:p>
            <a:pPr lvl="1"/>
            <a:r>
              <a:rPr lang="en-US" dirty="0"/>
              <a:t>Computer substitutes participant in the "imitation game", in which a man/woman try to fool a judge about their gender</a:t>
            </a:r>
          </a:p>
          <a:p>
            <a:r>
              <a:rPr lang="en-US" dirty="0"/>
              <a:t>Revised test:</a:t>
            </a:r>
          </a:p>
          <a:p>
            <a:pPr lvl="1"/>
            <a:r>
              <a:rPr lang="en-US" dirty="0"/>
              <a:t>Person and computer try to convince judge that they are a human</a:t>
            </a:r>
          </a:p>
        </p:txBody>
      </p:sp>
      <p:pic>
        <p:nvPicPr>
          <p:cNvPr id="1026" name="Picture 2" descr="C:\Users\az364\AppData\Local\Microsoft\Windows\Temporary Internet Files\Content.IE5\15FS9MEX\Aiga_toilet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752600"/>
            <a:ext cx="1566900" cy="145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DK8Q1YFP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89" y="1676400"/>
            <a:ext cx="88101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880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best known implementation is the </a:t>
            </a:r>
            <a:r>
              <a:rPr lang="en-US" b="1" dirty="0" err="1"/>
              <a:t>Loebner</a:t>
            </a:r>
            <a:r>
              <a:rPr lang="en-US" b="1" dirty="0"/>
              <a:t> Prize</a:t>
            </a:r>
            <a:endParaRPr lang="en-US" dirty="0"/>
          </a:p>
          <a:p>
            <a:r>
              <a:rPr lang="en-US" dirty="0"/>
              <a:t>A little like a mini-</a:t>
            </a:r>
            <a:r>
              <a:rPr lang="en-US" dirty="0" err="1"/>
              <a:t>nobel</a:t>
            </a:r>
            <a:r>
              <a:rPr lang="en-US" dirty="0"/>
              <a:t> prize for NLG/dialogue systems</a:t>
            </a:r>
          </a:p>
          <a:p>
            <a:pPr lvl="1"/>
            <a:r>
              <a:rPr lang="en-US" dirty="0"/>
              <a:t>Ran 1990-2019</a:t>
            </a:r>
          </a:p>
          <a:p>
            <a:pPr lvl="1"/>
            <a:r>
              <a:rPr lang="en-US" dirty="0"/>
              <a:t>Small prizes for 'best' program</a:t>
            </a:r>
          </a:p>
          <a:p>
            <a:pPr lvl="1"/>
            <a:r>
              <a:rPr lang="en-US" dirty="0"/>
              <a:t>Larger one time prizes:</a:t>
            </a:r>
          </a:p>
          <a:p>
            <a:pPr lvl="2"/>
            <a:r>
              <a:rPr lang="en-US" dirty="0"/>
              <a:t>$25,000: judges can't distinguish program from human</a:t>
            </a:r>
          </a:p>
          <a:p>
            <a:pPr lvl="2"/>
            <a:r>
              <a:rPr lang="en-US" dirty="0"/>
              <a:t>$100,000:  same including A/V input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69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610600" cy="452628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Hello, my name is Andrew. What’s your name? </a:t>
            </a:r>
          </a:p>
          <a:p>
            <a:pPr lvl="1">
              <a:buFontTx/>
              <a:buChar char="-"/>
            </a:pPr>
            <a:r>
              <a:rPr lang="en-US" dirty="0"/>
              <a:t>Hello Andrew nice to meet you, my name is Amos </a:t>
            </a:r>
          </a:p>
          <a:p>
            <a:pPr lvl="1">
              <a:buFontTx/>
              <a:buChar char="-"/>
            </a:pPr>
            <a:r>
              <a:rPr lang="en-US" dirty="0"/>
              <a:t>Hello there. Your name is Andrew. My name is Millie.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Why don’t you tell me a little more about yourself ? </a:t>
            </a:r>
          </a:p>
          <a:p>
            <a:pPr lvl="1">
              <a:buFontTx/>
              <a:buChar char="-"/>
            </a:pPr>
            <a:r>
              <a:rPr lang="en-US" dirty="0"/>
              <a:t>No, I am rather shy </a:t>
            </a:r>
          </a:p>
          <a:p>
            <a:pPr lvl="1">
              <a:buFontTx/>
              <a:buChar char="-"/>
            </a:pPr>
            <a:r>
              <a:rPr lang="en-US" dirty="0"/>
              <a:t>My name is Millie and I am a human volunteer for the </a:t>
            </a:r>
            <a:r>
              <a:rPr lang="en-US" dirty="0" err="1"/>
              <a:t>Loebner</a:t>
            </a:r>
            <a:r>
              <a:rPr lang="en-US" dirty="0"/>
              <a:t> Prize. I live in Leeds and am single. I am interested in AI but don’t have a </a:t>
            </a:r>
            <a:r>
              <a:rPr lang="en-US" dirty="0" err="1"/>
              <a:t>chatbot</a:t>
            </a:r>
            <a:r>
              <a:rPr lang="en-US" dirty="0"/>
              <a:t> myself. What about you?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I am a researcher in Artificial Intelligence at Goldsmiths University, do you know what that is? </a:t>
            </a:r>
          </a:p>
          <a:p>
            <a:pPr lvl="1">
              <a:buFontTx/>
              <a:buChar char="-"/>
            </a:pPr>
            <a:r>
              <a:rPr lang="en-US" dirty="0"/>
              <a:t>Of course, it is designation title is self explanatory! </a:t>
            </a:r>
          </a:p>
          <a:p>
            <a:pPr lvl="1">
              <a:buFontTx/>
              <a:buChar char="-"/>
            </a:pPr>
            <a:r>
              <a:rPr lang="en-US" dirty="0"/>
              <a:t>Do you enjoy your research? I am a volunteer who has agreed to help with a Turing test.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Will you tell me about your dreams? </a:t>
            </a:r>
          </a:p>
          <a:p>
            <a:pPr lvl="1">
              <a:buFontTx/>
              <a:buChar char="-"/>
            </a:pPr>
            <a:r>
              <a:rPr lang="en-US" dirty="0"/>
              <a:t>Sure, what would you like to know? </a:t>
            </a:r>
          </a:p>
          <a:p>
            <a:pPr lvl="1">
              <a:buFontTx/>
              <a:buChar char="-"/>
            </a:pPr>
            <a:r>
              <a:rPr lang="en-US" dirty="0"/>
              <a:t>I dream that I will pass my university exams.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rephrase that? </a:t>
            </a:r>
          </a:p>
          <a:p>
            <a:pPr lvl="1">
              <a:buFontTx/>
              <a:buChar char="-"/>
            </a:pPr>
            <a:r>
              <a:rPr lang="en-US" dirty="0"/>
              <a:t>Yes I will, what would interest you about my dreams? </a:t>
            </a:r>
          </a:p>
          <a:p>
            <a:pPr lvl="1">
              <a:buFontTx/>
              <a:buChar char="-"/>
            </a:pPr>
            <a:r>
              <a:rPr lang="en-US" dirty="0"/>
              <a:t>No, not really. What don’t you understand?</a:t>
            </a:r>
          </a:p>
        </p:txBody>
      </p:sp>
    </p:spTree>
    <p:extLst>
      <p:ext uri="{BB962C8B-B14F-4D97-AF65-F5344CB8AC3E}">
        <p14:creationId xmlns:p14="http://schemas.microsoft.com/office/powerpoint/2010/main" val="374164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077200" cy="452628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is my occupation? </a:t>
            </a:r>
          </a:p>
          <a:p>
            <a:pPr lvl="1">
              <a:buFontTx/>
              <a:buChar char="-"/>
            </a:pPr>
            <a:r>
              <a:rPr lang="en-US" dirty="0"/>
              <a:t>You are one for changing topics. Aren’t you a researcher?</a:t>
            </a:r>
          </a:p>
          <a:p>
            <a:pPr lvl="1">
              <a:buFontTx/>
              <a:buChar char="-"/>
            </a:pPr>
            <a:r>
              <a:rPr lang="en-US" dirty="0"/>
              <a:t>Well you said your job was RESEARCHER. 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tell me about a film you haven’t seen? </a:t>
            </a:r>
          </a:p>
          <a:p>
            <a:pPr lvl="1">
              <a:buFontTx/>
              <a:buChar char="-"/>
            </a:pPr>
            <a:r>
              <a:rPr lang="en-US" dirty="0"/>
              <a:t>If I haven’t seen it, how would I tell you about it? </a:t>
            </a:r>
          </a:p>
          <a:p>
            <a:pPr lvl="1">
              <a:buFontTx/>
              <a:buChar char="-"/>
            </a:pPr>
            <a:r>
              <a:rPr lang="en-US" dirty="0"/>
              <a:t>you have not seen = Are you asking about my have not seen?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do you think of Trump? </a:t>
            </a:r>
          </a:p>
          <a:p>
            <a:pPr lvl="1">
              <a:buFontTx/>
              <a:buChar char="-"/>
            </a:pPr>
            <a:r>
              <a:rPr lang="en-US" dirty="0"/>
              <a:t>He will make a nice addition to the zoo</a:t>
            </a:r>
          </a:p>
          <a:p>
            <a:pPr lvl="1">
              <a:buFontTx/>
              <a:buChar char="-"/>
            </a:pPr>
            <a:r>
              <a:rPr lang="en-US" dirty="0"/>
              <a:t>I read that over 50% were either concerned or scared about Donald Trump being President. if that’s the case, why did they vote for him?</a:t>
            </a:r>
          </a:p>
        </p:txBody>
      </p:sp>
    </p:spTree>
    <p:extLst>
      <p:ext uri="{BB962C8B-B14F-4D97-AF65-F5344CB8AC3E}">
        <p14:creationId xmlns:p14="http://schemas.microsoft.com/office/powerpoint/2010/main" val="7582074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0B960D-168C-4011-98B0-4E12BE99A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GPT fool humans?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5F101C4-5B24-4E3C-BA76-B3964D5FC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01125"/>
            <a:ext cx="8229600" cy="361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83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0B960D-168C-4011-98B0-4E12BE99A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GPT fool humans?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A8D8C-27CA-4499-9E01-A01899EF1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8A8767-C8B1-4A15-9BC1-49790EC3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524000"/>
            <a:ext cx="5105400" cy="15097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550F46-B3E0-4E78-B997-F6112C9F28D4}"/>
              </a:ext>
            </a:extLst>
          </p:cNvPr>
          <p:cNvSpPr/>
          <p:nvPr/>
        </p:nvSpPr>
        <p:spPr>
          <a:xfrm>
            <a:off x="304800" y="1854875"/>
            <a:ext cx="4572000" cy="2031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/>
              <a:t>I am confused by the maxim All that glitters is not gold. May I know why the word is is used there? In my known according</a:t>
            </a:r>
          </a:p>
          <a:p>
            <a:r>
              <a:rPr lang="en-US"/>
              <a:t>the English grammar glitters is plural, So after plural we add verb+s. As in above example use auxiliary verb so why not are –</a:t>
            </a:r>
          </a:p>
          <a:p>
            <a:r>
              <a:rPr lang="en-US"/>
              <a:t>why is?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50AE6E-9B36-40CB-8CE6-D003AE08AFB6}"/>
              </a:ext>
            </a:extLst>
          </p:cNvPr>
          <p:cNvSpPr/>
          <p:nvPr/>
        </p:nvSpPr>
        <p:spPr>
          <a:xfrm>
            <a:off x="3886200" y="2209800"/>
            <a:ext cx="457200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/>
              <a:t>The phrase all that glitters is not gold is an idiom, which means that things that appear to be valuable may not actually be so. It</a:t>
            </a:r>
          </a:p>
          <a:p>
            <a:r>
              <a:rPr lang="en-US" dirty="0"/>
              <a:t>is an old proverb, and the verb tense used in the phrase is an example of the so-called "historic present". The historic present is</a:t>
            </a:r>
          </a:p>
          <a:p>
            <a:r>
              <a:rPr lang="en-US" dirty="0"/>
              <a:t>a literary device used to give a sense of immediacy to a narrative. It is used to describe events that happened in the past, but are</a:t>
            </a:r>
          </a:p>
          <a:p>
            <a:r>
              <a:rPr lang="en-US" dirty="0"/>
              <a:t>being described as if they are happening in the present. In this case, the phrase is used to emphasize the timelessness of the</a:t>
            </a:r>
          </a:p>
          <a:p>
            <a:r>
              <a:rPr lang="en-US" dirty="0"/>
              <a:t>proverb. So, while the verb glitters is indeed plural, the verb is </a:t>
            </a:r>
            <a:r>
              <a:rPr lang="en-US" dirty="0" err="1"/>
              <a:t>is</a:t>
            </a:r>
            <a:r>
              <a:rPr lang="en-US" dirty="0"/>
              <a:t> used in the historic present to give the phrase a sense of</a:t>
            </a:r>
          </a:p>
          <a:p>
            <a:r>
              <a:rPr lang="en-US" dirty="0"/>
              <a:t>immediacy and timelessness.</a:t>
            </a:r>
          </a:p>
        </p:txBody>
      </p:sp>
    </p:spTree>
    <p:extLst>
      <p:ext uri="{BB962C8B-B14F-4D97-AF65-F5344CB8AC3E}">
        <p14:creationId xmlns:p14="http://schemas.microsoft.com/office/powerpoint/2010/main" val="88843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Eliza</a:t>
            </a:r>
            <a:r>
              <a:rPr lang="en-US" dirty="0"/>
              <a:t> was the first '</a:t>
            </a:r>
            <a:r>
              <a:rPr lang="en-US" dirty="0" err="1"/>
              <a:t>chatbot</a:t>
            </a:r>
            <a:r>
              <a:rPr lang="en-US" dirty="0"/>
              <a:t>' to convince some humans of its intelligence</a:t>
            </a:r>
          </a:p>
          <a:p>
            <a:pPr lvl="1"/>
            <a:r>
              <a:rPr lang="en-US" dirty="0"/>
              <a:t>Basic 'Rogerian' therapist (</a:t>
            </a:r>
            <a:r>
              <a:rPr lang="en-US" i="1" dirty="0">
                <a:solidFill>
                  <a:srgbClr val="0070C0"/>
                </a:solidFill>
              </a:rPr>
              <a:t>What do YOU think about that?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basic linguistic awareness – recognize user expressions, conjugate and reflect them back</a:t>
            </a:r>
          </a:p>
          <a:p>
            <a:pPr lvl="1"/>
            <a:r>
              <a:rPr lang="en-US" dirty="0"/>
              <a:t>Let's talk to Eliza and figure out what she knows and doesn't know about speaking English</a:t>
            </a:r>
          </a:p>
        </p:txBody>
      </p:sp>
      <p:pic>
        <p:nvPicPr>
          <p:cNvPr id="1026" name="Picture 2" descr="Image result for eliza chatb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3733800" cy="10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3088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try this at home too:</a:t>
            </a:r>
          </a:p>
          <a:p>
            <a:pPr lvl="1"/>
            <a:r>
              <a:rPr lang="en-US" dirty="0"/>
              <a:t>Download </a:t>
            </a:r>
            <a:r>
              <a:rPr lang="en-US" b="1" dirty="0"/>
              <a:t>eliza_simplified.py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In the terminal console run: </a:t>
            </a:r>
          </a:p>
          <a:p>
            <a:pPr marL="630936" lvl="2" indent="0">
              <a:buNone/>
            </a:pPr>
            <a:r>
              <a:rPr lang="en-US" i="1" dirty="0"/>
              <a:t>&gt; python eliza_simplified.py </a:t>
            </a:r>
          </a:p>
        </p:txBody>
      </p:sp>
    </p:spTree>
    <p:extLst>
      <p:ext uri="{BB962C8B-B14F-4D97-AF65-F5344CB8AC3E}">
        <p14:creationId xmlns:p14="http://schemas.microsoft.com/office/powerpoint/2010/main" val="41384162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Eliza: sample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Therapist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---------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Talk to the program by typing in plain English, using normal upper-and lower-case letters and punctuation. Enter "quit" when done.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================================================================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Hello.  How are you feeling today?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&gt;I'm a little tired.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think you're a little tired?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probably should have gone to bed earlier.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say that you probably should have gone to bed earlier?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think I don't sleep enough during the week.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 you doubt you don't sleep enough during the week?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&gt;No, definitely.</a:t>
            </a:r>
          </a:p>
        </p:txBody>
      </p:sp>
    </p:spTree>
    <p:extLst>
      <p:ext uri="{BB962C8B-B14F-4D97-AF65-F5344CB8AC3E}">
        <p14:creationId xmlns:p14="http://schemas.microsoft.com/office/powerpoint/2010/main" val="377753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use </a:t>
            </a:r>
            <a:r>
              <a:rPr lang="en-US" dirty="0" err="1"/>
              <a:t>RegEx</a:t>
            </a:r>
            <a:r>
              <a:rPr lang="en-US" dirty="0"/>
              <a:t> we have to import a module: </a:t>
            </a:r>
            <a:r>
              <a:rPr lang="en-US" b="1" dirty="0"/>
              <a:t>re</a:t>
            </a:r>
          </a:p>
          <a:p>
            <a:r>
              <a:rPr lang="en-US" dirty="0"/>
              <a:t>Function: </a:t>
            </a:r>
            <a:r>
              <a:rPr lang="en-US" dirty="0" err="1"/>
              <a:t>re.search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r>
              <a:rPr lang="en-US" dirty="0" err="1"/>
              <a:t>my_data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</a:p>
          <a:p>
            <a:pPr marL="411480" lvl="1" indent="0">
              <a:buNone/>
            </a:pP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Let's go looking for sheep language…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Is there a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b+vowel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syllable in there?</a:t>
            </a:r>
            <a:br>
              <a:rPr lang="en-US" i="1" dirty="0"/>
            </a:br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3000" dirty="0"/>
              <a:t>Eliza is looking for certain patterns:</a:t>
            </a:r>
          </a:p>
          <a:p>
            <a:pPr marL="6350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pats, the main response table.  Each element of the list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two-element list; the first is a </a:t>
            </a:r>
            <a:r>
              <a:rPr lang="en-US" sz="2000" i="1" dirty="0" err="1">
                <a:solidFill>
                  <a:srgbClr val="808080"/>
                </a:solidFill>
              </a:rPr>
              <a:t>regexp</a:t>
            </a:r>
            <a:r>
              <a:rPr lang="en-US" sz="2000" i="1" dirty="0">
                <a:solidFill>
                  <a:srgbClr val="808080"/>
                </a:solidFill>
              </a:rPr>
              <a:t>, and the second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list of possible responses, with group-macros labelled as %%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/>
              <a:t>pats = [</a:t>
            </a:r>
            <a:br>
              <a:rPr lang="en-US" sz="2000" dirty="0"/>
            </a:br>
            <a:r>
              <a:rPr lang="en-US" sz="2000" dirty="0"/>
              <a:t>  [</a:t>
            </a:r>
            <a:r>
              <a:rPr lang="en-US" sz="2000" b="1" dirty="0" err="1">
                <a:solidFill>
                  <a:srgbClr val="008000"/>
                </a:solidFill>
              </a:rPr>
              <a:t>r'I</a:t>
            </a:r>
            <a:r>
              <a:rPr lang="en-US" sz="2000" b="1" dirty="0">
                <a:solidFill>
                  <a:srgbClr val="008000"/>
                </a:solidFill>
              </a:rPr>
              <a:t> need (.*)'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[  </a:t>
            </a:r>
            <a:r>
              <a:rPr lang="en-US" sz="2000" b="1" dirty="0" err="1">
                <a:solidFill>
                  <a:srgbClr val="008000"/>
                </a:solidFill>
              </a:rPr>
              <a:t>r"Why</a:t>
            </a:r>
            <a:r>
              <a:rPr lang="en-US" sz="2000" b="1" dirty="0">
                <a:solidFill>
                  <a:srgbClr val="008000"/>
                </a:solidFill>
              </a:rPr>
              <a:t> do you need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r"Would</a:t>
            </a:r>
            <a:r>
              <a:rPr lang="en-US" sz="2000" b="1" dirty="0">
                <a:solidFill>
                  <a:srgbClr val="008000"/>
                </a:solidFill>
              </a:rPr>
              <a:t> it really help you to get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r"Are</a:t>
            </a:r>
            <a:r>
              <a:rPr lang="en-US" sz="2000" b="1" dirty="0">
                <a:solidFill>
                  <a:srgbClr val="008000"/>
                </a:solidFill>
              </a:rPr>
              <a:t> you sure you need %%?"</a:t>
            </a:r>
            <a:r>
              <a:rPr lang="en-US" sz="2000" dirty="0"/>
              <a:t>]],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endParaRPr 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090423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2800" dirty="0"/>
              <a:t>Use certain substitutions:</a:t>
            </a:r>
          </a:p>
          <a:p>
            <a:pPr marL="6350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reflections, a translation table used to convert things you say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   into things the computer says back, e.g. "I am" --&gt; "you are"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reflections = {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"am"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"are"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"was"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"were"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" 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i'd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would"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i've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have"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i'll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will"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…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dirty="0"/>
              <a:t>}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3741375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</a:t>
            </a:r>
            <a:r>
              <a:rPr lang="en-US" sz="2000" i="1" dirty="0" err="1">
                <a:solidFill>
                  <a:srgbClr val="808080"/>
                </a:solidFill>
              </a:rPr>
              <a:t>command_interface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"Therapist\n---------"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"Talk to the program by typing in plain English, using normal upper-"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'and lower-case letters and punctuation.  Enter "quit" when done.'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'='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72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"Hello.  How are you feeling today?"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s 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14595570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 Make an empty dictionary called mappings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 err="1"/>
              <a:t>mappings</a:t>
            </a:r>
            <a:r>
              <a:rPr lang="en-US" sz="1800" dirty="0"/>
              <a:t> = {}</a:t>
            </a: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for </a:t>
            </a:r>
            <a:r>
              <a:rPr lang="en-US" sz="1800" dirty="0"/>
              <a:t>pattern </a:t>
            </a:r>
            <a:r>
              <a:rPr lang="en-US" sz="1800" b="1" dirty="0">
                <a:solidFill>
                  <a:srgbClr val="000080"/>
                </a:solidFill>
              </a:rPr>
              <a:t>in </a:t>
            </a:r>
            <a:r>
              <a:rPr lang="en-US" sz="1800" dirty="0"/>
              <a:t>pats: </a:t>
            </a:r>
            <a:r>
              <a:rPr lang="en-US" sz="1800" i="1" dirty="0">
                <a:solidFill>
                  <a:srgbClr val="808080"/>
                </a:solidFill>
              </a:rPr>
              <a:t># Go through patterns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find = pattern[</a:t>
            </a:r>
            <a:r>
              <a:rPr lang="en-US" sz="1800" dirty="0">
                <a:solidFill>
                  <a:srgbClr val="0000FF"/>
                </a:solidFill>
              </a:rPr>
              <a:t>0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first item in each pattern is the regex to find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replacements = pattern[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second item is itself a list of possible replacements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mappings[find] = replacements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while </a:t>
            </a:r>
            <a:r>
              <a:rPr lang="en-US" sz="1800" dirty="0"/>
              <a:t>s !=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r>
              <a:rPr lang="en-US" sz="1800" dirty="0"/>
              <a:t>: 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# While loop is a bit like a for loop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>
                <a:solidFill>
                  <a:srgbClr val="000080"/>
                </a:solidFill>
              </a:rPr>
              <a:t>input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"&gt;"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if </a:t>
            </a:r>
            <a:r>
              <a:rPr lang="en-US" sz="1800" dirty="0" err="1">
                <a:solidFill>
                  <a:srgbClr val="000080"/>
                </a:solidFill>
              </a:rPr>
              <a:t>len</a:t>
            </a:r>
            <a:r>
              <a:rPr lang="en-US" sz="1800" dirty="0"/>
              <a:t>(s) &lt; 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/>
              <a:t>        s 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    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s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 err="1"/>
              <a:t>re.sub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r"[\.!]$"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""</a:t>
            </a:r>
            <a:r>
              <a:rPr lang="en-US" sz="1800" dirty="0"/>
              <a:t>, s)        </a:t>
            </a:r>
            <a:r>
              <a:rPr lang="en-US" sz="1800" i="1" dirty="0">
                <a:solidFill>
                  <a:srgbClr val="808080"/>
                </a:solidFill>
              </a:rPr>
              <a:t># Remove trailing punctuation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response = respond(s, mappings, reflections)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response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9052900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we improve on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Try to make Eliza produce a blatant error:</a:t>
            </a:r>
          </a:p>
          <a:p>
            <a:pPr lvl="1"/>
            <a:r>
              <a:rPr lang="en-US" dirty="0"/>
              <a:t>What kind of error is it?</a:t>
            </a:r>
          </a:p>
          <a:p>
            <a:pPr lvl="2"/>
            <a:r>
              <a:rPr lang="en-US" dirty="0"/>
              <a:t>Morphology</a:t>
            </a:r>
          </a:p>
          <a:p>
            <a:pPr lvl="2"/>
            <a:r>
              <a:rPr lang="en-US" dirty="0"/>
              <a:t>Syntax</a:t>
            </a:r>
          </a:p>
          <a:p>
            <a:pPr lvl="2"/>
            <a:r>
              <a:rPr lang="en-US" dirty="0"/>
              <a:t>Semantics</a:t>
            </a:r>
          </a:p>
          <a:p>
            <a:pPr lvl="2"/>
            <a:r>
              <a:rPr lang="en-US" dirty="0"/>
              <a:t>Pragmatics</a:t>
            </a:r>
          </a:p>
          <a:p>
            <a:pPr lvl="2"/>
            <a:r>
              <a:rPr lang="en-US" dirty="0"/>
              <a:t>Memory?</a:t>
            </a:r>
          </a:p>
          <a:p>
            <a:pPr lvl="1"/>
            <a:r>
              <a:rPr lang="en-US" dirty="0"/>
              <a:t>How can we solve it?</a:t>
            </a:r>
          </a:p>
          <a:p>
            <a:pPr lvl="2"/>
            <a:r>
              <a:rPr lang="en-US" dirty="0"/>
              <a:t>More patterns</a:t>
            </a:r>
          </a:p>
          <a:p>
            <a:pPr lvl="2"/>
            <a:r>
              <a:rPr lang="en-US" dirty="0"/>
              <a:t>More reflections</a:t>
            </a:r>
          </a:p>
          <a:p>
            <a:pPr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363204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the match is successful, you'll get a Match object, otherwise you get nothing, or </a:t>
            </a:r>
            <a:r>
              <a:rPr lang="en-US" b="1" dirty="0"/>
              <a:t>None</a:t>
            </a:r>
          </a:p>
          <a:p>
            <a:r>
              <a:rPr lang="en-US" dirty="0"/>
              <a:t>You can check whether the result is the special value </a:t>
            </a:r>
            <a:r>
              <a:rPr lang="en-US" b="1" dirty="0"/>
              <a:t>None</a:t>
            </a:r>
          </a:p>
          <a:p>
            <a:r>
              <a:rPr lang="en-US" dirty="0"/>
              <a:t>Use </a:t>
            </a:r>
            <a:r>
              <a:rPr lang="en-US" b="1" dirty="0"/>
              <a:t>is </a:t>
            </a:r>
            <a:r>
              <a:rPr lang="en-US" dirty="0"/>
              <a:t>and </a:t>
            </a:r>
            <a:r>
              <a:rPr lang="en-US" b="1" dirty="0"/>
              <a:t>is not</a:t>
            </a:r>
            <a:r>
              <a:rPr lang="en-US" dirty="0"/>
              <a:t> to test for </a:t>
            </a:r>
            <a:r>
              <a:rPr lang="en-US" b="1" dirty="0"/>
              <a:t>None</a:t>
            </a:r>
            <a:r>
              <a:rPr lang="en-US" dirty="0"/>
              <a:t>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match1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match1.group()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dirty="0"/>
              <a:t>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This prints out the matching text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"No match found"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endParaRPr lang="en-US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Can we print .group() if there's no match?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match2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bramblicious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match2.group()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AttributeError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NoneType</a:t>
            </a:r>
            <a:r>
              <a:rPr lang="en-US" dirty="0">
                <a:solidFill>
                  <a:srgbClr val="FF0000"/>
                </a:solidFill>
              </a:rPr>
              <a:t>' object has no attribute 'group'</a:t>
            </a:r>
          </a:p>
        </p:txBody>
      </p:sp>
    </p:spTree>
    <p:extLst>
      <p:ext uri="{BB962C8B-B14F-4D97-AF65-F5344CB8AC3E}">
        <p14:creationId xmlns:p14="http://schemas.microsoft.com/office/powerpoint/2010/main" val="28258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use the round brackets here?</a:t>
            </a:r>
          </a:p>
          <a:p>
            <a:pPr lvl="1"/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]).*"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 </a:t>
            </a:r>
          </a:p>
          <a:p>
            <a:pPr lvl="1"/>
            <a:endParaRPr lang="en-US" dirty="0"/>
          </a:p>
          <a:p>
            <a:r>
              <a:rPr lang="en-US" dirty="0"/>
              <a:t>Suppose you’re interested not only in </a:t>
            </a:r>
            <a:r>
              <a:rPr lang="en-US" b="1" dirty="0"/>
              <a:t>whether</a:t>
            </a:r>
            <a:r>
              <a:rPr lang="en-US" dirty="0"/>
              <a:t> this is a sheep syllable</a:t>
            </a:r>
          </a:p>
          <a:p>
            <a:r>
              <a:rPr lang="en-US" dirty="0"/>
              <a:t>You want to know </a:t>
            </a:r>
            <a:r>
              <a:rPr lang="en-US" b="1" dirty="0"/>
              <a:t>which </a:t>
            </a:r>
            <a:r>
              <a:rPr lang="en-US" dirty="0"/>
              <a:t>syllable it was</a:t>
            </a:r>
          </a:p>
          <a:p>
            <a:r>
              <a:rPr lang="en-US" dirty="0"/>
              <a:t>Parts in round brackets get </a:t>
            </a:r>
            <a:r>
              <a:rPr lang="en-US" b="1" dirty="0"/>
              <a:t>saved</a:t>
            </a:r>
          </a:p>
          <a:p>
            <a:r>
              <a:rPr lang="en-US" dirty="0"/>
              <a:t>We call these: </a:t>
            </a:r>
            <a:r>
              <a:rPr lang="en-US" b="1" dirty="0"/>
              <a:t>matching groups</a:t>
            </a:r>
          </a:p>
        </p:txBody>
      </p:sp>
    </p:spTree>
    <p:extLst>
      <p:ext uri="{BB962C8B-B14F-4D97-AF65-F5344CB8AC3E}">
        <p14:creationId xmlns:p14="http://schemas.microsoft.com/office/powerpoint/2010/main" val="370710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Let's say we want just the vowel: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returns whole match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match1.group(1)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 contents of first </a:t>
            </a:r>
            <a:r>
              <a:rPr lang="en-US" i="1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… </a:t>
            </a:r>
            <a:r>
              <a:rPr lang="en-US" i="1" dirty="0">
                <a:solidFill>
                  <a:srgbClr val="FF0000"/>
                </a:solidFill>
              </a:rPr>
              <a:t>)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'u'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also replace what we find using </a:t>
            </a:r>
            <a:r>
              <a:rPr lang="en-US" b="1" dirty="0" err="1"/>
              <a:t>re.sub</a:t>
            </a:r>
            <a:r>
              <a:rPr lang="en-US" b="1" dirty="0"/>
              <a:t>()</a:t>
            </a:r>
          </a:p>
          <a:p>
            <a:pPr lvl="1"/>
            <a:r>
              <a:rPr lang="en-US" dirty="0"/>
              <a:t>Suppose we're using brackets to represent syntax</a:t>
            </a:r>
          </a:p>
          <a:p>
            <a:pPr lvl="1"/>
            <a:r>
              <a:rPr lang="en-US" dirty="0"/>
              <a:t>Can't have brackets in our string…</a:t>
            </a:r>
          </a:p>
          <a:p>
            <a:pPr lvl="1"/>
            <a:r>
              <a:rPr lang="en-US" dirty="0" err="1"/>
              <a:t>re.sub</a:t>
            </a:r>
            <a:r>
              <a:rPr lang="en-US" dirty="0"/>
              <a:t>() Works like .replace() – but with full regex power!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i="1" dirty="0">
                <a:solidFill>
                  <a:srgbClr val="808080"/>
                </a:solidFill>
              </a:rPr>
              <a:t># Let's get rid of brackets in the input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b="1" dirty="0">
                <a:solidFill>
                  <a:srgbClr val="008000"/>
                </a:solidFill>
              </a:rPr>
              <a:t>"A sentence (with brackets)"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'-RRB-'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'A sentence -LRB-with brackets-RRB-'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02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25090</TotalTime>
  <Words>3439</Words>
  <Application>Microsoft Office PowerPoint</Application>
  <PresentationFormat>On-screen Show (4:3)</PresentationFormat>
  <Paragraphs>315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LING-4400 Introduction to  Natural Language Processing</vt:lpstr>
      <vt:lpstr>Key terms from Jurafsky/Martin</vt:lpstr>
      <vt:lpstr>A neat site to test these</vt:lpstr>
      <vt:lpstr>Using RegEx in Python</vt:lpstr>
      <vt:lpstr>Using RegEx in Python</vt:lpstr>
      <vt:lpstr>Using RegEx in Python</vt:lpstr>
      <vt:lpstr>Matching groups and Python</vt:lpstr>
      <vt:lpstr>Matching groups and Python</vt:lpstr>
      <vt:lpstr>Regex substitution</vt:lpstr>
      <vt:lpstr>Excursus – raw strings</vt:lpstr>
      <vt:lpstr>Excursus – raw strings</vt:lpstr>
      <vt:lpstr>Regex substitution</vt:lpstr>
      <vt:lpstr>Now tokenization for real</vt:lpstr>
      <vt:lpstr>nltk.tokenize.treebank (adapted)</vt:lpstr>
      <vt:lpstr>nltk.tokenize.treebank (adapted)</vt:lpstr>
      <vt:lpstr>nltk.tokenize.treebank (adapted)</vt:lpstr>
      <vt:lpstr>nltk.tokenize.treebank (adapted)</vt:lpstr>
      <vt:lpstr>Not easy to follow, but…</vt:lpstr>
      <vt:lpstr>Exercise: Phone number scraper</vt:lpstr>
      <vt:lpstr>Basic solution</vt:lpstr>
      <vt:lpstr>Phone number scraper</vt:lpstr>
      <vt:lpstr>A word about files</vt:lpstr>
      <vt:lpstr>Building block – reading files</vt:lpstr>
      <vt:lpstr>How about recognizing the country?</vt:lpstr>
      <vt:lpstr>Dictionaries</vt:lpstr>
      <vt:lpstr>Dictionaries</vt:lpstr>
      <vt:lpstr>Homework</vt:lpstr>
      <vt:lpstr>Homework</vt:lpstr>
      <vt:lpstr>How to check if a prefix is known?</vt:lpstr>
      <vt:lpstr>What else can we do with regex?</vt:lpstr>
      <vt:lpstr>The Turing Test</vt:lpstr>
      <vt:lpstr>Turing Test</vt:lpstr>
      <vt:lpstr>Spot the not (blue is human)</vt:lpstr>
      <vt:lpstr>Spot the not (blue is human)</vt:lpstr>
      <vt:lpstr>Can GPT fool humans?</vt:lpstr>
      <vt:lpstr>Can GPT fool humans?</vt:lpstr>
      <vt:lpstr>Having conversations with a computer</vt:lpstr>
      <vt:lpstr>Having conversations with a computer</vt:lpstr>
      <vt:lpstr>Eliza: sample conversation</vt:lpstr>
      <vt:lpstr>How does Eliza work?</vt:lpstr>
      <vt:lpstr>How does Eliza work?</vt:lpstr>
      <vt:lpstr>How does Eliza work?</vt:lpstr>
      <vt:lpstr>How does Eliza work?</vt:lpstr>
      <vt:lpstr>How can we improve on Eliza?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1028</cp:revision>
  <cp:lastPrinted>2023-09-13T17:47:59Z</cp:lastPrinted>
  <dcterms:created xsi:type="dcterms:W3CDTF">2015-10-05T21:10:16Z</dcterms:created>
  <dcterms:modified xsi:type="dcterms:W3CDTF">2023-09-13T17:49:03Z</dcterms:modified>
</cp:coreProperties>
</file>