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56" r:id="rId2"/>
    <p:sldId id="475" r:id="rId3"/>
    <p:sldId id="534" r:id="rId4"/>
    <p:sldId id="536" r:id="rId5"/>
    <p:sldId id="320" r:id="rId6"/>
    <p:sldId id="378" r:id="rId7"/>
    <p:sldId id="364" r:id="rId8"/>
    <p:sldId id="466" r:id="rId9"/>
    <p:sldId id="467" r:id="rId10"/>
    <p:sldId id="468" r:id="rId11"/>
    <p:sldId id="469" r:id="rId12"/>
    <p:sldId id="470" r:id="rId13"/>
    <p:sldId id="471" r:id="rId14"/>
    <p:sldId id="472" r:id="rId15"/>
    <p:sldId id="503" r:id="rId16"/>
    <p:sldId id="504" r:id="rId17"/>
    <p:sldId id="505" r:id="rId18"/>
    <p:sldId id="506" r:id="rId19"/>
    <p:sldId id="507" r:id="rId20"/>
    <p:sldId id="509" r:id="rId21"/>
    <p:sldId id="510" r:id="rId22"/>
    <p:sldId id="511" r:id="rId23"/>
    <p:sldId id="532" r:id="rId24"/>
    <p:sldId id="512" r:id="rId25"/>
    <p:sldId id="528" r:id="rId26"/>
    <p:sldId id="515" r:id="rId27"/>
    <p:sldId id="516" r:id="rId28"/>
    <p:sldId id="517" r:id="rId29"/>
    <p:sldId id="518" r:id="rId30"/>
    <p:sldId id="529" r:id="rId31"/>
    <p:sldId id="520" r:id="rId32"/>
    <p:sldId id="521" r:id="rId33"/>
    <p:sldId id="522" r:id="rId34"/>
    <p:sldId id="531" r:id="rId35"/>
    <p:sldId id="458" r:id="rId36"/>
    <p:sldId id="53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CC7832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02" y="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.uni-muenchen.de/~schmid/tools/SFST/" TargetMode="External"/><Relationship Id="rId2" Type="http://schemas.openxmlformats.org/officeDocument/2006/relationships/hyperlink" Target="http://www.cis.upenn.edu/~xtag/swreleas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knowitall/morpha" TargetMode="External"/><Relationship Id="rId4" Type="http://schemas.openxmlformats.org/officeDocument/2006/relationships/hyperlink" Target="http://users.sussex.ac.uk/~johnca/morph.html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gucorpling.org/amir/sct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Finite State Methods (</a:t>
            </a:r>
            <a:r>
              <a:rPr lang="en-US" dirty="0" err="1"/>
              <a:t>ctd</a:t>
            </a:r>
            <a:r>
              <a:rPr lang="en-US" dirty="0"/>
              <a:t>.)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Now the ‘tens’ (numbers in X-ty)</a:t>
            </a:r>
          </a:p>
          <a:p>
            <a:r>
              <a:rPr lang="en-US" sz="2600" dirty="0"/>
              <a:t>Remember they have the same prefixes as teens: </a:t>
            </a:r>
            <a:r>
              <a:rPr lang="en-US" sz="2600" dirty="0" err="1"/>
              <a:t>thir</a:t>
            </a:r>
            <a:r>
              <a:rPr lang="en-US" sz="2600" dirty="0"/>
              <a:t>(</a:t>
            </a:r>
            <a:r>
              <a:rPr lang="en-US" sz="2600" dirty="0" err="1"/>
              <a:t>teen|ty</a:t>
            </a:r>
            <a:r>
              <a:rPr lang="en-US" sz="2600" dirty="0"/>
              <a:t>)</a:t>
            </a:r>
          </a:p>
          <a:p>
            <a:r>
              <a:rPr lang="en-US" sz="2600" dirty="0"/>
              <a:t>But we should also add “</a:t>
            </a:r>
            <a:r>
              <a:rPr lang="en-US" sz="2600" dirty="0" err="1"/>
              <a:t>twen</a:t>
            </a:r>
            <a:r>
              <a:rPr lang="en-US" sz="2600" dirty="0"/>
              <a:t>”(ty) and “for”(ty)</a:t>
            </a:r>
          </a:p>
          <a:p>
            <a:endParaRPr lang="en-US" sz="2600" dirty="0"/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thir|for|fif|six|seven|eigh|nine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nl-NL" sz="2000" dirty="0">
                <a:solidFill>
                  <a:srgbClr val="7030A0"/>
                </a:solidFill>
              </a:rPr>
              <a:t>f</a:t>
            </a:r>
            <a:r>
              <a:rPr lang="nl-NL" sz="2000" dirty="0">
                <a:solidFill>
                  <a:srgbClr val="006600"/>
                </a:solidFill>
              </a:rPr>
              <a:t>"(</a:t>
            </a:r>
            <a:r>
              <a:rPr lang="nl-NL" sz="2000" dirty="0">
                <a:solidFill>
                  <a:srgbClr val="CC7832"/>
                </a:solidFill>
              </a:rPr>
              <a:t>{</a:t>
            </a:r>
            <a:r>
              <a:rPr lang="nl-NL" sz="2000" dirty="0">
                <a:solidFill>
                  <a:srgbClr val="7030A0"/>
                </a:solidFill>
              </a:rPr>
              <a:t>teen_ten</a:t>
            </a:r>
            <a:r>
              <a:rPr lang="nl-NL" sz="2000" dirty="0">
                <a:solidFill>
                  <a:srgbClr val="CC7832"/>
                </a:solidFill>
              </a:rPr>
              <a:t>}</a:t>
            </a:r>
            <a:r>
              <a:rPr lang="nl-NL" sz="2000" dirty="0">
                <a:solidFill>
                  <a:srgbClr val="006600"/>
                </a:solidFill>
              </a:rPr>
              <a:t>|twen|for)ty"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8429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/>
              <a:t>Now we combine individual digits with tens to produce “twenty-three” etc.</a:t>
            </a:r>
          </a:p>
          <a:p>
            <a:pPr marL="0" indent="0">
              <a:buNone/>
            </a:pPr>
            <a:r>
              <a:rPr lang="en-US" sz="2000" dirty="0"/>
              <a:t>	</a:t>
            </a:r>
          </a:p>
          <a:p>
            <a:pPr marL="0" indent="0">
              <a:buNone/>
            </a:pPr>
            <a:r>
              <a:rPr lang="en-US" sz="2000" dirty="0"/>
              <a:t>	tens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ten_stem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(-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)?)“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6600"/>
                </a:solidFill>
              </a:rPr>
              <a:t>	</a:t>
            </a:r>
            <a:r>
              <a:rPr lang="en-US" sz="2000" dirty="0" err="1"/>
              <a:t>one_to_ninety_nine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"^(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>
                <a:solidFill>
                  <a:srgbClr val="7030A0"/>
                </a:solidFill>
              </a:rPr>
              <a:t>teens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|{</a:t>
            </a:r>
            <a:r>
              <a:rPr lang="en-US" sz="2000" dirty="0">
                <a:solidFill>
                  <a:srgbClr val="7030A0"/>
                </a:solidFill>
              </a:rPr>
              <a:t>tens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)$“</a:t>
            </a:r>
          </a:p>
          <a:p>
            <a:pPr marL="0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r>
              <a:rPr lang="en-US" sz="2600" dirty="0"/>
              <a:t>Generate forms:</a:t>
            </a:r>
            <a:r>
              <a:rPr lang="en-US" sz="2000" dirty="0">
                <a:solidFill>
                  <a:srgbClr val="006600"/>
                </a:solidFill>
              </a:rPr>
              <a:t>	</a:t>
            </a:r>
          </a:p>
          <a:p>
            <a:pPr marL="347980" lvl="1" indent="0">
              <a:buNone/>
            </a:pPr>
            <a:r>
              <a:rPr lang="en-US" sz="2000" dirty="0" err="1"/>
              <a:t>max_forms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7030A0"/>
                </a:solidFill>
              </a:rPr>
              <a:t>f</a:t>
            </a:r>
            <a:r>
              <a:rPr lang="en-US" sz="2000" dirty="0" err="1">
                <a:solidFill>
                  <a:srgbClr val="006600"/>
                </a:solidFill>
              </a:rPr>
              <a:t>"Generating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max_forms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 random forms:\n"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endParaRPr lang="en-US" sz="2000" dirty="0"/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for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2060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206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/>
              <a:t>max_forms</a:t>
            </a:r>
            <a:r>
              <a:rPr lang="en-US" sz="2000" dirty="0"/>
              <a:t>):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range generates numbers up to its argument</a:t>
            </a:r>
          </a:p>
          <a:p>
            <a:pPr marL="347980" lvl="1" indent="0">
              <a:buNone/>
            </a:pPr>
            <a:r>
              <a:rPr lang="en-US" sz="2000" dirty="0"/>
              <a:t>    output = </a:t>
            </a:r>
            <a:r>
              <a:rPr lang="en-US" sz="2000" dirty="0" err="1"/>
              <a:t>exrex.getone</a:t>
            </a:r>
            <a:r>
              <a:rPr lang="en-US" sz="2000" dirty="0"/>
              <a:t>(</a:t>
            </a:r>
            <a:r>
              <a:rPr lang="en-US" sz="2000" dirty="0" err="1"/>
              <a:t>one_to_ninety_nine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(output)</a:t>
            </a: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0474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C87D5-4B86-46A0-A73C-4114BDF40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D460E-A814-401A-8D0E-82E48A3F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four</a:t>
            </a:r>
          </a:p>
          <a:p>
            <a:pPr lvl="1"/>
            <a:r>
              <a:rPr lang="en-US" dirty="0"/>
              <a:t>two</a:t>
            </a:r>
          </a:p>
          <a:p>
            <a:pPr lvl="1"/>
            <a:r>
              <a:rPr lang="en-US" dirty="0"/>
              <a:t>eight</a:t>
            </a:r>
          </a:p>
          <a:p>
            <a:pPr lvl="1"/>
            <a:r>
              <a:rPr lang="en-US" dirty="0"/>
              <a:t>twenty</a:t>
            </a:r>
          </a:p>
          <a:p>
            <a:pPr lvl="1"/>
            <a:r>
              <a:rPr lang="en-US" dirty="0"/>
              <a:t>forty</a:t>
            </a:r>
          </a:p>
          <a:p>
            <a:pPr lvl="1"/>
            <a:r>
              <a:rPr lang="en-US" dirty="0"/>
              <a:t>twenty-five</a:t>
            </a:r>
          </a:p>
          <a:p>
            <a:pPr lvl="1"/>
            <a:r>
              <a:rPr lang="en-US" dirty="0"/>
              <a:t>twelve</a:t>
            </a:r>
          </a:p>
          <a:p>
            <a:pPr lvl="1"/>
            <a:r>
              <a:rPr lang="en-US" dirty="0"/>
              <a:t>eleven</a:t>
            </a:r>
          </a:p>
          <a:p>
            <a:pPr lvl="1"/>
            <a:r>
              <a:rPr lang="en-US" dirty="0"/>
              <a:t>forty-one</a:t>
            </a:r>
          </a:p>
          <a:p>
            <a:pPr lvl="1"/>
            <a:r>
              <a:rPr lang="en-US" dirty="0"/>
              <a:t>twenty-two</a:t>
            </a:r>
          </a:p>
        </p:txBody>
      </p:sp>
    </p:spTree>
    <p:extLst>
      <p:ext uri="{BB962C8B-B14F-4D97-AF65-F5344CB8AC3E}">
        <p14:creationId xmlns:p14="http://schemas.microsoft.com/office/powerpoint/2010/main" val="2032647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6E0A7-E2B5-4EFC-AE3C-70F4875A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NLU vs NLG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F5C28-5A11-4D14-AB15-10EA662CD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can also </a:t>
            </a:r>
            <a:r>
              <a:rPr lang="en-US" b="1" dirty="0"/>
              <a:t>recognize </a:t>
            </a:r>
            <a:r>
              <a:rPr lang="en-US" dirty="0"/>
              <a:t>or reject numbers: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Test inputs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"\</a:t>
            </a:r>
            <a:r>
              <a:rPr lang="en-US" dirty="0" err="1">
                <a:solidFill>
                  <a:srgbClr val="006600"/>
                </a:solidFill>
              </a:rPr>
              <a:t>nTesting</a:t>
            </a:r>
            <a:r>
              <a:rPr lang="en-US" dirty="0">
                <a:solidFill>
                  <a:srgbClr val="006600"/>
                </a:solidFill>
              </a:rPr>
              <a:t> inputs:\n"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inputs = [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ten","twenty</a:t>
            </a:r>
            <a:r>
              <a:rPr lang="en-US" dirty="0">
                <a:solidFill>
                  <a:srgbClr val="006600"/>
                </a:solidFill>
              </a:rPr>
              <a:t>-three","</a:t>
            </a:r>
            <a:r>
              <a:rPr lang="en-US" dirty="0" err="1">
                <a:solidFill>
                  <a:srgbClr val="006600"/>
                </a:solidFill>
              </a:rPr>
              <a:t>eleventy</a:t>
            </a:r>
            <a:r>
              <a:rPr lang="en-US" dirty="0">
                <a:solidFill>
                  <a:srgbClr val="006600"/>
                </a:solidFill>
              </a:rPr>
              <a:t>","fifty-ten"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for</a:t>
            </a:r>
            <a:r>
              <a:rPr lang="en-US" dirty="0"/>
              <a:t> word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/>
              <a:t> inputs: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if</a:t>
            </a:r>
            <a:r>
              <a:rPr lang="en-US" dirty="0"/>
              <a:t>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one_to_ninety_nine,word</a:t>
            </a:r>
            <a:r>
              <a:rPr lang="en-US" dirty="0"/>
              <a:t>) </a:t>
            </a:r>
            <a:r>
              <a:rPr lang="en-US" dirty="0">
                <a:solidFill>
                  <a:srgbClr val="002060"/>
                </a:solidFill>
              </a:rPr>
              <a:t>is</a:t>
            </a:r>
            <a:r>
              <a:rPr lang="en-US" dirty="0"/>
              <a:t> None: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 </a:t>
            </a:r>
            <a:r>
              <a:rPr lang="en-US" dirty="0"/>
              <a:t>+ word + </a:t>
            </a:r>
            <a:r>
              <a:rPr lang="en-US" dirty="0">
                <a:solidFill>
                  <a:srgbClr val="006600"/>
                </a:solidFill>
              </a:rPr>
              <a:t>" does not pass validation"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else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</a:t>
            </a:r>
            <a:r>
              <a:rPr lang="en-US" dirty="0"/>
              <a:t> + word + </a:t>
            </a:r>
            <a:r>
              <a:rPr lang="en-US" dirty="0">
                <a:solidFill>
                  <a:srgbClr val="006600"/>
                </a:solidFill>
              </a:rPr>
              <a:t>" is valid"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95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5A34-60D8-4578-A88A-6A6C3624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4719D-918C-4C47-8EF4-7EA9F43EB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Testing inputs: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ten is valid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twenty-three is valid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</a:t>
            </a:r>
            <a:r>
              <a:rPr lang="en-US" dirty="0" err="1">
                <a:solidFill>
                  <a:srgbClr val="FF0000"/>
                </a:solidFill>
              </a:rPr>
              <a:t>eleventy</a:t>
            </a:r>
            <a:r>
              <a:rPr lang="en-US" dirty="0">
                <a:solidFill>
                  <a:srgbClr val="FF0000"/>
                </a:solidFill>
              </a:rPr>
              <a:t> does not pass validation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fifty-ten does not pass validation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0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forms to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we’ve been working to generate all possible forms in a grammar, but:</a:t>
            </a:r>
          </a:p>
          <a:p>
            <a:pPr lvl="1"/>
            <a:r>
              <a:rPr lang="en-US" dirty="0"/>
              <a:t>In NLP we usually want to analyze some natural language data: </a:t>
            </a:r>
            <a:r>
              <a:rPr lang="en-US" b="1" dirty="0"/>
              <a:t>text </a:t>
            </a:r>
            <a:r>
              <a:rPr lang="en-US" b="1" dirty="0">
                <a:sym typeface="Wingdings" panose="05000000000000000000" pitchFamily="2" charset="2"/>
              </a:rPr>
              <a:t> analysis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 NLG we want to create English realizations of underlying models: </a:t>
            </a:r>
            <a:r>
              <a:rPr lang="en-US" b="1" dirty="0">
                <a:sym typeface="Wingdings" panose="05000000000000000000" pitchFamily="2" charset="2"/>
              </a:rPr>
              <a:t>analysis  text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6010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FSAs give a simple kind of output: Booleans</a:t>
            </a:r>
          </a:p>
          <a:p>
            <a:r>
              <a:rPr lang="en-US" dirty="0"/>
              <a:t>Either an input IS part of the language or it ISN’T:</a:t>
            </a:r>
          </a:p>
          <a:p>
            <a:pPr lvl="1"/>
            <a:r>
              <a:rPr lang="en-US" dirty="0"/>
              <a:t>grammatical == True / False</a:t>
            </a:r>
          </a:p>
          <a:p>
            <a:endParaRPr lang="en-US" dirty="0"/>
          </a:p>
          <a:p>
            <a:r>
              <a:rPr lang="en-US" dirty="0"/>
              <a:t>Implementation in Python re: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if</a:t>
            </a:r>
            <a:r>
              <a:rPr lang="en-US" dirty="0"/>
              <a:t> match </a:t>
            </a:r>
            <a:r>
              <a:rPr lang="en-US" b="1" dirty="0">
                <a:solidFill>
                  <a:srgbClr val="002060"/>
                </a:solidFill>
              </a:rPr>
              <a:t>is not </a:t>
            </a:r>
            <a:r>
              <a:rPr lang="en-US" dirty="0">
                <a:solidFill>
                  <a:srgbClr val="002060"/>
                </a:solidFill>
              </a:rPr>
              <a:t>None</a:t>
            </a:r>
            <a:r>
              <a:rPr lang="en-US" dirty="0"/>
              <a:t>:</a:t>
            </a:r>
          </a:p>
          <a:p>
            <a:pPr marL="630936" lvl="2" indent="0">
              <a:buNone/>
            </a:pPr>
            <a:r>
              <a:rPr lang="en-US" dirty="0"/>
              <a:t>	…</a:t>
            </a:r>
          </a:p>
        </p:txBody>
      </p:sp>
    </p:spTree>
    <p:extLst>
      <p:ext uri="{BB962C8B-B14F-4D97-AF65-F5344CB8AC3E}">
        <p14:creationId xmlns:p14="http://schemas.microsoft.com/office/powerpoint/2010/main" val="1175419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Our automaton goes over the input, symbol by symbol, and tries to find a valid set of states </a:t>
            </a:r>
          </a:p>
          <a:p>
            <a:endParaRPr lang="en-US" dirty="0"/>
          </a:p>
          <a:p>
            <a:r>
              <a:rPr lang="en-US" dirty="0"/>
              <a:t>We can think of this as reading a tape with letters: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But there’s no place to give output…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 need </a:t>
            </a:r>
            <a:r>
              <a:rPr lang="en-US" b="1" dirty="0"/>
              <a:t>another tape</a:t>
            </a:r>
            <a:r>
              <a:rPr lang="en-US" dirty="0"/>
              <a:t>!</a:t>
            </a:r>
          </a:p>
        </p:txBody>
      </p:sp>
      <p:pic>
        <p:nvPicPr>
          <p:cNvPr id="4" name="Picture 2" descr="https://upload.wikimedia.org/wikipedia/commons/thumb/a/a2/Turing_machine_2b.svg/550px-Turing_machine_2b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523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237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Transducers (FSTs)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Finite State Transducer is a Finite Automaton with two tapes: </a:t>
            </a:r>
            <a:r>
              <a:rPr lang="en-US" b="1" dirty="0"/>
              <a:t>input</a:t>
            </a:r>
            <a:r>
              <a:rPr lang="en-US" dirty="0"/>
              <a:t> and </a:t>
            </a:r>
            <a:r>
              <a:rPr lang="en-US" b="1" dirty="0"/>
              <a:t>output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(also: </a:t>
            </a:r>
            <a:r>
              <a:rPr lang="en-US" b="1" dirty="0"/>
              <a:t>lower</a:t>
            </a:r>
            <a:r>
              <a:rPr lang="en-US" dirty="0"/>
              <a:t> and </a:t>
            </a:r>
            <a:r>
              <a:rPr lang="en-US" b="1" dirty="0"/>
              <a:t>upper</a:t>
            </a:r>
            <a:r>
              <a:rPr lang="en-US" dirty="0"/>
              <a:t>)</a:t>
            </a:r>
          </a:p>
        </p:txBody>
      </p:sp>
      <p:pic>
        <p:nvPicPr>
          <p:cNvPr id="4" name="Picture 2" descr="https://upload.wikimedia.org/wikipedia/commons/thumb/a/a2/Turing_machine_2b.svg/550px-Turing_machine_2b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4648200"/>
            <a:ext cx="523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71800" y="3750799"/>
            <a:ext cx="5276850" cy="6477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98621" y="393383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83876" y="3758625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48200" y="390937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19600" y="3758625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23858" y="390937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29200" y="3711714"/>
            <a:ext cx="420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★</a:t>
            </a:r>
          </a:p>
        </p:txBody>
      </p:sp>
    </p:spTree>
    <p:extLst>
      <p:ext uri="{BB962C8B-B14F-4D97-AF65-F5344CB8AC3E}">
        <p14:creationId xmlns:p14="http://schemas.microsoft.com/office/powerpoint/2010/main" val="2297709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FST ≡ {Q, q0,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), </a:t>
            </a:r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qi… </a:t>
            </a:r>
            <a:r>
              <a:rPr lang="en-US" dirty="0" err="1"/>
              <a:t>qn</a:t>
            </a:r>
            <a:endParaRPr lang="en-US" dirty="0"/>
          </a:p>
          <a:p>
            <a:pPr lvl="1"/>
            <a:r>
              <a:rPr lang="en-US" dirty="0"/>
              <a:t>q0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input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 is the output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r>
              <a:rPr lang="en-US" dirty="0"/>
              <a:t>, mapping to some states 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outputs given state q and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7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ED420-3534-4B3E-A524-C01EA780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 Speaker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B1F3-2905-42DC-AA55-FBBE96841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Friday, Sep. 29 – Francis Tyers (IU) </a:t>
            </a:r>
          </a:p>
          <a:p>
            <a:pPr lvl="1"/>
            <a:r>
              <a:rPr lang="en-US" dirty="0"/>
              <a:t>(Poulton Hall 230, 3:30 pm)</a:t>
            </a:r>
          </a:p>
          <a:p>
            <a:pPr lvl="1"/>
            <a:r>
              <a:rPr lang="en-US" dirty="0"/>
              <a:t>“Codex to corpus”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4DD937-13FF-408A-A074-016CB9C84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284984"/>
            <a:ext cx="3362439" cy="27447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537573-F4FF-49EB-9412-264EC6617A8D}"/>
              </a:ext>
            </a:extLst>
          </p:cNvPr>
          <p:cNvSpPr txBox="1"/>
          <p:nvPr/>
        </p:nvSpPr>
        <p:spPr>
          <a:xfrm>
            <a:off x="3084867" y="6198846"/>
            <a:ext cx="2736304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Florentine Codex (Nahuatl)</a:t>
            </a:r>
          </a:p>
        </p:txBody>
      </p:sp>
    </p:spTree>
    <p:extLst>
      <p:ext uri="{BB962C8B-B14F-4D97-AF65-F5344CB8AC3E}">
        <p14:creationId xmlns:p14="http://schemas.microsoft.com/office/powerpoint/2010/main" val="3113617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Transducers as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FSTs can be expressed as graphs with symbol </a:t>
            </a:r>
            <a:r>
              <a:rPr lang="en-US" b="1" dirty="0"/>
              <a:t>translations</a:t>
            </a:r>
            <a:r>
              <a:rPr lang="en-US" dirty="0"/>
              <a:t> on the transitions</a:t>
            </a:r>
          </a:p>
          <a:p>
            <a:r>
              <a:rPr lang="en-US" dirty="0"/>
              <a:t>Translate a word into an analysis: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89" y="3396343"/>
            <a:ext cx="7448550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57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regular relation describes: </a:t>
            </a:r>
          </a:p>
          <a:p>
            <a:pPr lvl="1"/>
            <a:r>
              <a:rPr lang="en-US" dirty="0"/>
              <a:t>for every state change in a regular automaton </a:t>
            </a:r>
          </a:p>
          <a:p>
            <a:pPr lvl="1"/>
            <a:r>
              <a:rPr lang="en-US" dirty="0"/>
              <a:t>a </a:t>
            </a:r>
            <a:r>
              <a:rPr lang="en-US" b="1" dirty="0"/>
              <a:t>finite set </a:t>
            </a:r>
            <a:r>
              <a:rPr lang="en-US" dirty="0"/>
              <a:t>of possible outputs</a:t>
            </a:r>
          </a:p>
          <a:p>
            <a:r>
              <a:rPr lang="en-US" dirty="0"/>
              <a:t>Regular relations are like bilingual dictionaries for two regular languages</a:t>
            </a:r>
          </a:p>
          <a:p>
            <a:pPr lvl="1"/>
            <a:r>
              <a:rPr lang="en-US" dirty="0"/>
              <a:t>They allow </a:t>
            </a:r>
            <a:r>
              <a:rPr lang="en-US" b="1" dirty="0"/>
              <a:t>inversion</a:t>
            </a:r>
            <a:r>
              <a:rPr lang="en-US" dirty="0"/>
              <a:t> (we can go from L2 &lt;&gt; L1)</a:t>
            </a:r>
          </a:p>
          <a:p>
            <a:pPr lvl="1"/>
            <a:r>
              <a:rPr lang="en-US" dirty="0"/>
              <a:t>Allow </a:t>
            </a:r>
            <a:r>
              <a:rPr lang="en-US" b="1" dirty="0"/>
              <a:t>composition</a:t>
            </a:r>
            <a:r>
              <a:rPr lang="en-US" dirty="0"/>
              <a:t> (L1 &gt; L2, L2 &gt; L3 </a:t>
            </a:r>
            <a:r>
              <a:rPr lang="en-US" dirty="0">
                <a:sym typeface="Wingdings" panose="05000000000000000000" pitchFamily="2" charset="2"/>
              </a:rPr>
              <a:t> L1 &gt; L3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99221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are the alphabets for each tape?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one side we have real words: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cats 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panicked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tries</a:t>
            </a:r>
          </a:p>
          <a:p>
            <a:r>
              <a:rPr lang="en-US" dirty="0"/>
              <a:t>On the other side, analyses:</a:t>
            </a:r>
          </a:p>
          <a:p>
            <a:pPr lvl="1"/>
            <a:r>
              <a:rPr lang="en-US" b="1" dirty="0" err="1"/>
              <a:t>cat+NOUN+PLURAL</a:t>
            </a:r>
            <a:endParaRPr lang="en-US" b="1" dirty="0"/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Where do we store all these words and symbols?</a:t>
            </a:r>
          </a:p>
        </p:txBody>
      </p:sp>
    </p:spTree>
    <p:extLst>
      <p:ext uri="{BB962C8B-B14F-4D97-AF65-F5344CB8AC3E}">
        <p14:creationId xmlns:p14="http://schemas.microsoft.com/office/powerpoint/2010/main" val="1670872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B4CAB-AEBF-4162-91AC-06596CCAD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lexicon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2C763-5339-46FC-8E7D-9C9521D12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Basic idea: </a:t>
            </a:r>
          </a:p>
          <a:p>
            <a:pPr lvl="1"/>
            <a:r>
              <a:rPr lang="en-US" dirty="0"/>
              <a:t>Define symbols and categories</a:t>
            </a:r>
          </a:p>
          <a:p>
            <a:pPr lvl="1"/>
            <a:r>
              <a:rPr lang="en-US" dirty="0"/>
              <a:t>Define ways in which they can be combined</a:t>
            </a:r>
          </a:p>
          <a:p>
            <a:pPr lvl="1"/>
            <a:r>
              <a:rPr lang="en-US" dirty="0"/>
              <a:t>Do this outside of your Python code!</a:t>
            </a:r>
          </a:p>
          <a:p>
            <a:endParaRPr lang="en-US" dirty="0"/>
          </a:p>
          <a:p>
            <a:r>
              <a:rPr lang="en-US" dirty="0"/>
              <a:t>Output analyses for inputs based on lexicon categories </a:t>
            </a:r>
          </a:p>
          <a:p>
            <a:r>
              <a:rPr lang="en-US" dirty="0"/>
              <a:t>Invert for generation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200" dirty="0"/>
              <a:t>* This is a shallow introduction to lexicons/FSMs: further reading in Canvas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06506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.</a:t>
            </a:r>
            <a:r>
              <a:rPr lang="en-US" dirty="0" err="1"/>
              <a:t>lexc</a:t>
            </a:r>
            <a:r>
              <a:rPr lang="en-US" dirty="0"/>
              <a:t> format – common in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11480" lvl="1" indent="0">
              <a:buNone/>
            </a:pPr>
            <a:r>
              <a:rPr lang="en-US" b="1" dirty="0" err="1">
                <a:solidFill>
                  <a:srgbClr val="0000FF"/>
                </a:solidFill>
              </a:rPr>
              <a:t>Multichar_Symbols</a:t>
            </a:r>
            <a:r>
              <a:rPr lang="en-US" dirty="0"/>
              <a:t> +N +Sg +Pl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Root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Noun 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N+Pl:s</a:t>
            </a:r>
            <a:r>
              <a:rPr lang="en-US" dirty="0"/>
              <a:t>  #;</a:t>
            </a:r>
          </a:p>
        </p:txBody>
      </p:sp>
    </p:spTree>
    <p:extLst>
      <p:ext uri="{BB962C8B-B14F-4D97-AF65-F5344CB8AC3E}">
        <p14:creationId xmlns:p14="http://schemas.microsoft.com/office/powerpoint/2010/main" val="3861460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6337F-03D9-4F12-A781-69451F9D8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“translate”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F0FF-0A94-4260-8459-AB4740663A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cat</a:t>
            </a:r>
          </a:p>
          <a:p>
            <a:pPr marL="0" indent="0">
              <a:buNone/>
            </a:pPr>
            <a:r>
              <a:rPr lang="en-US" dirty="0"/>
              <a:t>-&gt;</a:t>
            </a:r>
            <a:r>
              <a:rPr lang="en-US" dirty="0" err="1"/>
              <a:t>cat+N+Sg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cats</a:t>
            </a:r>
          </a:p>
          <a:p>
            <a:pPr marL="0" indent="0">
              <a:buNone/>
            </a:pPr>
            <a:r>
              <a:rPr lang="en-US" dirty="0"/>
              <a:t>-&gt;</a:t>
            </a:r>
            <a:r>
              <a:rPr lang="en-US" dirty="0" err="1"/>
              <a:t>cat+N+Pl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D942FB-83F6-4BE9-B3E1-05F3C1CD20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generation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cat+N+Sg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-&gt;cat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cat+N+Pl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-&gt;cats</a:t>
            </a:r>
          </a:p>
        </p:txBody>
      </p:sp>
    </p:spTree>
    <p:extLst>
      <p:ext uri="{BB962C8B-B14F-4D97-AF65-F5344CB8AC3E}">
        <p14:creationId xmlns:p14="http://schemas.microsoft.com/office/powerpoint/2010/main" val="3032085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Download </a:t>
            </a:r>
            <a:r>
              <a:rPr lang="en-US" b="1" i="1" dirty="0"/>
              <a:t>english1.lexc</a:t>
            </a:r>
            <a:r>
              <a:rPr lang="en-US" dirty="0"/>
              <a:t> from Canvas</a:t>
            </a:r>
          </a:p>
          <a:p>
            <a:r>
              <a:rPr lang="en-US" dirty="0"/>
              <a:t>Put in a folder with </a:t>
            </a:r>
            <a:r>
              <a:rPr lang="en-US" b="1" i="1" dirty="0"/>
              <a:t>fst.py </a:t>
            </a:r>
            <a:r>
              <a:rPr lang="en-US" dirty="0"/>
              <a:t>and</a:t>
            </a:r>
            <a:r>
              <a:rPr lang="en-US" b="1" i="1" dirty="0"/>
              <a:t> run_lexc.py</a:t>
            </a:r>
            <a:endParaRPr lang="en-US" dirty="0"/>
          </a:p>
          <a:p>
            <a:r>
              <a:rPr lang="en-US" dirty="0"/>
              <a:t>Some more words to play with:</a:t>
            </a: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FF"/>
                </a:solidFill>
              </a:rPr>
              <a:t>Multichar_Symbols</a:t>
            </a:r>
            <a:r>
              <a:rPr lang="en-US" dirty="0"/>
              <a:t> +N +V +</a:t>
            </a:r>
            <a:r>
              <a:rPr lang="en-US" dirty="0" err="1"/>
              <a:t>PastPart</a:t>
            </a:r>
            <a:r>
              <a:rPr lang="en-US" dirty="0"/>
              <a:t> +Past +</a:t>
            </a:r>
            <a:r>
              <a:rPr lang="en-US" dirty="0" err="1"/>
              <a:t>PresPart</a:t>
            </a:r>
            <a:r>
              <a:rPr lang="en-US" dirty="0"/>
              <a:t> +3P +Sg +Pl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Root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Noun ;</a:t>
            </a:r>
          </a:p>
          <a:p>
            <a:pPr marL="411480" lvl="1" indent="0">
              <a:buNone/>
            </a:pPr>
            <a:r>
              <a:rPr lang="en-US" dirty="0"/>
              <a:t>Verb ;</a:t>
            </a:r>
          </a:p>
        </p:txBody>
      </p:sp>
    </p:spTree>
    <p:extLst>
      <p:ext uri="{BB962C8B-B14F-4D97-AF65-F5344CB8AC3E}">
        <p14:creationId xmlns:p14="http://schemas.microsoft.com/office/powerpoint/2010/main" val="2163851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city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Verb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beg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make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43891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</a:t>
            </a:r>
            <a:r>
              <a:rPr lang="en-US" dirty="0"/>
              <a:t>:^s  #;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Vinf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+V:0             #;</a:t>
            </a:r>
          </a:p>
          <a:p>
            <a:pPr marL="411480" lvl="1" indent="0">
              <a:buNone/>
            </a:pPr>
            <a:r>
              <a:rPr lang="en-US" dirty="0"/>
              <a:t>+V+3P+Sg:^s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V+PastPart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V+PresPart</a:t>
            </a:r>
            <a:r>
              <a:rPr lang="en-US" dirty="0"/>
              <a:t>:^</a:t>
            </a:r>
            <a:r>
              <a:rPr lang="en-US" dirty="0" err="1"/>
              <a:t>ing</a:t>
            </a:r>
            <a:r>
              <a:rPr lang="en-US" dirty="0"/>
              <a:t> #;</a:t>
            </a:r>
          </a:p>
        </p:txBody>
      </p:sp>
    </p:spTree>
    <p:extLst>
      <p:ext uri="{BB962C8B-B14F-4D97-AF65-F5344CB8AC3E}">
        <p14:creationId xmlns:p14="http://schemas.microsoft.com/office/powerpoint/2010/main" val="3073874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fst.lower_words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fox+N+Sg</a:t>
            </a:r>
            <a:endParaRPr lang="en-US" dirty="0"/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E6A047A0-10EC-4B0E-9373-752C87268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95600" y="42749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2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030F4-A557-4954-B1D6-890C92B96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Mid-term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2D97B-FA54-4732-9DAF-8F912DF9B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mid-term is scheduled for Monday, October 9 </a:t>
            </a:r>
            <a:r>
              <a:rPr lang="en-US" b="1" dirty="0"/>
              <a:t>in class</a:t>
            </a:r>
            <a:endParaRPr lang="en-US" dirty="0"/>
          </a:p>
          <a:p>
            <a:pPr lvl="1"/>
            <a:r>
              <a:rPr lang="en-US" dirty="0"/>
              <a:t>I will put up example questions ahead of our next session</a:t>
            </a:r>
          </a:p>
          <a:p>
            <a:pPr lvl="1"/>
            <a:r>
              <a:rPr lang="en-US" dirty="0"/>
              <a:t>Solutions will be provided a few days later</a:t>
            </a:r>
          </a:p>
          <a:p>
            <a:pPr lvl="1"/>
            <a:r>
              <a:rPr lang="en-US" dirty="0"/>
              <a:t>Pen and paper questions, no coding from scratch</a:t>
            </a:r>
          </a:p>
          <a:p>
            <a:pPr lvl="1"/>
            <a:r>
              <a:rPr lang="en-US" dirty="0"/>
              <a:t>But questions </a:t>
            </a:r>
            <a:r>
              <a:rPr lang="en-US" i="1" dirty="0"/>
              <a:t>about </a:t>
            </a:r>
            <a:r>
              <a:rPr lang="en-US" dirty="0"/>
              <a:t>coding will be included!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758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fst.upper_words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make^ing</a:t>
            </a:r>
            <a:endParaRPr lang="en-US" dirty="0"/>
          </a:p>
        </p:txBody>
      </p: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062F451A-F341-4EAD-A096-7D71AFAAC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000" y="4419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138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need some adjustment rules to fix these:</a:t>
            </a:r>
          </a:p>
          <a:p>
            <a:pPr marL="411480" lvl="1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411480" lvl="1" indent="0">
              <a:buNone/>
            </a:pPr>
            <a:r>
              <a:rPr lang="en-US" dirty="0" err="1"/>
              <a:t>make^ing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These rules should apply at the morpheme boundary (^ symbol used in our lexicon)</a:t>
            </a:r>
          </a:p>
        </p:txBody>
      </p:sp>
    </p:spTree>
    <p:extLst>
      <p:ext uri="{BB962C8B-B14F-4D97-AF65-F5344CB8AC3E}">
        <p14:creationId xmlns:p14="http://schemas.microsoft.com/office/powerpoint/2010/main" val="20229959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Replacement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can use </a:t>
            </a:r>
            <a:r>
              <a:rPr lang="en-US" dirty="0" err="1"/>
              <a:t>re.sub</a:t>
            </a:r>
            <a:r>
              <a:rPr lang="en-US" dirty="0"/>
              <a:t> to clean up our outputs in a separate function: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def</a:t>
            </a:r>
            <a:r>
              <a:rPr lang="en-US" dirty="0"/>
              <a:t> </a:t>
            </a:r>
            <a:r>
              <a:rPr lang="en-US" dirty="0" err="1"/>
              <a:t>clean_word</a:t>
            </a:r>
            <a:r>
              <a:rPr lang="en-US" dirty="0"/>
              <a:t>(word):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e-deletion: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make^ing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mak^ing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 err="1">
                <a:solidFill>
                  <a:srgbClr val="006600"/>
                </a:solidFill>
              </a:rPr>
              <a:t>r'e</a:t>
            </a:r>
            <a:r>
              <a:rPr lang="en-US" dirty="0">
                <a:solidFill>
                  <a:srgbClr val="006600"/>
                </a:solidFill>
              </a:rPr>
              <a:t>\^(</a:t>
            </a:r>
            <a:r>
              <a:rPr lang="en-US" dirty="0" err="1">
                <a:solidFill>
                  <a:srgbClr val="006600"/>
                </a:solidFill>
              </a:rPr>
              <a:t>ed|ing</a:t>
            </a:r>
            <a:r>
              <a:rPr lang="en-US" dirty="0">
                <a:solidFill>
                  <a:srgbClr val="006600"/>
                </a:solidFill>
              </a:rPr>
              <a:t>)'</a:t>
            </a:r>
            <a:r>
              <a:rPr lang="en-US" dirty="0"/>
              <a:t>,</a:t>
            </a:r>
            <a:r>
              <a:rPr lang="en-US" dirty="0">
                <a:solidFill>
                  <a:srgbClr val="006600"/>
                </a:solidFill>
              </a:rPr>
              <a:t> r'^\1'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e-insertion: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watch^s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watche^s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r'([</a:t>
            </a:r>
            <a:r>
              <a:rPr lang="en-US" dirty="0" err="1">
                <a:solidFill>
                  <a:srgbClr val="006600"/>
                </a:solidFill>
              </a:rPr>
              <a:t>szx</a:t>
            </a:r>
            <a:r>
              <a:rPr lang="en-US" dirty="0">
                <a:solidFill>
                  <a:srgbClr val="006600"/>
                </a:solidFill>
              </a:rPr>
              <a:t>]|</a:t>
            </a:r>
            <a:r>
              <a:rPr lang="en-US" dirty="0" err="1">
                <a:solidFill>
                  <a:srgbClr val="006600"/>
                </a:solidFill>
              </a:rPr>
              <a:t>ch|sh</a:t>
            </a:r>
            <a:r>
              <a:rPr lang="en-US" dirty="0">
                <a:solidFill>
                  <a:srgbClr val="006600"/>
                </a:solidFill>
              </a:rPr>
              <a:t>)\^s'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r'\1^s'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Remove remaining "^"</a:t>
            </a: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r'\^'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''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2060"/>
                </a:solidFill>
              </a:rPr>
              <a:t>return</a:t>
            </a:r>
            <a:r>
              <a:rPr lang="en-US" dirty="0"/>
              <a:t> cleaned</a:t>
            </a:r>
          </a:p>
        </p:txBody>
      </p:sp>
    </p:spTree>
    <p:extLst>
      <p:ext uri="{BB962C8B-B14F-4D97-AF65-F5344CB8AC3E}">
        <p14:creationId xmlns:p14="http://schemas.microsoft.com/office/powerpoint/2010/main" val="35378784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Combining everything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generate clean words from analyses</a:t>
            </a:r>
          </a:p>
          <a:p>
            <a:pPr marL="0" indent="0">
              <a:buNone/>
            </a:pPr>
            <a:r>
              <a:rPr lang="en-US" sz="2400" dirty="0"/>
              <a:t>print(</a:t>
            </a:r>
            <a:r>
              <a:rPr lang="en-US" sz="2400" dirty="0">
                <a:solidFill>
                  <a:srgbClr val="006600"/>
                </a:solidFill>
              </a:rPr>
              <a:t>"\</a:t>
            </a:r>
            <a:r>
              <a:rPr lang="en-US" sz="2400" dirty="0" err="1">
                <a:solidFill>
                  <a:srgbClr val="006600"/>
                </a:solidFill>
              </a:rPr>
              <a:t>nGenerating</a:t>
            </a:r>
            <a:r>
              <a:rPr lang="en-US" sz="2400" dirty="0">
                <a:solidFill>
                  <a:srgbClr val="006600"/>
                </a:solidFill>
              </a:rPr>
              <a:t> clean word forms:\n"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6600"/>
                </a:solidFill>
              </a:rPr>
              <a:t>"="</a:t>
            </a:r>
            <a:r>
              <a:rPr lang="en-US" sz="2400" dirty="0"/>
              <a:t>*</a:t>
            </a:r>
            <a:r>
              <a:rPr lang="en-US" sz="2400" dirty="0">
                <a:solidFill>
                  <a:srgbClr val="0000FF"/>
                </a:solidFill>
              </a:rPr>
              <a:t>20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to_generate</a:t>
            </a:r>
            <a:r>
              <a:rPr lang="en-US" sz="2400" dirty="0"/>
              <a:t> = </a:t>
            </a:r>
            <a:r>
              <a:rPr lang="en-US" sz="2400" b="1" dirty="0">
                <a:solidFill>
                  <a:srgbClr val="002060"/>
                </a:solidFill>
              </a:rPr>
              <a:t>open</a:t>
            </a:r>
            <a:r>
              <a:rPr lang="en-US" sz="2400" dirty="0"/>
              <a:t>(</a:t>
            </a:r>
            <a:r>
              <a:rPr lang="en-US" sz="2400" dirty="0" err="1"/>
              <a:t>options.inputfile</a:t>
            </a:r>
            <a:r>
              <a:rPr lang="en-US" sz="2400" dirty="0"/>
              <a:t>, encoding=</a:t>
            </a:r>
            <a:r>
              <a:rPr lang="en-US" sz="2400" dirty="0">
                <a:solidFill>
                  <a:srgbClr val="006600"/>
                </a:solidFill>
              </a:rPr>
              <a:t>"utf-8"</a:t>
            </a:r>
            <a:r>
              <a:rPr lang="en-US" sz="2400" dirty="0"/>
              <a:t>).read()</a:t>
            </a:r>
          </a:p>
          <a:p>
            <a:pPr marL="0" indent="0">
              <a:buNone/>
            </a:pPr>
            <a:r>
              <a:rPr lang="en-US" sz="2400" dirty="0"/>
              <a:t>lines = </a:t>
            </a:r>
            <a:r>
              <a:rPr lang="en-US" sz="2400" dirty="0" err="1"/>
              <a:t>to_generate.strip</a:t>
            </a:r>
            <a:r>
              <a:rPr lang="en-US" sz="2400" dirty="0"/>
              <a:t>().split(</a:t>
            </a:r>
            <a:r>
              <a:rPr lang="en-US" sz="2400" dirty="0">
                <a:solidFill>
                  <a:srgbClr val="006600"/>
                </a:solidFill>
              </a:rPr>
              <a:t>"\n"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/>
              <a:t> analysis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/>
              <a:t> lines:</a:t>
            </a:r>
          </a:p>
          <a:p>
            <a:pPr marL="0" indent="0">
              <a:buNone/>
            </a:pPr>
            <a:r>
              <a:rPr lang="en-US" sz="2400" dirty="0"/>
              <a:t>    generated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analysis,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 generated = </a:t>
            </a:r>
            <a:r>
              <a:rPr lang="en-US" sz="2400" dirty="0" err="1"/>
              <a:t>clean_word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    print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cats</a:t>
            </a:r>
          </a:p>
          <a:p>
            <a:pPr marL="0" indent="0">
              <a:buNone/>
            </a:pPr>
            <a:r>
              <a:rPr lang="en-US" sz="2400" i="1" dirty="0"/>
              <a:t>watches</a:t>
            </a:r>
          </a:p>
          <a:p>
            <a:pPr marL="0" indent="0">
              <a:buNone/>
            </a:pPr>
            <a:r>
              <a:rPr lang="en-US" sz="2400" i="1" dirty="0"/>
              <a:t>making</a:t>
            </a:r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45D5C636-5943-4003-A92F-327A5AA12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2200" y="50292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81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3709B-984E-41A9-9A79-712D7BF07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Epsilon insertion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73A7A-7D7F-4EF9-B5D0-7D949BD1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 that analysis doesn’t quite work, since we expect inputs like “</a:t>
            </a:r>
            <a:r>
              <a:rPr lang="en-US" dirty="0" err="1"/>
              <a:t>cat</a:t>
            </a:r>
            <a:r>
              <a:rPr lang="en-US" dirty="0" err="1">
                <a:solidFill>
                  <a:srgbClr val="FF0000"/>
                </a:solidFill>
              </a:rPr>
              <a:t>^</a:t>
            </a:r>
            <a:r>
              <a:rPr lang="en-US" dirty="0" err="1"/>
              <a:t>s</a:t>
            </a:r>
            <a:r>
              <a:rPr lang="en-US" dirty="0"/>
              <a:t>”</a:t>
            </a:r>
          </a:p>
          <a:p>
            <a:r>
              <a:rPr lang="en-US" dirty="0"/>
              <a:t>C++ FSMs consider producing such symbols from empty input, also called ‘epsilon’</a:t>
            </a:r>
          </a:p>
          <a:p>
            <a:r>
              <a:rPr lang="en-US" dirty="0"/>
              <a:t>For our Python code we can do this: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word,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C7832"/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re.sub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cannot invert caret deletion (epsilon insertion)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if</a:t>
            </a:r>
            <a:r>
              <a:rPr lang="en-US" sz="2400" dirty="0"/>
              <a:t> analyzed=="" </a:t>
            </a:r>
            <a:r>
              <a:rPr lang="en-US" sz="2400" dirty="0">
                <a:solidFill>
                  <a:srgbClr val="002060"/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/>
              <a:t>re.search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,word) </a:t>
            </a:r>
            <a:r>
              <a:rPr lang="en-US" sz="2400" b="1" dirty="0">
                <a:solidFill>
                  <a:srgbClr val="002060"/>
                </a:solidFill>
              </a:rPr>
              <a:t>is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not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None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 err="1"/>
              <a:t>with_caret</a:t>
            </a:r>
            <a:r>
              <a:rPr lang="en-US" sz="2400" dirty="0"/>
              <a:t>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006600"/>
                </a:solidFill>
              </a:rPr>
              <a:t>r'^\1',word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 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with_caret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52445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FSM: Going further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More on XFST and </a:t>
            </a:r>
            <a:r>
              <a:rPr lang="en-US" dirty="0" err="1"/>
              <a:t>lexc</a:t>
            </a:r>
            <a:r>
              <a:rPr lang="en-US" dirty="0"/>
              <a:t> syntax: in </a:t>
            </a:r>
            <a:r>
              <a:rPr lang="en-US" b="1" dirty="0"/>
              <a:t>Canvas</a:t>
            </a:r>
          </a:p>
          <a:p>
            <a:r>
              <a:rPr lang="en-US" dirty="0"/>
              <a:t>XTAG English Morphology</a:t>
            </a:r>
          </a:p>
          <a:p>
            <a:pPr lvl="1"/>
            <a:r>
              <a:rPr lang="en-US" dirty="0" err="1"/>
              <a:t>Upenn</a:t>
            </a:r>
            <a:r>
              <a:rPr lang="en-US" dirty="0"/>
              <a:t> project for a large coverage English grammar (in TAG, backed by FSM)</a:t>
            </a:r>
          </a:p>
          <a:p>
            <a:pPr lvl="1"/>
            <a:r>
              <a:rPr lang="en-US" dirty="0">
                <a:hlinkClick r:id="rId2"/>
              </a:rPr>
              <a:t>http://www.cis.upenn.edu/~xtag/swrelease.html</a:t>
            </a:r>
            <a:r>
              <a:rPr lang="en-US" dirty="0"/>
              <a:t> </a:t>
            </a:r>
          </a:p>
          <a:p>
            <a:r>
              <a:rPr lang="en-US" dirty="0"/>
              <a:t>EMOR (and SMOR for German):</a:t>
            </a:r>
          </a:p>
          <a:p>
            <a:pPr lvl="1"/>
            <a:r>
              <a:rPr lang="en-US" dirty="0">
                <a:hlinkClick r:id="rId3"/>
              </a:rPr>
              <a:t>http://www.cis.uni-muenchen.de/~schmid/tools/SFST/</a:t>
            </a:r>
            <a:r>
              <a:rPr lang="en-US" dirty="0"/>
              <a:t> </a:t>
            </a:r>
          </a:p>
          <a:p>
            <a:r>
              <a:rPr lang="en-US" dirty="0" err="1"/>
              <a:t>morpha</a:t>
            </a:r>
            <a:r>
              <a:rPr lang="en-US" dirty="0"/>
              <a:t>/</a:t>
            </a:r>
            <a:r>
              <a:rPr lang="en-US" dirty="0" err="1"/>
              <a:t>morphg</a:t>
            </a:r>
            <a:r>
              <a:rPr lang="en-US" dirty="0"/>
              <a:t> – English grammar</a:t>
            </a:r>
          </a:p>
          <a:p>
            <a:pPr lvl="1"/>
            <a:r>
              <a:rPr lang="en-US" sz="2800" dirty="0">
                <a:hlinkClick r:id="rId4"/>
              </a:rPr>
              <a:t>http://users.sussex.ac.uk/~johnca/morph.html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Version ported to Java:</a:t>
            </a:r>
            <a:r>
              <a:rPr lang="en-US" sz="2000" dirty="0"/>
              <a:t> </a:t>
            </a:r>
            <a:r>
              <a:rPr lang="en-US" sz="2800" dirty="0">
                <a:hlinkClick r:id="rId5"/>
              </a:rPr>
              <a:t>https://github.com/knowitall/morpha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4148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1190-597E-4E57-82EB-C6AB279F0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– fun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3A66-0151-4409-94F1-86C5702BD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use for transducers: describing language change for </a:t>
            </a:r>
            <a:r>
              <a:rPr lang="en-US" b="1" dirty="0"/>
              <a:t>historical linguistics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https://gucorpling.org/amir/sct.php</a:t>
            </a:r>
            <a:endParaRPr lang="en-US" dirty="0"/>
          </a:p>
          <a:p>
            <a:endParaRPr lang="en-US" dirty="0"/>
          </a:p>
          <a:p>
            <a:r>
              <a:rPr lang="en-US" dirty="0"/>
              <a:t>Set of transducers for deriving modern language word forms from older language stages</a:t>
            </a:r>
          </a:p>
          <a:p>
            <a:pPr lvl="1"/>
            <a:r>
              <a:rPr lang="en-US" dirty="0" err="1"/>
              <a:t>ǵneú</a:t>
            </a:r>
            <a:r>
              <a:rPr lang="en-US" dirty="0"/>
              <a:t> -&gt; knee (cf. Latin genu, Sanskrit </a:t>
            </a:r>
            <a:r>
              <a:rPr lang="en-US" dirty="0" err="1"/>
              <a:t>jānu</a:t>
            </a:r>
            <a:r>
              <a:rPr lang="en-US" dirty="0"/>
              <a:t>…)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69816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1152E-1567-4508-A7B1-6B2B85488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questions?</a:t>
            </a:r>
          </a:p>
        </p:txBody>
      </p:sp>
    </p:spTree>
    <p:extLst>
      <p:ext uri="{BB962C8B-B14F-4D97-AF65-F5344CB8AC3E}">
        <p14:creationId xmlns:p14="http://schemas.microsoft.com/office/powerpoint/2010/main" val="3809563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Definition:</a:t>
            </a:r>
          </a:p>
          <a:p>
            <a:pPr lvl="1"/>
            <a:r>
              <a:rPr lang="en-US" dirty="0"/>
              <a:t>FSA ≡ {Q, q0,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qi… </a:t>
            </a:r>
            <a:r>
              <a:rPr lang="en-US" dirty="0" err="1"/>
              <a:t>qn</a:t>
            </a:r>
            <a:endParaRPr lang="en-US" dirty="0"/>
          </a:p>
          <a:p>
            <a:pPr lvl="1"/>
            <a:r>
              <a:rPr lang="en-US" dirty="0"/>
              <a:t>q0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45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Automata as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States indicate steps in the derivation</a:t>
            </a:r>
          </a:p>
          <a:p>
            <a:r>
              <a:rPr lang="en-US" dirty="0"/>
              <a:t>FSA consumes a ‘tape’ of symbols: match/no?</a:t>
            </a:r>
          </a:p>
          <a:p>
            <a:r>
              <a:rPr lang="en-US" dirty="0"/>
              <a:t>Morphology as transitions between items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What about linguistic order of processes?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Underlying and surface forms? (is -</a:t>
            </a:r>
            <a:r>
              <a:rPr lang="en-US" sz="2400" dirty="0" err="1"/>
              <a:t>iest</a:t>
            </a:r>
            <a:r>
              <a:rPr lang="en-US" sz="2400" dirty="0"/>
              <a:t> a suffix?)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411480" lvl="1" indent="0">
              <a:buNone/>
            </a:pPr>
            <a:endParaRPr lang="en-US" sz="2000" dirty="0"/>
          </a:p>
          <a:p>
            <a:pPr>
              <a:buFont typeface="Wingdings"/>
              <a:buChar char="Ø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37454"/>
            <a:ext cx="5997362" cy="195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2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want to model the grammar of numbers from 1 – 99</a:t>
            </a:r>
          </a:p>
          <a:p>
            <a:r>
              <a:rPr lang="en-US" dirty="0"/>
              <a:t>First we need one – nine:</a:t>
            </a:r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Adapted from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Karttunen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(2004)</a:t>
            </a: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import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/>
              <a:t>re, </a:t>
            </a:r>
            <a:r>
              <a:rPr lang="en-US" sz="2000" dirty="0" err="1"/>
              <a:t>exrex</a:t>
            </a: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 err="1"/>
              <a:t>one_to_nine</a:t>
            </a:r>
            <a:r>
              <a:rPr lang="en-US" sz="2000" dirty="0"/>
              <a:t> = r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one|two|three|four|five|six|seven|eight|nine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pPr marL="292100" lvl="1" indent="-292100">
              <a:spcBef>
                <a:spcPts val="0"/>
              </a:spcBef>
              <a:buClrTx/>
              <a:buSzPct val="70000"/>
              <a:buFont typeface="Wingdings 2"/>
              <a:buChar char=""/>
            </a:pPr>
            <a:r>
              <a:rPr lang="en-US" sz="3200" dirty="0"/>
              <a:t>What do the next numbers consist of?</a:t>
            </a:r>
          </a:p>
          <a:p>
            <a:endParaRPr lang="en-US" sz="26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77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Adding teen and ten prefixes:</a:t>
            </a:r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endParaRPr lang="en-US" sz="2600" dirty="0"/>
          </a:p>
          <a:p>
            <a:r>
              <a:rPr lang="en-US" sz="2600" dirty="0"/>
              <a:t>We have to add ten, eleven, twelve (unpredictable)</a:t>
            </a:r>
          </a:p>
          <a:p>
            <a:r>
              <a:rPr lang="en-US" sz="2600" dirty="0"/>
              <a:t>But how do we combine “-teen” with each of the prefixes above?	teens = (</a:t>
            </a:r>
            <a:r>
              <a:rPr lang="en-US" sz="2600" dirty="0" err="1"/>
              <a:t>ten|eleven|twelve</a:t>
            </a:r>
            <a:r>
              <a:rPr lang="en-US" sz="2600" dirty="0"/>
              <a:t>|???)</a:t>
            </a:r>
          </a:p>
          <a:p>
            <a:endParaRPr lang="en-US" sz="2600" dirty="0"/>
          </a:p>
          <a:p>
            <a:r>
              <a:rPr lang="en-US" sz="2600" dirty="0"/>
              <a:t>Answer: use f-strings!</a:t>
            </a:r>
          </a:p>
          <a:p>
            <a:pPr marL="411480" lvl="1" indent="0">
              <a:buNone/>
            </a:pPr>
            <a:r>
              <a:rPr lang="en-US" sz="2000" dirty="0"/>
              <a:t>teens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ten|eleven|twelve</a:t>
            </a:r>
            <a:r>
              <a:rPr lang="en-US" sz="2000" dirty="0">
                <a:solidFill>
                  <a:srgbClr val="006600"/>
                </a:solidFill>
              </a:rPr>
              <a:t>|((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teen_ten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|four)teen))"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074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Now the ‘tens’ (numbers in X-ty)</a:t>
            </a:r>
          </a:p>
          <a:p>
            <a:r>
              <a:rPr lang="en-US" sz="2600" dirty="0"/>
              <a:t>Remember they have the same prefixes as teens: </a:t>
            </a:r>
            <a:r>
              <a:rPr lang="en-US" sz="2600" dirty="0" err="1"/>
              <a:t>thir</a:t>
            </a:r>
            <a:r>
              <a:rPr lang="en-US" sz="2600" dirty="0"/>
              <a:t>(</a:t>
            </a:r>
            <a:r>
              <a:rPr lang="en-US" sz="2600" dirty="0" err="1"/>
              <a:t>teen|ty</a:t>
            </a:r>
            <a:r>
              <a:rPr lang="en-US" sz="2600" dirty="0"/>
              <a:t>)</a:t>
            </a:r>
          </a:p>
          <a:p>
            <a:r>
              <a:rPr lang="en-US" sz="2600" dirty="0"/>
              <a:t>But we should also add “</a:t>
            </a:r>
            <a:r>
              <a:rPr lang="en-US" sz="2600" dirty="0" err="1"/>
              <a:t>twen</a:t>
            </a:r>
            <a:r>
              <a:rPr lang="en-US" sz="2600" dirty="0"/>
              <a:t>”(ty) and “for”(ty)</a:t>
            </a:r>
          </a:p>
          <a:p>
            <a:endParaRPr lang="en-US" sz="2600" dirty="0"/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?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# covers twenty, thirty, forty, fifty …</a:t>
            </a:r>
          </a:p>
          <a:p>
            <a:pPr marL="411480" lvl="1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69625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3509</TotalTime>
  <Words>2078</Words>
  <Application>Microsoft Office PowerPoint</Application>
  <PresentationFormat>On-screen Show (4:3)</PresentationFormat>
  <Paragraphs>334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Friday Speaker Series</vt:lpstr>
      <vt:lpstr>Mid-term practice</vt:lpstr>
      <vt:lpstr>Homework questions?</vt:lpstr>
      <vt:lpstr>Finite state automata</vt:lpstr>
      <vt:lpstr>Automata as graphs</vt:lpstr>
      <vt:lpstr>An example: English numerals</vt:lpstr>
      <vt:lpstr>An example: English numerals</vt:lpstr>
      <vt:lpstr>An example: English numerals</vt:lpstr>
      <vt:lpstr>An example: English numerals</vt:lpstr>
      <vt:lpstr>An example: English numerals</vt:lpstr>
      <vt:lpstr>Output </vt:lpstr>
      <vt:lpstr>NLU vs NLG</vt:lpstr>
      <vt:lpstr>Output </vt:lpstr>
      <vt:lpstr>From forms to analyses</vt:lpstr>
      <vt:lpstr>Better output</vt:lpstr>
      <vt:lpstr>Getting output</vt:lpstr>
      <vt:lpstr>Finite State Transducers (FSTs)</vt:lpstr>
      <vt:lpstr>Formal definition</vt:lpstr>
      <vt:lpstr>Transducers as graphs</vt:lpstr>
      <vt:lpstr>Regular Relations</vt:lpstr>
      <vt:lpstr>What are the alphabets for each tape?</vt:lpstr>
      <vt:lpstr>Using a lexicon</vt:lpstr>
      <vt:lpstr>The .lexc format – common in FSMs</vt:lpstr>
      <vt:lpstr>Now we can “translate”</vt:lpstr>
      <vt:lpstr>A more complex lexicon</vt:lpstr>
      <vt:lpstr>A more complex lexicon</vt:lpstr>
      <vt:lpstr>A more complex lexicon</vt:lpstr>
      <vt:lpstr>Generating words on either tape</vt:lpstr>
      <vt:lpstr>Generating words on either tape</vt:lpstr>
      <vt:lpstr>Some problems</vt:lpstr>
      <vt:lpstr>Replacement rules</vt:lpstr>
      <vt:lpstr>Combining everything</vt:lpstr>
      <vt:lpstr>Epsilon insertion</vt:lpstr>
      <vt:lpstr>FSM: Going further</vt:lpstr>
      <vt:lpstr>Bonus – fun application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1220</cp:revision>
  <dcterms:created xsi:type="dcterms:W3CDTF">2015-10-05T21:10:16Z</dcterms:created>
  <dcterms:modified xsi:type="dcterms:W3CDTF">2023-09-27T17:34:44Z</dcterms:modified>
</cp:coreProperties>
</file>