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3"/>
  </p:notesMasterIdLst>
  <p:sldIdLst>
    <p:sldId id="256" r:id="rId2"/>
    <p:sldId id="536" r:id="rId3"/>
    <p:sldId id="506" r:id="rId4"/>
    <p:sldId id="507" r:id="rId5"/>
    <p:sldId id="511" r:id="rId6"/>
    <p:sldId id="512" r:id="rId7"/>
    <p:sldId id="528" r:id="rId8"/>
    <p:sldId id="515" r:id="rId9"/>
    <p:sldId id="516" r:id="rId10"/>
    <p:sldId id="517" r:id="rId11"/>
    <p:sldId id="518" r:id="rId12"/>
    <p:sldId id="529" r:id="rId13"/>
    <p:sldId id="520" r:id="rId14"/>
    <p:sldId id="521" r:id="rId15"/>
    <p:sldId id="522" r:id="rId16"/>
    <p:sldId id="531" r:id="rId17"/>
    <p:sldId id="458" r:id="rId18"/>
    <p:sldId id="480" r:id="rId19"/>
    <p:sldId id="535" r:id="rId20"/>
    <p:sldId id="327" r:id="rId21"/>
    <p:sldId id="328" r:id="rId22"/>
    <p:sldId id="329" r:id="rId23"/>
    <p:sldId id="390" r:id="rId24"/>
    <p:sldId id="391" r:id="rId25"/>
    <p:sldId id="394" r:id="rId26"/>
    <p:sldId id="392" r:id="rId27"/>
    <p:sldId id="393" r:id="rId28"/>
    <p:sldId id="395" r:id="rId29"/>
    <p:sldId id="396" r:id="rId30"/>
    <p:sldId id="330" r:id="rId31"/>
    <p:sldId id="331" r:id="rId32"/>
    <p:sldId id="332" r:id="rId33"/>
    <p:sldId id="416" r:id="rId34"/>
    <p:sldId id="417" r:id="rId35"/>
    <p:sldId id="418" r:id="rId36"/>
    <p:sldId id="419" r:id="rId37"/>
    <p:sldId id="420" r:id="rId38"/>
    <p:sldId id="421" r:id="rId39"/>
    <p:sldId id="422" r:id="rId40"/>
    <p:sldId id="423" r:id="rId41"/>
    <p:sldId id="424" r:id="rId42"/>
    <p:sldId id="425" r:id="rId43"/>
    <p:sldId id="426" r:id="rId44"/>
    <p:sldId id="427" r:id="rId45"/>
    <p:sldId id="428" r:id="rId46"/>
    <p:sldId id="429" r:id="rId47"/>
    <p:sldId id="430" r:id="rId48"/>
    <p:sldId id="431" r:id="rId49"/>
    <p:sldId id="432" r:id="rId50"/>
    <p:sldId id="433" r:id="rId51"/>
    <p:sldId id="434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116BD-F647-484E-8A84-3CA13E8BEA9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78519-84A4-4D88-84B7-773409AC9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91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Data: Slate</a:t>
            </a:r>
            <a:r>
              <a:rPr lang="en-US" baseline="0" dirty="0"/>
              <a:t> Magazine corpus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78519-84A4-4D88-84B7-773409AC9CD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3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.uni-muenchen.de/~schmid/tools/SFST/" TargetMode="External"/><Relationship Id="rId2" Type="http://schemas.openxmlformats.org/officeDocument/2006/relationships/hyperlink" Target="http://www.cis.upenn.edu/~xtag/swreleas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knowitall/morpha" TargetMode="External"/><Relationship Id="rId4" Type="http://schemas.openxmlformats.org/officeDocument/2006/relationships/hyperlink" Target="http://users.sussex.ac.uk/~johnca/morph.html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eh.gov/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hyperlink" Target="https://copticscriptorium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://www.modernphoenix.net/scriptorium/index.html" TargetMode="External"/><Relationship Id="rId9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gucorpling.org/amir/sct.ph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ltk.org/book/ch03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FSM </a:t>
            </a:r>
            <a:r>
              <a:rPr lang="en-US" dirty="0" err="1"/>
              <a:t>wrapup</a:t>
            </a:r>
            <a:r>
              <a:rPr lang="en-US" dirty="0"/>
              <a:t> - lexicon </a:t>
            </a:r>
            <a:br>
              <a:rPr lang="en-US" dirty="0"/>
            </a:br>
            <a:r>
              <a:rPr lang="en-US" dirty="0"/>
              <a:t>N-grams and language Models 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complex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Ninf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+N+Sg:0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N+Pl</a:t>
            </a:r>
            <a:r>
              <a:rPr lang="en-US" dirty="0"/>
              <a:t>:^s  #;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Vinf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+V:0             #;</a:t>
            </a:r>
          </a:p>
          <a:p>
            <a:pPr marL="411480" lvl="1" indent="0">
              <a:buNone/>
            </a:pPr>
            <a:r>
              <a:rPr lang="en-US" dirty="0"/>
              <a:t>+V+3P+Sg:^s   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V+Past</a:t>
            </a:r>
            <a:r>
              <a:rPr lang="en-US" dirty="0"/>
              <a:t>:^</a:t>
            </a:r>
            <a:r>
              <a:rPr lang="en-US" dirty="0" err="1"/>
              <a:t>ed</a:t>
            </a:r>
            <a:r>
              <a:rPr lang="en-US" dirty="0"/>
              <a:t>   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V+PastPart</a:t>
            </a:r>
            <a:r>
              <a:rPr lang="en-US" dirty="0"/>
              <a:t>:^</a:t>
            </a:r>
            <a:r>
              <a:rPr lang="en-US" dirty="0" err="1"/>
              <a:t>ed</a:t>
            </a:r>
            <a:r>
              <a:rPr lang="en-US" dirty="0"/>
              <a:t>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V+PresPart</a:t>
            </a:r>
            <a:r>
              <a:rPr lang="en-US" dirty="0"/>
              <a:t>:^</a:t>
            </a:r>
            <a:r>
              <a:rPr lang="en-US" dirty="0" err="1"/>
              <a:t>ing</a:t>
            </a:r>
            <a:r>
              <a:rPr lang="en-US" dirty="0"/>
              <a:t> #;</a:t>
            </a:r>
          </a:p>
        </p:txBody>
      </p:sp>
    </p:spTree>
    <p:extLst>
      <p:ext uri="{BB962C8B-B14F-4D97-AF65-F5344CB8AC3E}">
        <p14:creationId xmlns:p14="http://schemas.microsoft.com/office/powerpoint/2010/main" val="3073874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words on either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transducer = </a:t>
            </a:r>
            <a:r>
              <a:rPr lang="en-US" dirty="0" err="1"/>
              <a:t>generate_table</a:t>
            </a:r>
            <a:r>
              <a:rPr lang="en-US" dirty="0"/>
              <a:t>(</a:t>
            </a:r>
            <a:r>
              <a:rPr lang="en-US" dirty="0" err="1"/>
              <a:t>options.lexc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fst</a:t>
            </a:r>
            <a:r>
              <a:rPr lang="en-US" dirty="0"/>
              <a:t> = FST(transducer)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fst.lower_words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/>
              <a:t>=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try+N+Pl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try+N+Pl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fox+N+Sg</a:t>
            </a:r>
            <a:endParaRPr lang="en-US" dirty="0"/>
          </a:p>
        </p:txBody>
      </p:sp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E6A047A0-10EC-4B0E-9373-752C87268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95600" y="42749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28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words on either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transducer = </a:t>
            </a:r>
            <a:r>
              <a:rPr lang="en-US" dirty="0" err="1"/>
              <a:t>generate_table</a:t>
            </a:r>
            <a:r>
              <a:rPr lang="en-US" dirty="0"/>
              <a:t>(</a:t>
            </a:r>
            <a:r>
              <a:rPr lang="en-US" dirty="0" err="1"/>
              <a:t>options.lexc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fst</a:t>
            </a:r>
            <a:r>
              <a:rPr lang="en-US" dirty="0"/>
              <a:t> = FST(transducer)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fst.upper_words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/>
              <a:t>=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watch^s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try^ed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make^ing</a:t>
            </a:r>
            <a:endParaRPr lang="en-US" dirty="0"/>
          </a:p>
        </p:txBody>
      </p:sp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062F451A-F341-4EAD-A096-7D71AFAAC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8000" y="4419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13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We’ll need some adjustment rules to fix these:</a:t>
            </a:r>
          </a:p>
          <a:p>
            <a:pPr marL="411480" lvl="1" indent="0">
              <a:buNone/>
            </a:pPr>
            <a:r>
              <a:rPr lang="en-US" dirty="0" err="1"/>
              <a:t>watch^s</a:t>
            </a:r>
            <a:endParaRPr lang="en-US" dirty="0"/>
          </a:p>
          <a:p>
            <a:pPr marL="411480" lvl="1" indent="0">
              <a:buNone/>
            </a:pPr>
            <a:r>
              <a:rPr lang="en-US" dirty="0" err="1"/>
              <a:t>try^ed</a:t>
            </a:r>
            <a:endParaRPr lang="en-US" dirty="0"/>
          </a:p>
          <a:p>
            <a:pPr marL="411480" lvl="1" indent="0">
              <a:buNone/>
            </a:pPr>
            <a:r>
              <a:rPr lang="en-US" dirty="0" err="1"/>
              <a:t>make^ing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These rules should apply at the morpheme boundary (^ symbol used in our lexicon)</a:t>
            </a:r>
          </a:p>
        </p:txBody>
      </p:sp>
    </p:spTree>
    <p:extLst>
      <p:ext uri="{BB962C8B-B14F-4D97-AF65-F5344CB8AC3E}">
        <p14:creationId xmlns:p14="http://schemas.microsoft.com/office/powerpoint/2010/main" val="2022995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Replacement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We can use </a:t>
            </a:r>
            <a:r>
              <a:rPr lang="en-US" dirty="0" err="1"/>
              <a:t>re.sub</a:t>
            </a:r>
            <a:r>
              <a:rPr lang="en-US" dirty="0"/>
              <a:t> to clean up our outputs in a separate function: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def</a:t>
            </a:r>
            <a:r>
              <a:rPr lang="en-US" dirty="0"/>
              <a:t> </a:t>
            </a:r>
            <a:r>
              <a:rPr lang="en-US" dirty="0" err="1"/>
              <a:t>clean_word</a:t>
            </a:r>
            <a:r>
              <a:rPr lang="en-US" dirty="0"/>
              <a:t>(word):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e-deletion: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make^ing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-&gt;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mak^ing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 err="1">
                <a:solidFill>
                  <a:srgbClr val="006600"/>
                </a:solidFill>
              </a:rPr>
              <a:t>r'e</a:t>
            </a:r>
            <a:r>
              <a:rPr lang="en-US" dirty="0">
                <a:solidFill>
                  <a:srgbClr val="006600"/>
                </a:solidFill>
              </a:rPr>
              <a:t>\^(</a:t>
            </a:r>
            <a:r>
              <a:rPr lang="en-US" dirty="0" err="1">
                <a:solidFill>
                  <a:srgbClr val="006600"/>
                </a:solidFill>
              </a:rPr>
              <a:t>ed|ing</a:t>
            </a:r>
            <a:r>
              <a:rPr lang="en-US" dirty="0">
                <a:solidFill>
                  <a:srgbClr val="006600"/>
                </a:solidFill>
              </a:rPr>
              <a:t>)'</a:t>
            </a:r>
            <a:r>
              <a:rPr lang="en-US" dirty="0"/>
              <a:t>,</a:t>
            </a:r>
            <a:r>
              <a:rPr lang="en-US" dirty="0">
                <a:solidFill>
                  <a:srgbClr val="006600"/>
                </a:solidFill>
              </a:rPr>
              <a:t> r'^\1'</a:t>
            </a:r>
            <a:r>
              <a:rPr lang="en-US" dirty="0"/>
              <a:t>, word)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# e-insertion: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watch^s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-&gt;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watche^s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r'([</a:t>
            </a:r>
            <a:r>
              <a:rPr lang="en-US" dirty="0" err="1">
                <a:solidFill>
                  <a:srgbClr val="006600"/>
                </a:solidFill>
              </a:rPr>
              <a:t>szx</a:t>
            </a:r>
            <a:r>
              <a:rPr lang="en-US" dirty="0">
                <a:solidFill>
                  <a:srgbClr val="006600"/>
                </a:solidFill>
              </a:rPr>
              <a:t>]|</a:t>
            </a:r>
            <a:r>
              <a:rPr lang="en-US" dirty="0" err="1">
                <a:solidFill>
                  <a:srgbClr val="006600"/>
                </a:solidFill>
              </a:rPr>
              <a:t>ch|sh</a:t>
            </a:r>
            <a:r>
              <a:rPr lang="en-US" dirty="0">
                <a:solidFill>
                  <a:srgbClr val="006600"/>
                </a:solidFill>
              </a:rPr>
              <a:t>)\^s'</a:t>
            </a:r>
            <a:r>
              <a:rPr lang="en-US" dirty="0"/>
              <a:t>, </a:t>
            </a:r>
            <a:r>
              <a:rPr lang="en-US" dirty="0">
                <a:solidFill>
                  <a:srgbClr val="006600"/>
                </a:solidFill>
              </a:rPr>
              <a:t>r</a:t>
            </a:r>
            <a:r>
              <a:rPr lang="en-US">
                <a:solidFill>
                  <a:srgbClr val="006600"/>
                </a:solidFill>
              </a:rPr>
              <a:t>’\1e^</a:t>
            </a:r>
            <a:r>
              <a:rPr lang="en-US" dirty="0">
                <a:solidFill>
                  <a:srgbClr val="006600"/>
                </a:solidFill>
              </a:rPr>
              <a:t>s'</a:t>
            </a:r>
            <a:r>
              <a:rPr lang="en-US" dirty="0"/>
              <a:t>, cleaned)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# Remove remaining "^"</a:t>
            </a: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r'\^'</a:t>
            </a:r>
            <a:r>
              <a:rPr lang="en-US" dirty="0"/>
              <a:t>, </a:t>
            </a:r>
            <a:r>
              <a:rPr lang="en-US" dirty="0">
                <a:solidFill>
                  <a:srgbClr val="006600"/>
                </a:solidFill>
              </a:rPr>
              <a:t>''</a:t>
            </a:r>
            <a:r>
              <a:rPr lang="en-US" dirty="0"/>
              <a:t>, cleaned)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002060"/>
                </a:solidFill>
              </a:rPr>
              <a:t>return</a:t>
            </a:r>
            <a:r>
              <a:rPr lang="en-US" dirty="0"/>
              <a:t> cleaned</a:t>
            </a:r>
          </a:p>
        </p:txBody>
      </p:sp>
    </p:spTree>
    <p:extLst>
      <p:ext uri="{BB962C8B-B14F-4D97-AF65-F5344CB8AC3E}">
        <p14:creationId xmlns:p14="http://schemas.microsoft.com/office/powerpoint/2010/main" val="3537878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Combining everything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generate clean words from analyses</a:t>
            </a:r>
          </a:p>
          <a:p>
            <a:pPr marL="0" indent="0">
              <a:buNone/>
            </a:pPr>
            <a:r>
              <a:rPr lang="en-US" sz="2400" dirty="0"/>
              <a:t>print(</a:t>
            </a:r>
            <a:r>
              <a:rPr lang="en-US" sz="2400" dirty="0">
                <a:solidFill>
                  <a:srgbClr val="006600"/>
                </a:solidFill>
              </a:rPr>
              <a:t>"\</a:t>
            </a:r>
            <a:r>
              <a:rPr lang="en-US" sz="2400" dirty="0" err="1">
                <a:solidFill>
                  <a:srgbClr val="006600"/>
                </a:solidFill>
              </a:rPr>
              <a:t>nGenerating</a:t>
            </a:r>
            <a:r>
              <a:rPr lang="en-US" sz="2400" dirty="0">
                <a:solidFill>
                  <a:srgbClr val="006600"/>
                </a:solidFill>
              </a:rPr>
              <a:t> clean word forms:\n"</a:t>
            </a:r>
            <a:r>
              <a:rPr lang="en-US" sz="2400" dirty="0"/>
              <a:t> + </a:t>
            </a:r>
            <a:r>
              <a:rPr lang="en-US" sz="2400" dirty="0">
                <a:solidFill>
                  <a:srgbClr val="006600"/>
                </a:solidFill>
              </a:rPr>
              <a:t>"="</a:t>
            </a:r>
            <a:r>
              <a:rPr lang="en-US" sz="2400" dirty="0"/>
              <a:t>*</a:t>
            </a:r>
            <a:r>
              <a:rPr lang="en-US" sz="2400" dirty="0">
                <a:solidFill>
                  <a:srgbClr val="0000FF"/>
                </a:solidFill>
              </a:rPr>
              <a:t>20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to_generate</a:t>
            </a:r>
            <a:r>
              <a:rPr lang="en-US" sz="2400" dirty="0"/>
              <a:t> = </a:t>
            </a:r>
            <a:r>
              <a:rPr lang="en-US" sz="2400" b="1" dirty="0">
                <a:solidFill>
                  <a:srgbClr val="002060"/>
                </a:solidFill>
              </a:rPr>
              <a:t>open</a:t>
            </a:r>
            <a:r>
              <a:rPr lang="en-US" sz="2400" dirty="0"/>
              <a:t>(</a:t>
            </a:r>
            <a:r>
              <a:rPr lang="en-US" sz="2400" dirty="0" err="1"/>
              <a:t>options.inputfile</a:t>
            </a:r>
            <a:r>
              <a:rPr lang="en-US" sz="2400" dirty="0"/>
              <a:t>, encoding=</a:t>
            </a:r>
            <a:r>
              <a:rPr lang="en-US" sz="2400" dirty="0">
                <a:solidFill>
                  <a:srgbClr val="006600"/>
                </a:solidFill>
              </a:rPr>
              <a:t>"utf-8"</a:t>
            </a:r>
            <a:r>
              <a:rPr lang="en-US" sz="2400" dirty="0"/>
              <a:t>).read()</a:t>
            </a:r>
          </a:p>
          <a:p>
            <a:pPr marL="0" indent="0">
              <a:buNone/>
            </a:pPr>
            <a:r>
              <a:rPr lang="en-US" sz="2400" dirty="0"/>
              <a:t>lines = </a:t>
            </a:r>
            <a:r>
              <a:rPr lang="en-US" sz="2400" dirty="0" err="1"/>
              <a:t>to_generate.strip</a:t>
            </a:r>
            <a:r>
              <a:rPr lang="en-US" sz="2400" dirty="0"/>
              <a:t>().split(</a:t>
            </a:r>
            <a:r>
              <a:rPr lang="en-US" sz="2400" dirty="0">
                <a:solidFill>
                  <a:srgbClr val="006600"/>
                </a:solidFill>
              </a:rPr>
              <a:t>"\n"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/>
              <a:t> analysis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/>
              <a:t> lines:</a:t>
            </a:r>
          </a:p>
          <a:p>
            <a:pPr marL="0" indent="0">
              <a:buNone/>
            </a:pPr>
            <a:r>
              <a:rPr lang="en-US" sz="2400" dirty="0"/>
              <a:t>    generated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analysis,</a:t>
            </a:r>
            <a:r>
              <a:rPr lang="en-US" sz="2400" dirty="0" err="1">
                <a:solidFill>
                  <a:srgbClr val="7030A0"/>
                </a:solidFill>
              </a:rPr>
              <a:t>with_input</a:t>
            </a:r>
            <a:r>
              <a:rPr lang="en-US" sz="2400" dirty="0"/>
              <a:t>=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False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    generated = </a:t>
            </a:r>
            <a:r>
              <a:rPr lang="en-US" sz="2400" dirty="0" err="1"/>
              <a:t>clean_word</a:t>
            </a:r>
            <a:r>
              <a:rPr lang="en-US" sz="2400" dirty="0"/>
              <a:t>(generated)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    print</a:t>
            </a:r>
            <a:r>
              <a:rPr lang="en-US" sz="2400" dirty="0"/>
              <a:t>(generated)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/>
              <a:t>cats</a:t>
            </a:r>
          </a:p>
          <a:p>
            <a:pPr marL="0" indent="0">
              <a:buNone/>
            </a:pPr>
            <a:r>
              <a:rPr lang="en-US" sz="2400" i="1" dirty="0"/>
              <a:t>watches</a:t>
            </a:r>
          </a:p>
          <a:p>
            <a:pPr marL="0" indent="0">
              <a:buNone/>
            </a:pPr>
            <a:r>
              <a:rPr lang="en-US" sz="2400" i="1" dirty="0"/>
              <a:t>making</a:t>
            </a:r>
          </a:p>
        </p:txBody>
      </p:sp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45D5C636-5943-4003-A92F-327A5AA12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2200" y="50292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81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3709B-984E-41A9-9A79-712D7BF07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Epsilon insertion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73A7A-7D7F-4EF9-B5D0-7D949BD1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6236"/>
            <a:ext cx="8382000" cy="48307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Note that analysis doesn’t quite work, since we expect inputs like “</a:t>
            </a:r>
            <a:r>
              <a:rPr lang="en-US" dirty="0" err="1"/>
              <a:t>cat</a:t>
            </a:r>
            <a:r>
              <a:rPr lang="en-US" dirty="0" err="1">
                <a:solidFill>
                  <a:srgbClr val="FF0000"/>
                </a:solidFill>
              </a:rPr>
              <a:t>^</a:t>
            </a:r>
            <a:r>
              <a:rPr lang="en-US" dirty="0" err="1"/>
              <a:t>s</a:t>
            </a:r>
            <a:r>
              <a:rPr lang="en-US" dirty="0"/>
              <a:t>”</a:t>
            </a:r>
          </a:p>
          <a:p>
            <a:r>
              <a:rPr lang="en-US" dirty="0"/>
              <a:t>C++ FSMs consider producing such symbols from empty input, also called ‘epsilon’</a:t>
            </a:r>
          </a:p>
          <a:p>
            <a:r>
              <a:rPr lang="en-US" dirty="0"/>
              <a:t>For our Python code we can do this: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dirty="0"/>
              <a:t>analyzed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word,</a:t>
            </a:r>
            <a:r>
              <a:rPr lang="en-US" sz="2400" dirty="0" err="1">
                <a:solidFill>
                  <a:srgbClr val="7030A0"/>
                </a:solidFill>
              </a:rPr>
              <a:t>with_input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CC7832"/>
                </a:solidFill>
              </a:rPr>
              <a:t>False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re.sub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cannot invert caret deletion (epsilon insertion)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if</a:t>
            </a:r>
            <a:r>
              <a:rPr lang="en-US" sz="2400" dirty="0"/>
              <a:t> analyzed=="" </a:t>
            </a:r>
            <a:r>
              <a:rPr lang="en-US" sz="2400" dirty="0">
                <a:solidFill>
                  <a:srgbClr val="002060"/>
                </a:solidFill>
              </a:rPr>
              <a:t>and</a:t>
            </a:r>
            <a:r>
              <a:rPr lang="en-US" sz="2400" dirty="0"/>
              <a:t> </a:t>
            </a:r>
            <a:r>
              <a:rPr lang="en-US" sz="2400" dirty="0" err="1"/>
              <a:t>re.search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r'(</a:t>
            </a:r>
            <a:r>
              <a:rPr lang="en-US" sz="2400" dirty="0" err="1">
                <a:solidFill>
                  <a:srgbClr val="006600"/>
                </a:solidFill>
              </a:rPr>
              <a:t>s|ed|ing</a:t>
            </a:r>
            <a:r>
              <a:rPr lang="en-US" sz="2400" dirty="0">
                <a:solidFill>
                  <a:srgbClr val="006600"/>
                </a:solidFill>
              </a:rPr>
              <a:t>)$'</a:t>
            </a:r>
            <a:r>
              <a:rPr lang="en-US" sz="2400" dirty="0"/>
              <a:t>,word) </a:t>
            </a:r>
            <a:r>
              <a:rPr lang="en-US" sz="2400" b="1" dirty="0">
                <a:solidFill>
                  <a:srgbClr val="002060"/>
                </a:solidFill>
              </a:rPr>
              <a:t>is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not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2060"/>
                </a:solidFill>
              </a:rPr>
              <a:t>None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 err="1"/>
              <a:t>with_caret</a:t>
            </a:r>
            <a:r>
              <a:rPr lang="en-US" sz="2400" dirty="0"/>
              <a:t>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r'(</a:t>
            </a:r>
            <a:r>
              <a:rPr lang="en-US" sz="2400" dirty="0" err="1">
                <a:solidFill>
                  <a:srgbClr val="006600"/>
                </a:solidFill>
              </a:rPr>
              <a:t>s|ed|ing</a:t>
            </a:r>
            <a:r>
              <a:rPr lang="en-US" sz="2400" dirty="0">
                <a:solidFill>
                  <a:srgbClr val="006600"/>
                </a:solidFill>
              </a:rPr>
              <a:t>)$'</a:t>
            </a:r>
            <a:r>
              <a:rPr lang="en-US" sz="2400" dirty="0"/>
              <a:t>,</a:t>
            </a:r>
            <a:r>
              <a:rPr lang="en-US" sz="2400" dirty="0">
                <a:solidFill>
                  <a:srgbClr val="006600"/>
                </a:solidFill>
              </a:rPr>
              <a:t>r'^\1',word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    analyzed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with_caret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5244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FSM: Going further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More on XFST and </a:t>
            </a:r>
            <a:r>
              <a:rPr lang="en-US" dirty="0" err="1"/>
              <a:t>lexc</a:t>
            </a:r>
            <a:r>
              <a:rPr lang="en-US" dirty="0"/>
              <a:t> syntax: in </a:t>
            </a:r>
            <a:r>
              <a:rPr lang="en-US" b="1" dirty="0"/>
              <a:t>Canvas</a:t>
            </a:r>
          </a:p>
          <a:p>
            <a:r>
              <a:rPr lang="en-US" dirty="0"/>
              <a:t>XTAG English Morphology</a:t>
            </a:r>
          </a:p>
          <a:p>
            <a:pPr lvl="1"/>
            <a:r>
              <a:rPr lang="en-US" dirty="0" err="1"/>
              <a:t>Upenn</a:t>
            </a:r>
            <a:r>
              <a:rPr lang="en-US" dirty="0"/>
              <a:t> project for a large coverage English grammar (in TAG, backed by FSM)</a:t>
            </a:r>
          </a:p>
          <a:p>
            <a:pPr lvl="1"/>
            <a:r>
              <a:rPr lang="en-US" dirty="0">
                <a:hlinkClick r:id="rId2"/>
              </a:rPr>
              <a:t>http://www.cis.upenn.edu/~xtag/swrelease.html</a:t>
            </a:r>
            <a:r>
              <a:rPr lang="en-US" dirty="0"/>
              <a:t> </a:t>
            </a:r>
          </a:p>
          <a:p>
            <a:r>
              <a:rPr lang="en-US" dirty="0"/>
              <a:t>EMOR (and SMOR for German):</a:t>
            </a:r>
          </a:p>
          <a:p>
            <a:pPr lvl="1"/>
            <a:r>
              <a:rPr lang="en-US" dirty="0">
                <a:hlinkClick r:id="rId3"/>
              </a:rPr>
              <a:t>http://www.cis.uni-muenchen.de/~schmid/tools/SFST/</a:t>
            </a:r>
            <a:r>
              <a:rPr lang="en-US" dirty="0"/>
              <a:t> </a:t>
            </a:r>
          </a:p>
          <a:p>
            <a:r>
              <a:rPr lang="en-US" dirty="0" err="1"/>
              <a:t>morpha</a:t>
            </a:r>
            <a:r>
              <a:rPr lang="en-US" dirty="0"/>
              <a:t>/</a:t>
            </a:r>
            <a:r>
              <a:rPr lang="en-US" dirty="0" err="1"/>
              <a:t>morphg</a:t>
            </a:r>
            <a:r>
              <a:rPr lang="en-US" dirty="0"/>
              <a:t> – English grammar</a:t>
            </a:r>
          </a:p>
          <a:p>
            <a:pPr lvl="1"/>
            <a:r>
              <a:rPr lang="en-US" sz="2800" dirty="0">
                <a:hlinkClick r:id="rId4"/>
              </a:rPr>
              <a:t>http://users.sussex.ac.uk/~johnca/morph.html</a:t>
            </a:r>
            <a:r>
              <a:rPr lang="en-US" sz="2800" dirty="0"/>
              <a:t> </a:t>
            </a:r>
          </a:p>
          <a:p>
            <a:pPr lvl="1"/>
            <a:r>
              <a:rPr lang="en-US" sz="2800" dirty="0"/>
              <a:t>Version ported to Java:</a:t>
            </a:r>
            <a:r>
              <a:rPr lang="en-US" sz="2000" dirty="0"/>
              <a:t> </a:t>
            </a:r>
            <a:r>
              <a:rPr lang="en-US" sz="2800" dirty="0">
                <a:hlinkClick r:id="rId5"/>
              </a:rPr>
              <a:t>https://github.com/knowitall/morpha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4148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D0451-D071-4B6C-B565-A28CEBAAD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for?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BA070-3D7F-4C2F-952E-A9333E339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Coptic Scriptorium - </a:t>
            </a:r>
            <a:r>
              <a:rPr lang="en-US" dirty="0">
                <a:hlinkClick r:id="rId2"/>
              </a:rPr>
              <a:t>https://copticscriptorium.org/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Read and analyze</a:t>
            </a:r>
            <a:br>
              <a:rPr lang="en-US" dirty="0"/>
            </a:br>
            <a:r>
              <a:rPr lang="en-US" dirty="0"/>
              <a:t>Coptic texts</a:t>
            </a:r>
          </a:p>
          <a:p>
            <a:pPr lvl="1"/>
            <a:r>
              <a:rPr lang="en-US" dirty="0"/>
              <a:t>Online dictionary</a:t>
            </a:r>
          </a:p>
          <a:p>
            <a:pPr lvl="1"/>
            <a:r>
              <a:rPr lang="en-US" dirty="0"/>
              <a:t>NLP tools</a:t>
            </a:r>
          </a:p>
          <a:p>
            <a:pPr lvl="1"/>
            <a:r>
              <a:rPr lang="en-US" dirty="0"/>
              <a:t>Syntactic, </a:t>
            </a:r>
            <a:br>
              <a:rPr lang="en-US" dirty="0"/>
            </a:br>
            <a:r>
              <a:rPr lang="en-US" dirty="0"/>
              <a:t>morphological and </a:t>
            </a:r>
            <a:br>
              <a:rPr lang="en-US" dirty="0"/>
            </a:br>
            <a:r>
              <a:rPr lang="en-US" dirty="0"/>
              <a:t>semantic 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3E9770-8779-4F27-83D6-83D4ED6B1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2888870"/>
            <a:ext cx="4800600" cy="3560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Coptic SCRIPTORIUM">
            <a:hlinkClick r:id="rId4"/>
            <a:extLst>
              <a:ext uri="{FF2B5EF4-FFF2-40B4-BE49-F238E27FC236}">
                <a16:creationId xmlns:a16="http://schemas.microsoft.com/office/drawing/2014/main" id="{20E479D2-8D24-48D1-84FA-AB173062D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92238"/>
            <a:ext cx="1998257" cy="101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C:\Uni\misc\Letterheads\Georgetown_Logo.png">
            <a:extLst>
              <a:ext uri="{FF2B5EF4-FFF2-40B4-BE49-F238E27FC236}">
                <a16:creationId xmlns:a16="http://schemas.microsoft.com/office/drawing/2014/main" id="{1F11C7EB-88D3-4268-BC7F-825714D82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686" y="605420"/>
            <a:ext cx="1043705" cy="73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he University of Oklahoma">
            <a:extLst>
              <a:ext uri="{FF2B5EF4-FFF2-40B4-BE49-F238E27FC236}">
                <a16:creationId xmlns:a16="http://schemas.microsoft.com/office/drawing/2014/main" id="{0A4A76BC-307E-4E84-AB2A-989003114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641" y="578166"/>
            <a:ext cx="585118" cy="75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corpling.uis.georgetown.edu/coptic-dictionary-test/img/neh.png">
            <a:hlinkClick r:id="rId8"/>
            <a:extLst>
              <a:ext uri="{FF2B5EF4-FFF2-40B4-BE49-F238E27FC236}">
                <a16:creationId xmlns:a16="http://schemas.microsoft.com/office/drawing/2014/main" id="{A94524D8-8400-49D8-824F-05D7970F9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461" y="1566672"/>
            <a:ext cx="1579588" cy="73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542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D1190-597E-4E57-82EB-C6AB279F0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– fun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13A66-0151-4409-94F1-86C5702BD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use for transducers: describing language change for </a:t>
            </a:r>
            <a:r>
              <a:rPr lang="en-US" b="1" dirty="0"/>
              <a:t>historical linguistics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https://gucorpling.org/amir/sct.php</a:t>
            </a:r>
            <a:endParaRPr lang="en-US" dirty="0"/>
          </a:p>
          <a:p>
            <a:endParaRPr lang="en-US" dirty="0"/>
          </a:p>
          <a:p>
            <a:r>
              <a:rPr lang="en-US" dirty="0"/>
              <a:t>Set of transducers for deriving modern language word forms from older language stages</a:t>
            </a:r>
          </a:p>
          <a:p>
            <a:pPr lvl="1"/>
            <a:r>
              <a:rPr lang="en-US" dirty="0" err="1"/>
              <a:t>ǵneú</a:t>
            </a:r>
            <a:r>
              <a:rPr lang="en-US" dirty="0"/>
              <a:t> -&gt; knee (cf. Latin genu, Sanskrit </a:t>
            </a:r>
            <a:r>
              <a:rPr lang="en-US" dirty="0" err="1"/>
              <a:t>jānu</a:t>
            </a:r>
            <a:r>
              <a:rPr lang="en-US" dirty="0"/>
              <a:t>…)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6981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A54D2-286D-47DA-B794-C48FBD032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Studying for the midterm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90C00-A9AB-4424-AA01-887D71BA1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Mock midterm is now in Canvas</a:t>
            </a:r>
          </a:p>
          <a:p>
            <a:r>
              <a:rPr lang="en-US" dirty="0"/>
              <a:t>Similar questions for the midterm next week</a:t>
            </a:r>
          </a:p>
          <a:p>
            <a:r>
              <a:rPr lang="en-US" dirty="0"/>
              <a:t>We will go over all questions and answers next time</a:t>
            </a:r>
          </a:p>
        </p:txBody>
      </p:sp>
    </p:spTree>
    <p:extLst>
      <p:ext uri="{BB962C8B-B14F-4D97-AF65-F5344CB8AC3E}">
        <p14:creationId xmlns:p14="http://schemas.microsoft.com/office/powerpoint/2010/main" val="4114474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Grammar and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languages (and FSAs) have a formal grammar</a:t>
            </a:r>
          </a:p>
          <a:p>
            <a:r>
              <a:rPr lang="en-US" dirty="0"/>
              <a:t>Transitions between states</a:t>
            </a:r>
          </a:p>
          <a:p>
            <a:r>
              <a:rPr lang="en-US" dirty="0"/>
              <a:t>No knowledge about usage</a:t>
            </a:r>
          </a:p>
          <a:p>
            <a:pPr lvl="1"/>
            <a:r>
              <a:rPr lang="en-US" dirty="0"/>
              <a:t>No memory of </a:t>
            </a:r>
            <a:r>
              <a:rPr lang="en-US" b="1" dirty="0"/>
              <a:t>previous states</a:t>
            </a:r>
          </a:p>
          <a:p>
            <a:pPr lvl="1"/>
            <a:r>
              <a:rPr lang="en-US" dirty="0"/>
              <a:t>No experience from </a:t>
            </a:r>
            <a:r>
              <a:rPr lang="en-US" b="1" dirty="0"/>
              <a:t>previous runs</a:t>
            </a:r>
          </a:p>
        </p:txBody>
      </p:sp>
    </p:spTree>
    <p:extLst>
      <p:ext uri="{BB962C8B-B14F-4D97-AF65-F5344CB8AC3E}">
        <p14:creationId xmlns:p14="http://schemas.microsoft.com/office/powerpoint/2010/main" val="17528847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and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micro level, remembering previous context can be helpful:</a:t>
            </a:r>
          </a:p>
          <a:p>
            <a:pPr lvl="1"/>
            <a:r>
              <a:rPr lang="en-US" dirty="0"/>
              <a:t>Can we disambiguate? What if we could stop over-generation by considering earlier input? </a:t>
            </a:r>
          </a:p>
          <a:p>
            <a:pPr lvl="1"/>
            <a:r>
              <a:rPr lang="en-US" dirty="0"/>
              <a:t>Is this analysis correct?</a:t>
            </a:r>
          </a:p>
          <a:p>
            <a:pPr lvl="2"/>
            <a:r>
              <a:rPr lang="en-US" dirty="0"/>
              <a:t>Number: </a:t>
            </a:r>
            <a:r>
              <a:rPr lang="en-US" dirty="0" err="1"/>
              <a:t>numb+er</a:t>
            </a:r>
            <a:r>
              <a:rPr lang="en-US" dirty="0"/>
              <a:t> = </a:t>
            </a:r>
            <a:r>
              <a:rPr lang="en-US" dirty="0" err="1"/>
              <a:t>numb+ADJ+COMP</a:t>
            </a:r>
            <a:endParaRPr lang="en-US" dirty="0"/>
          </a:p>
          <a:p>
            <a:pPr lvl="1"/>
            <a:r>
              <a:rPr lang="en-US" dirty="0"/>
              <a:t>How about now?</a:t>
            </a:r>
          </a:p>
          <a:p>
            <a:pPr lvl="2"/>
            <a:r>
              <a:rPr lang="en-US" dirty="0"/>
              <a:t>… the number is …</a:t>
            </a:r>
          </a:p>
          <a:p>
            <a:pPr lvl="2"/>
            <a:r>
              <a:rPr lang="en-US" dirty="0"/>
              <a:t>… is number than …</a:t>
            </a:r>
          </a:p>
          <a:p>
            <a:pPr lvl="2"/>
            <a:r>
              <a:rPr lang="en-US" dirty="0"/>
              <a:t>… more number one …</a:t>
            </a:r>
          </a:p>
        </p:txBody>
      </p:sp>
    </p:spTree>
    <p:extLst>
      <p:ext uri="{BB962C8B-B14F-4D97-AF65-F5344CB8AC3E}">
        <p14:creationId xmlns:p14="http://schemas.microsoft.com/office/powerpoint/2010/main" val="176251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and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a macro level, experience helps us even without context: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number</a:t>
            </a:r>
            <a:r>
              <a:rPr lang="en-US" dirty="0"/>
              <a:t>=‘digits’ </a:t>
            </a:r>
            <a:r>
              <a:rPr lang="en-US" b="1" i="1" dirty="0"/>
              <a:t>more often </a:t>
            </a:r>
            <a:r>
              <a:rPr lang="en-US" dirty="0"/>
              <a:t>than </a:t>
            </a:r>
            <a:r>
              <a:rPr lang="en-US" b="1" i="1" dirty="0">
                <a:solidFill>
                  <a:srgbClr val="0070C0"/>
                </a:solidFill>
              </a:rPr>
              <a:t>number</a:t>
            </a:r>
            <a:r>
              <a:rPr lang="en-US" dirty="0"/>
              <a:t>=‘more numb’</a:t>
            </a:r>
          </a:p>
          <a:p>
            <a:endParaRPr lang="en-US" dirty="0"/>
          </a:p>
          <a:p>
            <a:r>
              <a:rPr lang="en-US" dirty="0"/>
              <a:t>And with context, for </a:t>
            </a:r>
            <a:r>
              <a:rPr lang="en-US" b="1" dirty="0"/>
              <a:t>categories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Comparative </a:t>
            </a:r>
            <a:r>
              <a:rPr lang="en-US" b="1" i="1" dirty="0"/>
              <a:t>more likely </a:t>
            </a:r>
            <a:r>
              <a:rPr lang="en-US" dirty="0"/>
              <a:t>if </a:t>
            </a:r>
            <a:r>
              <a:rPr lang="en-US" b="1" i="1" dirty="0">
                <a:solidFill>
                  <a:srgbClr val="0070C0"/>
                </a:solidFill>
              </a:rPr>
              <a:t>than </a:t>
            </a:r>
            <a:r>
              <a:rPr lang="en-US" dirty="0"/>
              <a:t>appears</a:t>
            </a:r>
          </a:p>
        </p:txBody>
      </p:sp>
    </p:spTree>
    <p:extLst>
      <p:ext uri="{BB962C8B-B14F-4D97-AF65-F5344CB8AC3E}">
        <p14:creationId xmlns:p14="http://schemas.microsoft.com/office/powerpoint/2010/main" val="3537634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review: probability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Many questions in NLP are a matter of probability:</a:t>
            </a:r>
          </a:p>
          <a:p>
            <a:pPr lvl="1"/>
            <a:r>
              <a:rPr lang="en-US" b="1" i="1" dirty="0"/>
              <a:t>number </a:t>
            </a:r>
            <a:r>
              <a:rPr lang="en-US" dirty="0"/>
              <a:t>is an adjective:</a:t>
            </a:r>
          </a:p>
          <a:p>
            <a:pPr lvl="2"/>
            <a:r>
              <a:rPr lang="en-US" dirty="0"/>
              <a:t>Possible (generated by FSM)</a:t>
            </a:r>
          </a:p>
          <a:p>
            <a:pPr lvl="2"/>
            <a:r>
              <a:rPr lang="en-US" dirty="0"/>
              <a:t>Unlikely (rare in corpus data)</a:t>
            </a:r>
          </a:p>
          <a:p>
            <a:pPr lvl="2"/>
            <a:r>
              <a:rPr lang="en-US" dirty="0"/>
              <a:t>Does occur somewhere!</a:t>
            </a:r>
          </a:p>
          <a:p>
            <a:pPr lvl="2"/>
            <a:r>
              <a:rPr lang="en-US" dirty="0"/>
              <a:t>Some contexts truly ambiguous</a:t>
            </a:r>
          </a:p>
          <a:p>
            <a:endParaRPr lang="en-US" dirty="0"/>
          </a:p>
          <a:p>
            <a:r>
              <a:rPr lang="en-US" dirty="0"/>
              <a:t>Declared goal of most statistical approaches to NLP: be wrong as rarely as possible (but we will be wrong sometimes)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259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Frequentist probability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some scenarios we may have a rational expectation of exact probabilities:</a:t>
            </a:r>
          </a:p>
          <a:p>
            <a:pPr lvl="1"/>
            <a:r>
              <a:rPr lang="en-US" dirty="0"/>
              <a:t>Coin toss: p(heads) = 0.5   	(or tails: 0.5)</a:t>
            </a:r>
          </a:p>
          <a:p>
            <a:pPr lvl="1"/>
            <a:r>
              <a:rPr lang="en-US" dirty="0"/>
              <a:t>Dice: p(</a:t>
            </a:r>
            <a:r>
              <a:rPr lang="en-US" dirty="0">
                <a:latin typeface="Segoe UI Symbol" panose="020B0502040204020203" pitchFamily="34" charset="0"/>
                <a:ea typeface="Segoe UI Symbol" panose="020B0502040204020203" pitchFamily="34" charset="0"/>
              </a:rPr>
              <a:t>⚃</a:t>
            </a:r>
            <a:r>
              <a:rPr lang="en-US" dirty="0"/>
              <a:t>)= 1/6    		(or not: 5/6)</a:t>
            </a:r>
          </a:p>
          <a:p>
            <a:pPr lvl="1"/>
            <a:r>
              <a:rPr lang="en-US" b="1" dirty="0"/>
              <a:t>Note: </a:t>
            </a:r>
          </a:p>
          <a:p>
            <a:pPr lvl="2"/>
            <a:r>
              <a:rPr lang="en-US" b="1" dirty="0"/>
              <a:t>We know all possible outcomes</a:t>
            </a:r>
          </a:p>
          <a:p>
            <a:pPr lvl="2"/>
            <a:r>
              <a:rPr lang="en-US" b="1" dirty="0"/>
              <a:t>Probabilities sum up to 1!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768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Frequentist probability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many empirical phenomena we do not have such numbers</a:t>
            </a:r>
          </a:p>
          <a:p>
            <a:pPr lvl="1"/>
            <a:r>
              <a:rPr lang="en-US" dirty="0"/>
              <a:t>p(rain tomorrow) = ?</a:t>
            </a:r>
          </a:p>
          <a:p>
            <a:pPr lvl="1"/>
            <a:r>
              <a:rPr lang="en-US" dirty="0"/>
              <a:t>p(‘</a:t>
            </a:r>
            <a:r>
              <a:rPr lang="en-US" i="1" dirty="0"/>
              <a:t>number’ </a:t>
            </a:r>
            <a:r>
              <a:rPr lang="en-US" dirty="0"/>
              <a:t>is an adjective) = ?</a:t>
            </a:r>
          </a:p>
          <a:p>
            <a:endParaRPr lang="en-US" dirty="0"/>
          </a:p>
        </p:txBody>
      </p:sp>
      <p:pic>
        <p:nvPicPr>
          <p:cNvPr id="1026" name="Picture 2" descr="C:\Users\az364\AppData\Local\Microsoft\Windows\INetCache\IE\RVBJBJ8U\rainclou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28800"/>
            <a:ext cx="2155968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1957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Frequentist probability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estimate probabilities based on previous experience:</a:t>
            </a:r>
          </a:p>
          <a:p>
            <a:pPr lvl="1"/>
            <a:r>
              <a:rPr lang="en-US" dirty="0"/>
              <a:t>Guess October 2, 2023 will be like last October 2… (could have been a fluke that year?)</a:t>
            </a:r>
          </a:p>
          <a:p>
            <a:pPr lvl="1"/>
            <a:r>
              <a:rPr lang="en-US" dirty="0"/>
              <a:t>Maybe take average precipitation and temperature of last 10 years?</a:t>
            </a:r>
          </a:p>
          <a:p>
            <a:pPr lvl="1"/>
            <a:endParaRPr lang="en-US" dirty="0"/>
          </a:p>
          <a:p>
            <a:r>
              <a:rPr lang="en-US" dirty="0"/>
              <a:t>More data typically means better predictions</a:t>
            </a:r>
          </a:p>
        </p:txBody>
      </p:sp>
    </p:spTree>
    <p:extLst>
      <p:ext uri="{BB962C8B-B14F-4D97-AF65-F5344CB8AC3E}">
        <p14:creationId xmlns:p14="http://schemas.microsoft.com/office/powerpoint/2010/main" val="15853064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Won’t the weather today depend on yesterday?</a:t>
            </a:r>
          </a:p>
          <a:p>
            <a:pPr lvl="1"/>
            <a:r>
              <a:rPr lang="en-US" dirty="0"/>
              <a:t>Conditional probabilities are written like this:</a:t>
            </a:r>
          </a:p>
          <a:p>
            <a:pPr lvl="2"/>
            <a:r>
              <a:rPr lang="en-US" dirty="0"/>
              <a:t>p(rain </a:t>
            </a:r>
            <a:r>
              <a:rPr lang="en-US" dirty="0" err="1"/>
              <a:t>today|rain</a:t>
            </a:r>
            <a:r>
              <a:rPr lang="en-US" dirty="0"/>
              <a:t> yesterday)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073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/>
          <a:lstStyle/>
          <a:p>
            <a:r>
              <a:rPr lang="en-US" dirty="0"/>
              <a:t>If two events A, B, are </a:t>
            </a:r>
            <a:r>
              <a:rPr lang="en-US" b="1" dirty="0"/>
              <a:t>independent</a:t>
            </a:r>
            <a:r>
              <a:rPr lang="en-US" dirty="0"/>
              <a:t>, then:</a:t>
            </a:r>
          </a:p>
          <a:p>
            <a:pPr lvl="1"/>
            <a:r>
              <a:rPr lang="en-US" dirty="0"/>
              <a:t>p(A|B) = p(A)</a:t>
            </a:r>
          </a:p>
          <a:p>
            <a:endParaRPr lang="en-US" dirty="0"/>
          </a:p>
          <a:p>
            <a:r>
              <a:rPr lang="en-US" dirty="0"/>
              <a:t>For independent events, the </a:t>
            </a:r>
            <a:r>
              <a:rPr lang="en-US" b="1" dirty="0"/>
              <a:t>chain rule</a:t>
            </a:r>
            <a:r>
              <a:rPr lang="en-US" dirty="0"/>
              <a:t> applies: </a:t>
            </a:r>
          </a:p>
          <a:p>
            <a:pPr lvl="1"/>
            <a:r>
              <a:rPr lang="en-US" dirty="0"/>
              <a:t>p(A&amp;B) = p(A)*p(B)</a:t>
            </a:r>
          </a:p>
          <a:p>
            <a:endParaRPr lang="en-US" dirty="0"/>
          </a:p>
          <a:p>
            <a:r>
              <a:rPr lang="en-US" dirty="0"/>
              <a:t>For example:</a:t>
            </a:r>
          </a:p>
          <a:p>
            <a:pPr lvl="1"/>
            <a:r>
              <a:rPr lang="en-US" dirty="0"/>
              <a:t>P(</a:t>
            </a:r>
            <a:r>
              <a:rPr lang="en-US" dirty="0">
                <a:ea typeface="Segoe UI Symbol" panose="020B0502040204020203" pitchFamily="34" charset="0"/>
              </a:rPr>
              <a:t>⚃ &amp; ⚅) = ?</a:t>
            </a:r>
          </a:p>
          <a:p>
            <a:pPr marL="411480" lvl="1" indent="0">
              <a:buNone/>
            </a:pPr>
            <a:r>
              <a:rPr lang="en-US" dirty="0">
                <a:ea typeface="Segoe UI Symbol" panose="020B0502040204020203" pitchFamily="34" charset="0"/>
              </a:rPr>
              <a:t>1/6 * 1/6 = 1/36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52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linguistic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Probabilities without context:</a:t>
            </a:r>
          </a:p>
          <a:p>
            <a:pPr lvl="1"/>
            <a:r>
              <a:rPr lang="en-US" dirty="0"/>
              <a:t>p(number=digits) &gt; p(number='more numb')</a:t>
            </a:r>
          </a:p>
          <a:p>
            <a:endParaRPr lang="en-US" dirty="0"/>
          </a:p>
          <a:p>
            <a:r>
              <a:rPr lang="en-US" dirty="0"/>
              <a:t>And with context:</a:t>
            </a:r>
          </a:p>
          <a:p>
            <a:pPr lvl="1"/>
            <a:r>
              <a:rPr lang="en-US" dirty="0"/>
              <a:t>p(</a:t>
            </a:r>
            <a:r>
              <a:rPr lang="en-US" dirty="0" err="1"/>
              <a:t>comparative|'than</a:t>
            </a:r>
            <a:r>
              <a:rPr lang="en-US" dirty="0"/>
              <a:t>' is next) &gt; p(</a:t>
            </a:r>
            <a:r>
              <a:rPr lang="en-US" dirty="0" err="1"/>
              <a:t>noun|'than</a:t>
            </a:r>
            <a:r>
              <a:rPr lang="en-US" dirty="0"/>
              <a:t>' is next)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How can we model ‘context’ more generally?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536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Transducers (FSTs)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FSTs are FSAs with two tapes: </a:t>
            </a:r>
            <a:r>
              <a:rPr lang="en-US" b="1" dirty="0"/>
              <a:t>input</a:t>
            </a:r>
            <a:r>
              <a:rPr lang="en-US" dirty="0"/>
              <a:t> + </a:t>
            </a:r>
            <a:r>
              <a:rPr lang="en-US" b="1" dirty="0"/>
              <a:t>output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2" descr="https://upload.wikimedia.org/wikipedia/commons/thumb/a/a2/Turing_machine_2b.svg/550px-Turing_machine_2b.svg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3183401"/>
            <a:ext cx="52387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05200" y="2286000"/>
            <a:ext cx="5276850" cy="6477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32021" y="2469038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17276" y="2293826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♥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81600" y="2444578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53000" y="2293826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♥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657258" y="2444578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62600" y="2246915"/>
            <a:ext cx="420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★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051459B-8F69-420D-9F51-07AE0F56C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801735"/>
            <a:ext cx="5079696" cy="15459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709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N-gram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very simple (and efficient) way of modeling context is using </a:t>
            </a:r>
            <a:r>
              <a:rPr lang="en-US" b="1" dirty="0"/>
              <a:t>n-grams</a:t>
            </a:r>
            <a:endParaRPr lang="en-US" dirty="0"/>
          </a:p>
          <a:p>
            <a:pPr lvl="1"/>
            <a:r>
              <a:rPr lang="en-US" dirty="0"/>
              <a:t>Decide on a useful context size, often 3 words</a:t>
            </a:r>
          </a:p>
          <a:p>
            <a:pPr lvl="1"/>
            <a:r>
              <a:rPr lang="en-US" dirty="0"/>
              <a:t>Save analyses not of individual words, but of words given the previous 2 words – </a:t>
            </a:r>
            <a:r>
              <a:rPr lang="en-US" b="1" dirty="0"/>
              <a:t>trigram model</a:t>
            </a:r>
            <a:endParaRPr lang="en-US" dirty="0"/>
          </a:p>
        </p:txBody>
      </p:sp>
      <p:pic>
        <p:nvPicPr>
          <p:cNvPr id="6146" name="Picture 2" descr="http://4.bp.blogspot.com/_ZaGO7GjCqAI/SCQtk-Lq3ZI/AAAAAAAAI6o/8E7Vx7KnuQo/s640/google-trigrams-visualiza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038600"/>
            <a:ext cx="4648200" cy="23241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20686" y="5722596"/>
            <a:ext cx="3189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95000"/>
                  </a:schemeClr>
                </a:solidFill>
              </a:rPr>
              <a:t>Image:  </a:t>
            </a:r>
            <a:br>
              <a:rPr lang="en-US" sz="1400" i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1400" i="1" dirty="0">
                <a:solidFill>
                  <a:schemeClr val="bg1">
                    <a:lumMod val="95000"/>
                  </a:schemeClr>
                </a:solidFill>
              </a:rPr>
              <a:t>googlesystem.blogspot.com</a:t>
            </a:r>
          </a:p>
        </p:txBody>
      </p:sp>
    </p:spTree>
    <p:extLst>
      <p:ext uri="{BB962C8B-B14F-4D97-AF65-F5344CB8AC3E}">
        <p14:creationId xmlns:p14="http://schemas.microsoft.com/office/powerpoint/2010/main" val="35635146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N-gram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Why 3?</a:t>
            </a:r>
          </a:p>
          <a:p>
            <a:r>
              <a:rPr lang="en-US" dirty="0"/>
              <a:t>Any number can be chosen</a:t>
            </a:r>
          </a:p>
          <a:p>
            <a:r>
              <a:rPr lang="en-US" dirty="0"/>
              <a:t>Key consideration: amount of data available</a:t>
            </a:r>
          </a:p>
          <a:p>
            <a:pPr lvl="1"/>
            <a:r>
              <a:rPr lang="en-US" dirty="0"/>
              <a:t>Choosing long chains increases accuracy</a:t>
            </a:r>
          </a:p>
          <a:p>
            <a:pPr lvl="1"/>
            <a:r>
              <a:rPr lang="en-US" dirty="0"/>
              <a:t>Different answer for: </a:t>
            </a:r>
          </a:p>
          <a:p>
            <a:pPr lvl="2"/>
            <a:r>
              <a:rPr lang="en-US" i="1" dirty="0"/>
              <a:t>Find him number than</a:t>
            </a:r>
          </a:p>
          <a:p>
            <a:pPr lvl="2"/>
            <a:r>
              <a:rPr lang="en-US" i="1" dirty="0"/>
              <a:t>Find him number of</a:t>
            </a:r>
          </a:p>
          <a:p>
            <a:pPr lvl="1"/>
            <a:r>
              <a:rPr lang="en-US" b="1" dirty="0"/>
              <a:t>But: </a:t>
            </a:r>
            <a:r>
              <a:rPr lang="en-US" dirty="0"/>
              <a:t>potentially few instances of each chain</a:t>
            </a:r>
          </a:p>
          <a:p>
            <a:pPr lvl="1"/>
            <a:r>
              <a:rPr lang="en-US" b="1" dirty="0"/>
              <a:t>Data sparseness problem</a:t>
            </a:r>
          </a:p>
        </p:txBody>
      </p:sp>
    </p:spTree>
    <p:extLst>
      <p:ext uri="{BB962C8B-B14F-4D97-AF65-F5344CB8AC3E}">
        <p14:creationId xmlns:p14="http://schemas.microsoft.com/office/powerpoint/2010/main" val="33358287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N-gram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Rules of thumb:</a:t>
            </a:r>
          </a:p>
          <a:p>
            <a:r>
              <a:rPr lang="en-US" dirty="0"/>
              <a:t>For typical 'million word' resources – trigrams are taken</a:t>
            </a:r>
          </a:p>
          <a:p>
            <a:r>
              <a:rPr lang="en-US" dirty="0"/>
              <a:t>'Low resource languages' with 10K samples – bigrams</a:t>
            </a:r>
          </a:p>
          <a:p>
            <a:r>
              <a:rPr lang="en-US" dirty="0" err="1"/>
              <a:t>Gigaword</a:t>
            </a:r>
            <a:r>
              <a:rPr lang="en-US" dirty="0"/>
              <a:t> corpora – 4, 5-grams </a:t>
            </a:r>
            <a:br>
              <a:rPr lang="en-US" dirty="0"/>
            </a:br>
            <a:r>
              <a:rPr lang="en-US" dirty="0"/>
              <a:t>(e.g. Google n-grams)</a:t>
            </a:r>
          </a:p>
        </p:txBody>
      </p:sp>
    </p:spTree>
    <p:extLst>
      <p:ext uri="{BB962C8B-B14F-4D97-AF65-F5344CB8AC3E}">
        <p14:creationId xmlns:p14="http://schemas.microsoft.com/office/powerpoint/2010/main" val="27931757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n-grams realistic?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Humans use a lot of linguistic information not covered in n-grams</a:t>
            </a:r>
          </a:p>
          <a:p>
            <a:pPr lvl="1"/>
            <a:r>
              <a:rPr lang="en-US" dirty="0"/>
              <a:t>Can understand novel combinations: </a:t>
            </a:r>
            <a:br>
              <a:rPr lang="en-US" dirty="0"/>
            </a:br>
            <a:r>
              <a:rPr lang="en-US" b="1" i="1" dirty="0"/>
              <a:t>colorless green ideas</a:t>
            </a:r>
          </a:p>
          <a:p>
            <a:endParaRPr lang="en-US" b="1" i="1" dirty="0"/>
          </a:p>
          <a:p>
            <a:r>
              <a:rPr lang="en-US" dirty="0"/>
              <a:t>But humans probably do store n-grams: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beam me …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come out come out …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a twist of …</a:t>
            </a:r>
          </a:p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6400800" y="2362200"/>
            <a:ext cx="1219200" cy="990600"/>
          </a:xfrm>
          <a:prstGeom prst="cloud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4"/>
          <p:cNvSpPr/>
          <p:nvPr/>
        </p:nvSpPr>
        <p:spPr>
          <a:xfrm>
            <a:off x="7543800" y="2743200"/>
            <a:ext cx="1219200" cy="990600"/>
          </a:xfrm>
          <a:prstGeom prst="cloud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615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once in a while			once in line to</a:t>
            </a:r>
          </a:p>
          <a:p>
            <a:pPr lvl="1"/>
            <a:r>
              <a:rPr lang="en-US" dirty="0"/>
              <a:t>in over the past			all over the world	</a:t>
            </a:r>
          </a:p>
          <a:p>
            <a:pPr lvl="1"/>
            <a:r>
              <a:rPr lang="en-US" dirty="0"/>
              <a:t>as if the click		 	as if they were</a:t>
            </a:r>
          </a:p>
          <a:p>
            <a:pPr lvl="1"/>
            <a:r>
              <a:rPr lang="en-US" dirty="0"/>
              <a:t>got away with it		scribble away and confide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4800" y="16719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&gt;11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03914" y="30435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&gt;20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69228" y="258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20&lt;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1000" y="21291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27&lt;</a:t>
            </a:r>
          </a:p>
        </p:txBody>
      </p:sp>
    </p:spTree>
    <p:extLst>
      <p:ext uri="{BB962C8B-B14F-4D97-AF65-F5344CB8AC3E}">
        <p14:creationId xmlns:p14="http://schemas.microsoft.com/office/powerpoint/2010/main" val="322189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they good for?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idea of using n-grams to model </a:t>
            </a:r>
            <a:br>
              <a:rPr lang="en-US" dirty="0"/>
            </a:br>
            <a:r>
              <a:rPr lang="en-US" dirty="0"/>
              <a:t>language data is due to Markov (1913):</a:t>
            </a:r>
          </a:p>
          <a:p>
            <a:pPr lvl="1"/>
            <a:r>
              <a:rPr lang="en-US" dirty="0"/>
              <a:t>Looked at Russian orthography in </a:t>
            </a:r>
            <a:br>
              <a:rPr lang="en-US" dirty="0"/>
            </a:br>
            <a:r>
              <a:rPr lang="en-US" dirty="0"/>
              <a:t>Pushkin’s </a:t>
            </a:r>
            <a:r>
              <a:rPr lang="en-US" i="1" dirty="0"/>
              <a:t>Eugene </a:t>
            </a:r>
            <a:r>
              <a:rPr lang="en-US" i="1" dirty="0" err="1"/>
              <a:t>Onegin</a:t>
            </a:r>
            <a:endParaRPr lang="en-US" i="1" dirty="0"/>
          </a:p>
          <a:p>
            <a:pPr lvl="2"/>
            <a:r>
              <a:rPr lang="en-US" dirty="0"/>
              <a:t>Frequency of characters followed normal distribution (despite very complex poetic meter)</a:t>
            </a:r>
          </a:p>
          <a:p>
            <a:pPr lvl="2"/>
            <a:r>
              <a:rPr lang="en-US" dirty="0"/>
              <a:t>Language is not random – strong deviation from independence</a:t>
            </a:r>
          </a:p>
          <a:p>
            <a:pPr lvl="2"/>
            <a:r>
              <a:rPr lang="en-US" dirty="0" err="1"/>
              <a:t>Phonotactics</a:t>
            </a:r>
            <a:r>
              <a:rPr lang="en-US" dirty="0"/>
              <a:t> and morphology in a language's written script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537" y="1524000"/>
            <a:ext cx="1338263" cy="17240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775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they good for?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extension to word models became obvious and was popularized in the 50s </a:t>
            </a:r>
          </a:p>
          <a:p>
            <a:r>
              <a:rPr lang="en-US" dirty="0"/>
              <a:t>Today: </a:t>
            </a:r>
          </a:p>
          <a:p>
            <a:pPr lvl="1"/>
            <a:r>
              <a:rPr lang="en-US" dirty="0"/>
              <a:t>language models are the backbone of AI (GPT models)</a:t>
            </a:r>
          </a:p>
          <a:p>
            <a:pPr lvl="1"/>
            <a:r>
              <a:rPr lang="en-US" dirty="0"/>
              <a:t>the main resource for ranking machine translations</a:t>
            </a:r>
          </a:p>
          <a:p>
            <a:pPr lvl="2"/>
            <a:r>
              <a:rPr lang="en-US" dirty="0"/>
              <a:t>Given N possible translations outputted by a system…</a:t>
            </a:r>
          </a:p>
          <a:p>
            <a:pPr lvl="2"/>
            <a:r>
              <a:rPr lang="en-US" dirty="0"/>
              <a:t>Rank each by likelihood as given by the model</a:t>
            </a:r>
            <a:endParaRPr lang="en-US" b="1" dirty="0"/>
          </a:p>
          <a:p>
            <a:pPr lvl="1"/>
            <a:r>
              <a:rPr lang="en-US" dirty="0"/>
              <a:t>predictive keyboards (cellphones)</a:t>
            </a:r>
          </a:p>
          <a:p>
            <a:pPr lvl="1"/>
            <a:r>
              <a:rPr lang="en-US" dirty="0"/>
              <a:t>augmentative communication (for disabilities)</a:t>
            </a:r>
          </a:p>
          <a:p>
            <a:pPr lvl="1"/>
            <a:r>
              <a:rPr lang="en-US" dirty="0"/>
              <a:t>Optical Character Recognition (OCR)</a:t>
            </a:r>
          </a:p>
          <a:p>
            <a:pPr lvl="1"/>
            <a:r>
              <a:rPr lang="en-US" dirty="0"/>
              <a:t>speech to text (ASR)</a:t>
            </a:r>
          </a:p>
        </p:txBody>
      </p:sp>
    </p:spTree>
    <p:extLst>
      <p:ext uri="{BB962C8B-B14F-4D97-AF65-F5344CB8AC3E}">
        <p14:creationId xmlns:p14="http://schemas.microsoft.com/office/powerpoint/2010/main" val="31124995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- SwiftKey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Image result for swiftkey hawk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1828800"/>
            <a:ext cx="8578627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swiftkey hawk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572000"/>
            <a:ext cx="370332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48400" y="6020582"/>
            <a:ext cx="28194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Images: SwiftKey, </a:t>
            </a:r>
            <a:r>
              <a:rPr lang="en-US" dirty="0" err="1"/>
              <a:t>PCWorld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1101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our own!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following texts, </a:t>
            </a:r>
            <a:br>
              <a:rPr lang="en-US" dirty="0"/>
            </a:br>
            <a:r>
              <a:rPr lang="en-US" dirty="0"/>
              <a:t>by Charles Dickens*: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bigram model	  trigram model	    4-gram model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/>
              <a:t>*sort of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3002340"/>
            <a:ext cx="2514600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depose to linger yet, pointing upward </a:t>
            </a:r>
            <a:br>
              <a:rPr lang="en-US" sz="2000" dirty="0"/>
            </a:br>
            <a:r>
              <a:rPr lang="en-US" sz="2000" dirty="0"/>
              <a:t>! ' are melting </a:t>
            </a:r>
            <a:br>
              <a:rPr lang="en-US" sz="2000" dirty="0"/>
            </a:br>
            <a:r>
              <a:rPr lang="en-US" sz="2000" dirty="0"/>
              <a:t>from me, pointing upward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6600" y="3016984"/>
            <a:ext cx="2438400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signature under such circumstances, Mr. Mell, formerly poor pinched usher to my Middlesex magistrate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24563" y="3016984"/>
            <a:ext cx="2438400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that I stole into the next street, and </a:t>
            </a:r>
            <a:br>
              <a:rPr lang="en-US" sz="2000" dirty="0"/>
            </a:br>
            <a:r>
              <a:rPr lang="en-US" sz="2000" dirty="0"/>
              <a:t>open a chemist's shop? Whether he could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694730"/>
            <a:ext cx="1985963" cy="17006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62763" y="237438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[Wikimedia]</a:t>
            </a:r>
          </a:p>
        </p:txBody>
      </p:sp>
      <p:sp>
        <p:nvSpPr>
          <p:cNvPr id="7" name="Rectangle 6"/>
          <p:cNvSpPr/>
          <p:nvPr/>
        </p:nvSpPr>
        <p:spPr>
          <a:xfrm>
            <a:off x="7800533" y="68580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3110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DIY natural language generation!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Let's create Dickensian stories</a:t>
            </a:r>
          </a:p>
          <a:p>
            <a:r>
              <a:rPr lang="en-US" dirty="0"/>
              <a:t>We need:</a:t>
            </a:r>
          </a:p>
          <a:p>
            <a:pPr lvl="1"/>
            <a:r>
              <a:rPr lang="en-US" dirty="0"/>
              <a:t>Dickensian training data and a way to read it</a:t>
            </a:r>
          </a:p>
          <a:p>
            <a:pPr lvl="1"/>
            <a:r>
              <a:rPr lang="en-US" dirty="0"/>
              <a:t>Random selection</a:t>
            </a:r>
          </a:p>
          <a:p>
            <a:pPr lvl="1"/>
            <a:r>
              <a:rPr lang="en-US" dirty="0"/>
              <a:t>A mechanism to choose best output for a story of a certain length</a:t>
            </a:r>
          </a:p>
          <a:p>
            <a:r>
              <a:rPr lang="en-US" dirty="0"/>
              <a:t>Download: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ngrams.py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dickens.txt</a:t>
            </a:r>
          </a:p>
        </p:txBody>
      </p:sp>
    </p:spTree>
    <p:extLst>
      <p:ext uri="{BB962C8B-B14F-4D97-AF65-F5344CB8AC3E}">
        <p14:creationId xmlns:p14="http://schemas.microsoft.com/office/powerpoint/2010/main" val="2031972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FST ≡ {Q, q0, F,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), </a:t>
            </a:r>
            <a:r>
              <a:rPr lang="el-GR" dirty="0"/>
              <a:t>σ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)}</a:t>
            </a:r>
          </a:p>
          <a:p>
            <a:r>
              <a:rPr lang="en-US" dirty="0"/>
              <a:t>Where:</a:t>
            </a:r>
          </a:p>
          <a:p>
            <a:pPr lvl="1"/>
            <a:r>
              <a:rPr lang="en-US" dirty="0"/>
              <a:t>Q is a set of possible states qi… </a:t>
            </a:r>
            <a:r>
              <a:rPr lang="en-US" dirty="0" err="1"/>
              <a:t>qn</a:t>
            </a:r>
            <a:endParaRPr lang="en-US" dirty="0"/>
          </a:p>
          <a:p>
            <a:pPr lvl="1"/>
            <a:r>
              <a:rPr lang="en-US" dirty="0"/>
              <a:t>q0 is the starting state within Q</a:t>
            </a:r>
          </a:p>
          <a:p>
            <a:pPr lvl="1"/>
            <a:r>
              <a:rPr lang="en-US" dirty="0"/>
              <a:t>F is a subset of end states within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 is the input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 is the output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transitions from state q given input </a:t>
            </a:r>
            <a:r>
              <a:rPr lang="en-US" dirty="0" err="1"/>
              <a:t>i</a:t>
            </a:r>
            <a:r>
              <a:rPr lang="en-US" dirty="0"/>
              <a:t>, mapping to some states 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outputs given state q and input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2704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– reading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parser = </a:t>
            </a:r>
            <a:r>
              <a:rPr lang="en-US" dirty="0" err="1"/>
              <a:t>argparse.ArgumentParser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 err="1"/>
              <a:t>parser.add_argument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"file"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options = </a:t>
            </a:r>
            <a:r>
              <a:rPr lang="en-US" dirty="0" err="1"/>
              <a:t>parser.parse_args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 err="1"/>
              <a:t>training_file</a:t>
            </a:r>
            <a:r>
              <a:rPr lang="en-US" dirty="0"/>
              <a:t> = </a:t>
            </a:r>
            <a:r>
              <a:rPr lang="en-US" dirty="0" err="1"/>
              <a:t>options.file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a = open(</a:t>
            </a:r>
            <a:r>
              <a:rPr lang="en-US" dirty="0" err="1"/>
              <a:t>training_file</a:t>
            </a:r>
            <a:r>
              <a:rPr lang="en-US" dirty="0"/>
              <a:t>).read()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with </a:t>
            </a:r>
            <a:r>
              <a:rPr lang="en-US" dirty="0">
                <a:solidFill>
                  <a:srgbClr val="FF0000"/>
                </a:solidFill>
              </a:rPr>
              <a:t>open</a:t>
            </a:r>
            <a:r>
              <a:rPr lang="en-US" dirty="0"/>
              <a:t>(</a:t>
            </a:r>
            <a:r>
              <a:rPr lang="en-US" dirty="0" err="1"/>
              <a:t>training_file,</a:t>
            </a:r>
            <a:r>
              <a:rPr lang="en-US" b="1" dirty="0" err="1">
                <a:solidFill>
                  <a:srgbClr val="008000"/>
                </a:solidFill>
              </a:rPr>
              <a:t>'r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) </a:t>
            </a:r>
            <a:r>
              <a:rPr lang="en-US" b="1" dirty="0">
                <a:solidFill>
                  <a:srgbClr val="FF0000"/>
                </a:solidFill>
              </a:rPr>
              <a:t>as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f: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training_data</a:t>
            </a:r>
            <a:r>
              <a:rPr lang="en-US" dirty="0"/>
              <a:t> = </a:t>
            </a:r>
            <a:r>
              <a:rPr lang="en-US" dirty="0" err="1"/>
              <a:t>f.read</a:t>
            </a:r>
            <a:r>
              <a:rPr lang="en-US" dirty="0"/>
              <a:t>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counts = </a:t>
            </a:r>
            <a:r>
              <a:rPr lang="en-US" dirty="0" err="1"/>
              <a:t>get_counts</a:t>
            </a:r>
            <a:r>
              <a:rPr lang="en-US" dirty="0"/>
              <a:t>(</a:t>
            </a:r>
            <a:r>
              <a:rPr lang="en-US" dirty="0" err="1"/>
              <a:t>context_length</a:t>
            </a:r>
            <a:r>
              <a:rPr lang="en-US" dirty="0"/>
              <a:t>, </a:t>
            </a:r>
            <a:r>
              <a:rPr lang="en-US" dirty="0" err="1"/>
              <a:t>training_data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830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Learning the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track frequencies of n-grams, we’ll need a dictionary tracking counts like this:</a:t>
            </a:r>
          </a:p>
          <a:p>
            <a:pPr lvl="1"/>
            <a:r>
              <a:rPr lang="en-US" dirty="0"/>
              <a:t>Key: “In”, “the”</a:t>
            </a:r>
          </a:p>
          <a:p>
            <a:pPr lvl="2"/>
            <a:r>
              <a:rPr lang="en-US" dirty="0"/>
              <a:t>Value: another dictionary:</a:t>
            </a:r>
          </a:p>
          <a:p>
            <a:pPr lvl="3"/>
            <a:r>
              <a:rPr lang="en-US" dirty="0"/>
              <a:t>Key: “beginning”, value: 2</a:t>
            </a:r>
          </a:p>
          <a:p>
            <a:pPr lvl="3"/>
            <a:r>
              <a:rPr lang="en-US" dirty="0"/>
              <a:t>Key: “end”, value: 5</a:t>
            </a:r>
          </a:p>
          <a:p>
            <a:pPr lvl="3"/>
            <a:r>
              <a:rPr lang="en-US" dirty="0"/>
              <a:t>…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function </a:t>
            </a:r>
            <a:r>
              <a:rPr lang="en-US" dirty="0" err="1"/>
              <a:t>get_counts</a:t>
            </a:r>
            <a:r>
              <a:rPr lang="en-US" dirty="0"/>
              <a:t>() should build this dictionary</a:t>
            </a:r>
          </a:p>
        </p:txBody>
      </p:sp>
    </p:spTree>
    <p:extLst>
      <p:ext uri="{BB962C8B-B14F-4D97-AF65-F5344CB8AC3E}">
        <p14:creationId xmlns:p14="http://schemas.microsoft.com/office/powerpoint/2010/main" val="33104501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the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It looks like we could use a </a:t>
            </a:r>
            <a:r>
              <a:rPr lang="en-US" b="1" dirty="0">
                <a:solidFill>
                  <a:srgbClr val="000099"/>
                </a:solidFill>
              </a:rPr>
              <a:t>list </a:t>
            </a:r>
            <a:r>
              <a:rPr lang="en-US" dirty="0"/>
              <a:t>for the key:</a:t>
            </a:r>
          </a:p>
          <a:p>
            <a:pPr marL="411480" lvl="1" indent="0">
              <a:buNone/>
            </a:pPr>
            <a:r>
              <a:rPr lang="en-US" dirty="0" err="1"/>
              <a:t>freqs</a:t>
            </a:r>
            <a:r>
              <a:rPr lang="en-US" dirty="0"/>
              <a:t>[[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in"</a:t>
            </a:r>
            <a:r>
              <a:rPr lang="en-US" dirty="0" err="1"/>
              <a:t>,</a:t>
            </a:r>
            <a:r>
              <a:rPr lang="en-US" b="1" dirty="0" err="1">
                <a:solidFill>
                  <a:srgbClr val="008000"/>
                </a:solidFill>
              </a:rPr>
              <a:t>"the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]] = {</a:t>
            </a:r>
            <a:r>
              <a:rPr lang="en-US" b="1" dirty="0">
                <a:solidFill>
                  <a:srgbClr val="008000"/>
                </a:solidFill>
              </a:rPr>
              <a:t>"end"</a:t>
            </a:r>
            <a:r>
              <a:rPr lang="en-US" dirty="0"/>
              <a:t>: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"beginning"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Actually, this is forbidden:</a:t>
            </a:r>
          </a:p>
          <a:p>
            <a:pPr lvl="1"/>
            <a:r>
              <a:rPr lang="en-US" dirty="0"/>
              <a:t>Dictionary keys must be </a:t>
            </a:r>
            <a:r>
              <a:rPr lang="en-US" b="1" dirty="0"/>
              <a:t>immutable</a:t>
            </a:r>
            <a:endParaRPr lang="en-US" dirty="0"/>
          </a:p>
          <a:p>
            <a:pPr lvl="1"/>
            <a:r>
              <a:rPr lang="en-US" dirty="0"/>
              <a:t>List values could be changed: </a:t>
            </a:r>
          </a:p>
          <a:p>
            <a:pPr lvl="2"/>
            <a:r>
              <a:rPr lang="en-US" dirty="0"/>
              <a:t>We could change the second list member of [“in”, “the”]</a:t>
            </a:r>
          </a:p>
          <a:p>
            <a:pPr marL="822960" lvl="3" indent="0">
              <a:buNone/>
            </a:pPr>
            <a:r>
              <a:rPr lang="en-US" dirty="0"/>
              <a:t>	</a:t>
            </a:r>
            <a:r>
              <a:rPr lang="en-US" dirty="0" err="1"/>
              <a:t>my_key</a:t>
            </a:r>
            <a:r>
              <a:rPr lang="en-US" dirty="0"/>
              <a:t> = [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in"</a:t>
            </a:r>
            <a:r>
              <a:rPr lang="en-US" dirty="0" err="1"/>
              <a:t>,</a:t>
            </a:r>
            <a:r>
              <a:rPr lang="en-US" b="1" dirty="0" err="1">
                <a:solidFill>
                  <a:srgbClr val="008000"/>
                </a:solidFill>
              </a:rPr>
              <a:t>"the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err="1"/>
              <a:t>freqs</a:t>
            </a:r>
            <a:r>
              <a:rPr lang="en-US" dirty="0"/>
              <a:t>[</a:t>
            </a:r>
            <a:r>
              <a:rPr lang="en-US" dirty="0" err="1"/>
              <a:t>my_key</a:t>
            </a:r>
            <a:r>
              <a:rPr lang="en-US" dirty="0"/>
              <a:t>] = 5</a:t>
            </a:r>
          </a:p>
          <a:p>
            <a:pPr marL="822960" lvl="3" indent="0">
              <a:buNone/>
            </a:pPr>
            <a:r>
              <a:rPr lang="en-US" dirty="0"/>
              <a:t>	</a:t>
            </a:r>
            <a:r>
              <a:rPr lang="en-US" dirty="0" err="1"/>
              <a:t>my_key</a:t>
            </a:r>
            <a:r>
              <a:rPr lang="en-US" dirty="0"/>
              <a:t>[0] = </a:t>
            </a:r>
            <a:r>
              <a:rPr lang="en-US" b="1" dirty="0">
                <a:solidFill>
                  <a:srgbClr val="008000"/>
                </a:solidFill>
              </a:rPr>
              <a:t>"by"</a:t>
            </a:r>
          </a:p>
          <a:p>
            <a:pPr lvl="2"/>
            <a:r>
              <a:rPr lang="en-US" dirty="0"/>
              <a:t>Dictionary would be broken</a:t>
            </a:r>
          </a:p>
        </p:txBody>
      </p:sp>
    </p:spTree>
    <p:extLst>
      <p:ext uri="{BB962C8B-B14F-4D97-AF65-F5344CB8AC3E}">
        <p14:creationId xmlns:p14="http://schemas.microsoft.com/office/powerpoint/2010/main" val="32927221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Tuples: not quite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has a cousin data-type to lists: </a:t>
            </a:r>
            <a:r>
              <a:rPr lang="en-US" b="1" dirty="0"/>
              <a:t>tuples</a:t>
            </a:r>
            <a:endParaRPr lang="en-US" dirty="0"/>
          </a:p>
          <a:p>
            <a:pPr lvl="1"/>
            <a:r>
              <a:rPr lang="en-US" dirty="0"/>
              <a:t>Tuples are like lists, but they are </a:t>
            </a:r>
            <a:r>
              <a:rPr lang="en-US" b="1" dirty="0"/>
              <a:t>immutable</a:t>
            </a:r>
            <a:endParaRPr lang="en-US" dirty="0"/>
          </a:p>
          <a:p>
            <a:pPr lvl="1"/>
            <a:r>
              <a:rPr lang="en-US" dirty="0"/>
              <a:t>Once defined they can’t be changed</a:t>
            </a:r>
          </a:p>
          <a:p>
            <a:pPr lvl="1"/>
            <a:r>
              <a:rPr lang="en-US" dirty="0"/>
              <a:t>Look a lot like lists in </a:t>
            </a:r>
            <a:r>
              <a:rPr lang="en-US" b="1" dirty="0"/>
              <a:t>round</a:t>
            </a:r>
            <a:r>
              <a:rPr lang="en-US" dirty="0"/>
              <a:t> brackets: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This is a list: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a = [</a:t>
            </a:r>
            <a:r>
              <a:rPr lang="en-US" b="1" dirty="0">
                <a:solidFill>
                  <a:srgbClr val="008000"/>
                </a:solidFill>
              </a:rPr>
              <a:t>"in"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"the"</a:t>
            </a:r>
            <a:r>
              <a:rPr lang="en-US" dirty="0"/>
              <a:t>]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This is a tuple: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b = (</a:t>
            </a:r>
            <a:r>
              <a:rPr lang="en-US" b="1" dirty="0">
                <a:solidFill>
                  <a:srgbClr val="008000"/>
                </a:solidFill>
              </a:rPr>
              <a:t>"in"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"the"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596800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Tuples: not quite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practice, tuples are used:</a:t>
            </a:r>
          </a:p>
          <a:p>
            <a:pPr lvl="1"/>
            <a:r>
              <a:rPr lang="en-US" dirty="0"/>
              <a:t>When an </a:t>
            </a:r>
            <a:r>
              <a:rPr lang="en-US" b="1" dirty="0"/>
              <a:t>immutable </a:t>
            </a:r>
            <a:r>
              <a:rPr lang="en-US" dirty="0"/>
              <a:t>data type is required</a:t>
            </a:r>
          </a:p>
          <a:p>
            <a:pPr lvl="1"/>
            <a:r>
              <a:rPr lang="en-US" dirty="0"/>
              <a:t>In contexts where something like a list:</a:t>
            </a:r>
          </a:p>
          <a:p>
            <a:pPr lvl="2"/>
            <a:r>
              <a:rPr lang="en-US" dirty="0"/>
              <a:t>Has a specified, invariable length</a:t>
            </a:r>
          </a:p>
          <a:p>
            <a:pPr lvl="2"/>
            <a:r>
              <a:rPr lang="en-US" dirty="0"/>
              <a:t>Each position has a predictable meaning</a:t>
            </a:r>
          </a:p>
          <a:p>
            <a:endParaRPr lang="en-US" dirty="0"/>
          </a:p>
          <a:p>
            <a:r>
              <a:rPr lang="en-US" dirty="0"/>
              <a:t>Example: person’s height, weight and age: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Don’t need to append or change these:</a:t>
            </a:r>
          </a:p>
          <a:p>
            <a:pPr marL="411480" lvl="1" indent="0">
              <a:buNone/>
            </a:pPr>
            <a:r>
              <a:rPr lang="en-US" dirty="0"/>
              <a:t>stats = (</a:t>
            </a:r>
            <a:r>
              <a:rPr lang="en-US" dirty="0">
                <a:solidFill>
                  <a:srgbClr val="0000FF"/>
                </a:solidFill>
              </a:rPr>
              <a:t>175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72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43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188265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helper function: range()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We’ll need to count words up to the needed context size (last two words for trigrams)</a:t>
            </a:r>
          </a:p>
          <a:p>
            <a:r>
              <a:rPr lang="en-US" dirty="0"/>
              <a:t>We can use the range() generator for this:</a:t>
            </a:r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Give us a list with the first 10 numbers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80"/>
                </a:solidFill>
              </a:rPr>
              <a:t>list(range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10</a:t>
            </a:r>
            <a:r>
              <a:rPr lang="en-US" dirty="0"/>
              <a:t>))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7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8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9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9337020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get_counts</a:t>
            </a:r>
            <a:r>
              <a:rPr lang="en-US" dirty="0"/>
              <a:t>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11480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get_counts</a:t>
            </a:r>
            <a:r>
              <a:rPr lang="en-US" dirty="0"/>
              <a:t>(</a:t>
            </a:r>
            <a:r>
              <a:rPr lang="en-US" dirty="0" err="1"/>
              <a:t>context_length</a:t>
            </a:r>
            <a:r>
              <a:rPr lang="en-US" dirty="0"/>
              <a:t>, </a:t>
            </a:r>
            <a:r>
              <a:rPr lang="en-US" dirty="0" err="1"/>
              <a:t>training_text</a:t>
            </a:r>
            <a:r>
              <a:rPr lang="en-US" dirty="0"/>
              <a:t>):</a:t>
            </a:r>
            <a:br>
              <a:rPr lang="en-US" i="1" dirty="0">
                <a:solidFill>
                  <a:srgbClr val="808080"/>
                </a:solidFill>
              </a:rPr>
            </a:b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/>
              <a:t>counts = {}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tokens = </a:t>
            </a:r>
            <a:r>
              <a:rPr lang="en-US" dirty="0" err="1"/>
              <a:t>word_tokenize</a:t>
            </a:r>
            <a:r>
              <a:rPr lang="en-US" dirty="0"/>
              <a:t>(</a:t>
            </a:r>
            <a:r>
              <a:rPr lang="en-US" dirty="0" err="1"/>
              <a:t>training_text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>
                <a:solidFill>
                  <a:srgbClr val="00008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 err="1">
                <a:solidFill>
                  <a:srgbClr val="000080"/>
                </a:solidFill>
              </a:rPr>
              <a:t>len</a:t>
            </a:r>
            <a:r>
              <a:rPr lang="en-US" dirty="0"/>
              <a:t>(tokens) - </a:t>
            </a:r>
            <a:r>
              <a:rPr lang="en-US" dirty="0" err="1"/>
              <a:t>context_length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    context = []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dirty="0" err="1"/>
              <a:t>next_token</a:t>
            </a:r>
            <a:r>
              <a:rPr lang="en-US" dirty="0"/>
              <a:t> = tokens[</a:t>
            </a:r>
            <a:r>
              <a:rPr lang="en-US" dirty="0" err="1"/>
              <a:t>i</a:t>
            </a:r>
            <a:r>
              <a:rPr lang="en-US" dirty="0"/>
              <a:t> + </a:t>
            </a:r>
            <a:r>
              <a:rPr lang="en-US" dirty="0" err="1"/>
              <a:t>context_length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j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>
                <a:solidFill>
                  <a:srgbClr val="00008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 err="1"/>
              <a:t>context_length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dirty="0" err="1"/>
              <a:t>context.append</a:t>
            </a:r>
            <a:r>
              <a:rPr lang="en-US" dirty="0"/>
              <a:t>(tokens[</a:t>
            </a:r>
            <a:r>
              <a:rPr lang="en-US" dirty="0" err="1"/>
              <a:t>i</a:t>
            </a:r>
            <a:r>
              <a:rPr lang="en-US" dirty="0"/>
              <a:t> + j])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</a:t>
            </a:r>
            <a:r>
              <a:rPr lang="en-US" i="1" dirty="0">
                <a:solidFill>
                  <a:srgbClr val="808080"/>
                </a:solidFill>
              </a:rPr>
              <a:t># Add 1 to frequency or create new dictionary item for this tuple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counts: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next_token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(context)]:</a:t>
            </a:r>
            <a:br>
              <a:rPr lang="en-US" dirty="0"/>
            </a:br>
            <a:r>
              <a:rPr lang="en-US" dirty="0"/>
              <a:t>                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(context)][</a:t>
            </a:r>
            <a:r>
              <a:rPr lang="en-US" dirty="0" err="1"/>
              <a:t>next_token</a:t>
            </a:r>
            <a:r>
              <a:rPr lang="en-US" dirty="0"/>
              <a:t>] +=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     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    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 = {</a:t>
            </a:r>
            <a:r>
              <a:rPr lang="en-US" dirty="0" err="1"/>
              <a:t>next_token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 = {</a:t>
            </a:r>
            <a:r>
              <a:rPr lang="en-US" dirty="0" err="1"/>
              <a:t>next_token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}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return </a:t>
            </a:r>
            <a:r>
              <a:rPr lang="en-US" dirty="0"/>
              <a:t>counts</a:t>
            </a:r>
          </a:p>
        </p:txBody>
      </p:sp>
    </p:spTree>
    <p:extLst>
      <p:ext uri="{BB962C8B-B14F-4D97-AF65-F5344CB8AC3E}">
        <p14:creationId xmlns:p14="http://schemas.microsoft.com/office/powerpoint/2010/main" val="4310240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3536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dirty="0" err="1"/>
              <a:t>generate_from_file</a:t>
            </a:r>
            <a:r>
              <a:rPr lang="en-US" sz="2400" dirty="0"/>
              <a:t>(</a:t>
            </a:r>
            <a:r>
              <a:rPr lang="en-US" sz="2400" dirty="0" err="1"/>
              <a:t>context_length,training_file,output_length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10</a:t>
            </a:r>
            <a:r>
              <a:rPr lang="en-US" sz="24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839200" cy="4526280"/>
          </a:xfrm>
        </p:spPr>
        <p:txBody>
          <a:bodyPr>
            <a:normAutofit fontScale="77500" lnSpcReduction="20000"/>
          </a:bodyPr>
          <a:lstStyle/>
          <a:p>
            <a:pPr marL="50800" lvl="1" indent="0">
              <a:buNone/>
            </a:pPr>
            <a:r>
              <a:rPr lang="en-US" dirty="0" err="1"/>
              <a:t>first_tokens</a:t>
            </a:r>
            <a:r>
              <a:rPr lang="en-US" dirty="0"/>
              <a:t> = choice(</a:t>
            </a:r>
            <a:r>
              <a:rPr lang="en-US" dirty="0" err="1"/>
              <a:t>counts.keys</a:t>
            </a:r>
            <a:r>
              <a:rPr lang="en-US" dirty="0"/>
              <a:t>())  </a:t>
            </a:r>
            <a:r>
              <a:rPr lang="en-US" i="1" dirty="0">
                <a:solidFill>
                  <a:srgbClr val="808080"/>
                </a:solidFill>
              </a:rPr>
              <a:t># Choose a random first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output_list</a:t>
            </a:r>
            <a:r>
              <a:rPr lang="en-US" dirty="0"/>
              <a:t> = </a:t>
            </a:r>
            <a:r>
              <a:rPr lang="en-US" dirty="0">
                <a:solidFill>
                  <a:srgbClr val="000080"/>
                </a:solidFill>
              </a:rPr>
              <a:t>list</a:t>
            </a:r>
            <a:r>
              <a:rPr lang="en-US" dirty="0"/>
              <a:t>(</a:t>
            </a:r>
            <a:r>
              <a:rPr lang="en-US" dirty="0" err="1"/>
              <a:t>first_tokens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current_context</a:t>
            </a:r>
            <a:r>
              <a:rPr lang="en-US" dirty="0"/>
              <a:t> = </a:t>
            </a:r>
            <a:r>
              <a:rPr lang="en-US" dirty="0" err="1"/>
              <a:t>first_tokens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>
                <a:solidFill>
                  <a:srgbClr val="00008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 err="1"/>
              <a:t>output_length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next_context</a:t>
            </a:r>
            <a:r>
              <a:rPr lang="en-US" dirty="0"/>
              <a:t> = </a:t>
            </a:r>
            <a:r>
              <a:rPr lang="en-US" dirty="0">
                <a:solidFill>
                  <a:srgbClr val="000080"/>
                </a:solidFill>
              </a:rPr>
              <a:t>max</a:t>
            </a:r>
            <a:r>
              <a:rPr lang="en-US" dirty="0"/>
              <a:t>(counts[</a:t>
            </a:r>
            <a:r>
              <a:rPr lang="en-US" dirty="0" err="1"/>
              <a:t>current_context</a:t>
            </a:r>
            <a:r>
              <a:rPr lang="en-US" dirty="0"/>
              <a:t>], </a:t>
            </a:r>
            <a:r>
              <a:rPr lang="en-US" dirty="0">
                <a:solidFill>
                  <a:srgbClr val="660099"/>
                </a:solidFill>
              </a:rPr>
              <a:t>key</a:t>
            </a:r>
            <a:r>
              <a:rPr lang="en-US" dirty="0"/>
              <a:t>=counts[</a:t>
            </a:r>
            <a:r>
              <a:rPr lang="en-US" dirty="0" err="1"/>
              <a:t>current_context</a:t>
            </a:r>
            <a:r>
              <a:rPr lang="en-US" dirty="0"/>
              <a:t>].get)</a:t>
            </a:r>
            <a:br>
              <a:rPr lang="en-US" dirty="0"/>
            </a:br>
            <a:r>
              <a:rPr lang="en-US" dirty="0"/>
              <a:t>    temp = </a:t>
            </a:r>
            <a:r>
              <a:rPr lang="en-US" dirty="0">
                <a:solidFill>
                  <a:srgbClr val="000080"/>
                </a:solidFill>
              </a:rPr>
              <a:t>list</a:t>
            </a:r>
            <a:r>
              <a:rPr lang="en-US" dirty="0"/>
              <a:t>(</a:t>
            </a:r>
            <a:r>
              <a:rPr lang="en-US" dirty="0" err="1"/>
              <a:t>current_context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temp.pop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)  </a:t>
            </a:r>
            <a:r>
              <a:rPr lang="en-US" i="1" dirty="0">
                <a:solidFill>
                  <a:srgbClr val="808080"/>
                </a:solidFill>
              </a:rPr>
              <a:t># Remove first token in previous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 err="1"/>
              <a:t>temp.append</a:t>
            </a:r>
            <a:r>
              <a:rPr lang="en-US" dirty="0"/>
              <a:t>(</a:t>
            </a:r>
            <a:r>
              <a:rPr lang="en-US" dirty="0" err="1"/>
              <a:t>next_context</a:t>
            </a:r>
            <a:r>
              <a:rPr lang="en-US" dirty="0"/>
              <a:t>)  </a:t>
            </a:r>
            <a:r>
              <a:rPr lang="en-US" i="1" dirty="0">
                <a:solidFill>
                  <a:srgbClr val="808080"/>
                </a:solidFill>
              </a:rPr>
              <a:t># Add new token for the next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 err="1"/>
              <a:t>next_token</a:t>
            </a:r>
            <a:r>
              <a:rPr lang="en-US" dirty="0"/>
              <a:t> = temp[-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next_context</a:t>
            </a:r>
            <a:r>
              <a:rPr lang="en-US" dirty="0"/>
              <a:t> = 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(temp)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current_context</a:t>
            </a:r>
            <a:r>
              <a:rPr lang="en-US" dirty="0"/>
              <a:t> = </a:t>
            </a:r>
            <a:r>
              <a:rPr lang="en-US" dirty="0" err="1"/>
              <a:t>next_context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output_list.append</a:t>
            </a:r>
            <a:r>
              <a:rPr lang="en-US" dirty="0"/>
              <a:t>(</a:t>
            </a:r>
            <a:r>
              <a:rPr lang="en-US" dirty="0" err="1"/>
              <a:t>next_token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 "</a:t>
            </a:r>
            <a:r>
              <a:rPr lang="en-US" dirty="0"/>
              <a:t>.join(</a:t>
            </a:r>
            <a:r>
              <a:rPr lang="en-US" dirty="0" err="1"/>
              <a:t>output_list</a:t>
            </a:r>
            <a:r>
              <a:rPr lang="en-US" dirty="0"/>
              <a:t>)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715688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these changes into our other midmarket power forms . Thanks again for your help on this . Carol St. Clair EB 3889 713-853-3989 ( Phone ) 713-646-3393 ( Fax ) </a:t>
            </a:r>
            <a:r>
              <a:rPr lang="en-US" dirty="0" err="1"/>
              <a:t>carol.st.clair</a:t>
            </a:r>
            <a:r>
              <a:rPr lang="en-US" dirty="0"/>
              <a:t> @ enron.com All , Please see the attached Interconnect Agreement with </a:t>
            </a:r>
            <a:r>
              <a:rPr lang="en-US" dirty="0" err="1"/>
              <a:t>Questar</a:t>
            </a:r>
            <a:r>
              <a:rPr lang="en-US" dirty="0"/>
              <a:t> . </a:t>
            </a:r>
            <a:r>
              <a:rPr lang="en-US" dirty="0" err="1"/>
              <a:t>Transwestern</a:t>
            </a:r>
            <a:r>
              <a:rPr lang="en-US" dirty="0"/>
              <a:t> will own and operate the interconnect . </a:t>
            </a:r>
            <a:r>
              <a:rPr lang="en-US" dirty="0" err="1"/>
              <a:t>Questar</a:t>
            </a:r>
            <a:r>
              <a:rPr lang="en-US" dirty="0"/>
              <a:t> may be able to purchase material , but some of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0361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Furies , and I 'll be as good as my word ; but speciously for Master Fenton . Well , on went he for a search , and away went I for foul clothes . But mark the sequel , Master Brook-I suffered the pangs of three several deaths : first , an intolerable fright to be detected with a jealous rotten bell-</a:t>
            </a:r>
            <a:r>
              <a:rPr lang="en-US" dirty="0" err="1"/>
              <a:t>wether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76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are the alphabets for each tape?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one side we have real words: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cats 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panicked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tries</a:t>
            </a:r>
          </a:p>
          <a:p>
            <a:r>
              <a:rPr lang="en-US" dirty="0"/>
              <a:t>On the other side, analyses:</a:t>
            </a:r>
          </a:p>
          <a:p>
            <a:pPr lvl="1"/>
            <a:r>
              <a:rPr lang="en-US" b="1" dirty="0" err="1"/>
              <a:t>cat+NOUN+PLURAL</a:t>
            </a:r>
            <a:endParaRPr lang="en-US" b="1" dirty="0"/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Where do we store all these words and symbols?</a:t>
            </a:r>
          </a:p>
        </p:txBody>
      </p:sp>
    </p:spTree>
    <p:extLst>
      <p:ext uri="{BB962C8B-B14F-4D97-AF65-F5344CB8AC3E}">
        <p14:creationId xmlns:p14="http://schemas.microsoft.com/office/powerpoint/2010/main" val="16708726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ambush in her system , ready , at the corner of the street , with his great kite at his back , a very monument of human misery . My aunt went on with a quiet enjoyment , in which there was very little affectation , if any ; drinking the warm ale . 'She 's the most ridiculous of mortals . But</a:t>
            </a:r>
          </a:p>
        </p:txBody>
      </p:sp>
    </p:spTree>
    <p:extLst>
      <p:ext uri="{BB962C8B-B14F-4D97-AF65-F5344CB8AC3E}">
        <p14:creationId xmlns:p14="http://schemas.microsoft.com/office/powerpoint/2010/main" val="9291049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not ready to expand the </a:t>
            </a:r>
            <a:r>
              <a:rPr lang="en-US" dirty="0" err="1"/>
              <a:t>ngram</a:t>
            </a:r>
            <a:r>
              <a:rPr lang="en-US" dirty="0"/>
              <a:t> code yet</a:t>
            </a:r>
          </a:p>
          <a:p>
            <a:r>
              <a:rPr lang="en-US" dirty="0"/>
              <a:t>But you should find some time to practice Python!</a:t>
            </a:r>
          </a:p>
          <a:p>
            <a:r>
              <a:rPr lang="en-US" dirty="0"/>
              <a:t>Try working through Chapter 3 of NLTK:</a:t>
            </a:r>
          </a:p>
          <a:p>
            <a:pPr lvl="1"/>
            <a:r>
              <a:rPr lang="en-US" dirty="0">
                <a:hlinkClick r:id="rId2"/>
              </a:rPr>
              <a:t>http://www.nltk.org/book/ch03.html</a:t>
            </a:r>
            <a:endParaRPr lang="en-US" dirty="0"/>
          </a:p>
          <a:p>
            <a:pPr lvl="1"/>
            <a:r>
              <a:rPr lang="en-US" dirty="0"/>
              <a:t>Learning about file I/O</a:t>
            </a:r>
          </a:p>
          <a:p>
            <a:pPr lvl="1"/>
            <a:r>
              <a:rPr lang="en-US" dirty="0"/>
              <a:t>Getting data from the internet</a:t>
            </a:r>
          </a:p>
          <a:p>
            <a:pPr lvl="1"/>
            <a:r>
              <a:rPr lang="en-US" dirty="0"/>
              <a:t>More practice with lists, regex, </a:t>
            </a:r>
            <a:r>
              <a:rPr lang="en-US" dirty="0" err="1"/>
              <a:t>nltk</a:t>
            </a:r>
            <a:r>
              <a:rPr lang="en-US" dirty="0"/>
              <a:t>, and more</a:t>
            </a:r>
          </a:p>
        </p:txBody>
      </p:sp>
    </p:spTree>
    <p:extLst>
      <p:ext uri="{BB962C8B-B14F-4D97-AF65-F5344CB8AC3E}">
        <p14:creationId xmlns:p14="http://schemas.microsoft.com/office/powerpoint/2010/main" val="2927512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.</a:t>
            </a:r>
            <a:r>
              <a:rPr lang="en-US" dirty="0" err="1"/>
              <a:t>lexc</a:t>
            </a:r>
            <a:r>
              <a:rPr lang="en-US" dirty="0"/>
              <a:t> format – common in FSMs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11480" lvl="1" indent="0">
              <a:buNone/>
            </a:pPr>
            <a:r>
              <a:rPr lang="en-US" b="1" dirty="0" err="1">
                <a:solidFill>
                  <a:srgbClr val="0000FF"/>
                </a:solidFill>
              </a:rPr>
              <a:t>Multichar_Symbols</a:t>
            </a:r>
            <a:r>
              <a:rPr lang="en-US" dirty="0"/>
              <a:t> +N +Sg +Pl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Root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Noun 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Noun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cat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Ninf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+N+Sg:0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N+Pl:s</a:t>
            </a:r>
            <a:r>
              <a:rPr lang="en-US" dirty="0"/>
              <a:t>  #;</a:t>
            </a:r>
          </a:p>
        </p:txBody>
      </p:sp>
    </p:spTree>
    <p:extLst>
      <p:ext uri="{BB962C8B-B14F-4D97-AF65-F5344CB8AC3E}">
        <p14:creationId xmlns:p14="http://schemas.microsoft.com/office/powerpoint/2010/main" val="3861460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6337F-03D9-4F12-A781-69451F9D8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we can “translate”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F0FF-0A94-4260-8459-AB4740663A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cat</a:t>
            </a:r>
          </a:p>
          <a:p>
            <a:pPr marL="0" indent="0">
              <a:buNone/>
            </a:pPr>
            <a:r>
              <a:rPr lang="en-US" dirty="0"/>
              <a:t>-&gt;</a:t>
            </a:r>
            <a:r>
              <a:rPr lang="en-US" dirty="0" err="1"/>
              <a:t>cat+N+Sg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cats</a:t>
            </a:r>
          </a:p>
          <a:p>
            <a:pPr marL="0" indent="0">
              <a:buNone/>
            </a:pPr>
            <a:r>
              <a:rPr lang="en-US" dirty="0"/>
              <a:t>-&gt;</a:t>
            </a:r>
            <a:r>
              <a:rPr lang="en-US" dirty="0" err="1"/>
              <a:t>cat+N+Pl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D942FB-83F6-4BE9-B3E1-05F3C1CD20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generation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cat+N+Sg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-&gt;cat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cat+N+Pl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-&gt;cats</a:t>
            </a:r>
          </a:p>
        </p:txBody>
      </p:sp>
    </p:spTree>
    <p:extLst>
      <p:ext uri="{BB962C8B-B14F-4D97-AF65-F5344CB8AC3E}">
        <p14:creationId xmlns:p14="http://schemas.microsoft.com/office/powerpoint/2010/main" val="303208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complex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Download </a:t>
            </a:r>
            <a:r>
              <a:rPr lang="en-US" b="1" i="1" dirty="0"/>
              <a:t>english1.lexc</a:t>
            </a:r>
            <a:r>
              <a:rPr lang="en-US" dirty="0"/>
              <a:t> from Canvas</a:t>
            </a:r>
          </a:p>
          <a:p>
            <a:r>
              <a:rPr lang="en-US" dirty="0"/>
              <a:t>Put in a folder with </a:t>
            </a:r>
            <a:r>
              <a:rPr lang="en-US" b="1" i="1" dirty="0"/>
              <a:t>fst.py </a:t>
            </a:r>
            <a:r>
              <a:rPr lang="en-US" dirty="0"/>
              <a:t>and</a:t>
            </a:r>
            <a:r>
              <a:rPr lang="en-US" b="1" i="1" dirty="0"/>
              <a:t> run_lexc.py</a:t>
            </a:r>
            <a:endParaRPr lang="en-US" dirty="0"/>
          </a:p>
          <a:p>
            <a:r>
              <a:rPr lang="en-US" dirty="0"/>
              <a:t>Some more words to play with:</a:t>
            </a:r>
          </a:p>
          <a:p>
            <a:pPr marL="411480" lvl="1" indent="0">
              <a:buNone/>
            </a:pPr>
            <a:r>
              <a:rPr lang="en-US" b="1" dirty="0" err="1">
                <a:solidFill>
                  <a:srgbClr val="0000FF"/>
                </a:solidFill>
              </a:rPr>
              <a:t>Multichar_Symbols</a:t>
            </a:r>
            <a:r>
              <a:rPr lang="en-US" dirty="0"/>
              <a:t> +N +V +</a:t>
            </a:r>
            <a:r>
              <a:rPr lang="en-US" dirty="0" err="1"/>
              <a:t>PastPart</a:t>
            </a:r>
            <a:r>
              <a:rPr lang="en-US" dirty="0"/>
              <a:t> +Past +</a:t>
            </a:r>
            <a:r>
              <a:rPr lang="en-US" dirty="0" err="1"/>
              <a:t>PresPart</a:t>
            </a:r>
            <a:r>
              <a:rPr lang="en-US" dirty="0"/>
              <a:t> +3P +Sg +Pl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Root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Noun ;</a:t>
            </a:r>
          </a:p>
          <a:p>
            <a:pPr marL="411480" lvl="1" indent="0">
              <a:buNone/>
            </a:pPr>
            <a:r>
              <a:rPr lang="en-US" dirty="0"/>
              <a:t>Verb ;</a:t>
            </a:r>
          </a:p>
        </p:txBody>
      </p:sp>
    </p:spTree>
    <p:extLst>
      <p:ext uri="{BB962C8B-B14F-4D97-AF65-F5344CB8AC3E}">
        <p14:creationId xmlns:p14="http://schemas.microsoft.com/office/powerpoint/2010/main" val="2163851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complex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Noun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cat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city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fox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panic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try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watch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Verb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beg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fox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make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panic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try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watch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543891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1822</TotalTime>
  <Words>3201</Words>
  <Application>Microsoft Office PowerPoint</Application>
  <PresentationFormat>On-screen Show (4:3)</PresentationFormat>
  <Paragraphs>414</Paragraphs>
  <Slides>51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Calibri</vt:lpstr>
      <vt:lpstr>Cambria</vt:lpstr>
      <vt:lpstr>Segoe UI Symbol</vt:lpstr>
      <vt:lpstr>Wingdings</vt:lpstr>
      <vt:lpstr>Wingdings 2</vt:lpstr>
      <vt:lpstr>Foundry</vt:lpstr>
      <vt:lpstr>LING-4400 Introduction to  Natural Language Processing</vt:lpstr>
      <vt:lpstr>Studying for the midterm</vt:lpstr>
      <vt:lpstr>Finite State Transducers (FSTs)</vt:lpstr>
      <vt:lpstr>Formal definition</vt:lpstr>
      <vt:lpstr>What are the alphabets for each tape?</vt:lpstr>
      <vt:lpstr>The .lexc format – common in FSMs</vt:lpstr>
      <vt:lpstr>Now we can “translate”</vt:lpstr>
      <vt:lpstr>A more complex lexicon</vt:lpstr>
      <vt:lpstr>A more complex lexicon</vt:lpstr>
      <vt:lpstr>A more complex lexicon</vt:lpstr>
      <vt:lpstr>Generating words on either tape</vt:lpstr>
      <vt:lpstr>Generating words on either tape</vt:lpstr>
      <vt:lpstr>Some problems</vt:lpstr>
      <vt:lpstr>Replacement rules</vt:lpstr>
      <vt:lpstr>Combining everything</vt:lpstr>
      <vt:lpstr>Epsilon insertion</vt:lpstr>
      <vt:lpstr>FSM: Going further</vt:lpstr>
      <vt:lpstr>What is this for?</vt:lpstr>
      <vt:lpstr>Bonus – fun application</vt:lpstr>
      <vt:lpstr>Grammar and usage</vt:lpstr>
      <vt:lpstr>Memory and experience</vt:lpstr>
      <vt:lpstr>Memory and experience</vt:lpstr>
      <vt:lpstr>Brief review: probability</vt:lpstr>
      <vt:lpstr>Frequentist probability</vt:lpstr>
      <vt:lpstr>Frequentist probability</vt:lpstr>
      <vt:lpstr>Frequentist probability</vt:lpstr>
      <vt:lpstr>Conditional probabilities</vt:lpstr>
      <vt:lpstr>Conditional probabilities</vt:lpstr>
      <vt:lpstr>Back to linguistic experience</vt:lpstr>
      <vt:lpstr>N-gram language models</vt:lpstr>
      <vt:lpstr>N-gram language models</vt:lpstr>
      <vt:lpstr>N-gram language models</vt:lpstr>
      <vt:lpstr>Are n-grams realistic?</vt:lpstr>
      <vt:lpstr>Experiment</vt:lpstr>
      <vt:lpstr>What are they good for?</vt:lpstr>
      <vt:lpstr>What are they good for?</vt:lpstr>
      <vt:lpstr>Example - SwiftKey</vt:lpstr>
      <vt:lpstr>Building our own!</vt:lpstr>
      <vt:lpstr>DIY natural language generation!</vt:lpstr>
      <vt:lpstr>Reminder – reading files</vt:lpstr>
      <vt:lpstr>Learning the frequencies</vt:lpstr>
      <vt:lpstr>Learning the frequencies</vt:lpstr>
      <vt:lpstr>Tuples: not quite Lists</vt:lpstr>
      <vt:lpstr>Tuples: not quite Lists</vt:lpstr>
      <vt:lpstr>Another helper function: range()</vt:lpstr>
      <vt:lpstr>get_counts()</vt:lpstr>
      <vt:lpstr>generate_from_file(context_length,training_file,output_length=10)</vt:lpstr>
      <vt:lpstr>Spot the genre</vt:lpstr>
      <vt:lpstr>Spot the genre</vt:lpstr>
      <vt:lpstr>Spot the genre</vt:lpstr>
      <vt:lpstr>At home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1046</cp:revision>
  <dcterms:created xsi:type="dcterms:W3CDTF">2015-10-05T21:10:16Z</dcterms:created>
  <dcterms:modified xsi:type="dcterms:W3CDTF">2023-10-04T17:08:29Z</dcterms:modified>
</cp:coreProperties>
</file>