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428" r:id="rId3"/>
    <p:sldId id="350" r:id="rId4"/>
    <p:sldId id="429" r:id="rId5"/>
    <p:sldId id="430" r:id="rId6"/>
    <p:sldId id="411" r:id="rId7"/>
    <p:sldId id="426" r:id="rId8"/>
    <p:sldId id="353" r:id="rId9"/>
    <p:sldId id="389" r:id="rId10"/>
    <p:sldId id="381" r:id="rId11"/>
    <p:sldId id="431" r:id="rId12"/>
    <p:sldId id="383" r:id="rId13"/>
    <p:sldId id="387" r:id="rId14"/>
    <p:sldId id="384" r:id="rId15"/>
    <p:sldId id="391" r:id="rId16"/>
    <p:sldId id="392" r:id="rId17"/>
    <p:sldId id="390" r:id="rId18"/>
    <p:sldId id="432" r:id="rId19"/>
    <p:sldId id="393" r:id="rId20"/>
    <p:sldId id="433" r:id="rId21"/>
    <p:sldId id="427" r:id="rId22"/>
    <p:sldId id="395" r:id="rId23"/>
    <p:sldId id="396" r:id="rId24"/>
    <p:sldId id="397" r:id="rId25"/>
    <p:sldId id="398" r:id="rId26"/>
    <p:sldId id="399" r:id="rId27"/>
    <p:sldId id="413" r:id="rId28"/>
    <p:sldId id="424" r:id="rId29"/>
    <p:sldId id="425" r:id="rId30"/>
    <p:sldId id="402" r:id="rId31"/>
    <p:sldId id="421" r:id="rId32"/>
    <p:sldId id="401" r:id="rId33"/>
    <p:sldId id="403" r:id="rId34"/>
    <p:sldId id="404" r:id="rId35"/>
    <p:sldId id="405" r:id="rId36"/>
    <p:sldId id="412" r:id="rId37"/>
    <p:sldId id="406" r:id="rId38"/>
    <p:sldId id="407" r:id="rId39"/>
    <p:sldId id="408" r:id="rId40"/>
    <p:sldId id="409" r:id="rId41"/>
    <p:sldId id="410" r:id="rId42"/>
    <p:sldId id="414" r:id="rId43"/>
    <p:sldId id="415" r:id="rId44"/>
    <p:sldId id="416" r:id="rId45"/>
    <p:sldId id="417" r:id="rId46"/>
    <p:sldId id="418" r:id="rId47"/>
    <p:sldId id="419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0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95000"/>
                  <a:lumOff val="5000"/>
                </a:schemeClr>
              </a:buClr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tx1">
            <a:lumMod val="95000"/>
            <a:lumOff val="5000"/>
          </a:schemeClr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corpling.uis.georgetown.edu/etherpad/p/stemmer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mir-zeldes/HebPipe/blob/master/lib/whitespace_tokenize.py" TargetMode="External"/><Relationship Id="rId2" Type="http://schemas.openxmlformats.org/officeDocument/2006/relationships/hyperlink" Target="http://www.nltk.org/_modules/nltk/tokenize/treebank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8966" y="2819400"/>
            <a:ext cx="6788834" cy="1752600"/>
          </a:xfrm>
        </p:spPr>
        <p:txBody>
          <a:bodyPr/>
          <a:lstStyle/>
          <a:p>
            <a:pPr algn="l"/>
            <a:r>
              <a:rPr lang="en-US" dirty="0"/>
              <a:t>Regular Expressions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learn how automatic tokenization can be coded from scratch in just a bit!</a:t>
            </a:r>
          </a:p>
          <a:p>
            <a:r>
              <a:rPr lang="en-US" dirty="0"/>
              <a:t>But first let's look at an off-the-shelf tokenizer</a:t>
            </a:r>
          </a:p>
          <a:p>
            <a:pPr lvl="1"/>
            <a:r>
              <a:rPr lang="en-US" dirty="0"/>
              <a:t>NLTK comes with a built-in tokenizer for English</a:t>
            </a:r>
          </a:p>
          <a:p>
            <a:pPr lvl="1"/>
            <a:r>
              <a:rPr lang="en-US" dirty="0"/>
              <a:t>Doesn't always get things right (when?)</a:t>
            </a:r>
          </a:p>
          <a:p>
            <a:pPr lvl="1"/>
            <a:r>
              <a:rPr lang="en-US" dirty="0"/>
              <a:t>But a pretty good approximation</a:t>
            </a:r>
          </a:p>
        </p:txBody>
      </p:sp>
    </p:spTree>
    <p:extLst>
      <p:ext uri="{BB962C8B-B14F-4D97-AF65-F5344CB8AC3E}">
        <p14:creationId xmlns:p14="http://schemas.microsoft.com/office/powerpoint/2010/main" val="3449348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nltk.word_tokenize</a:t>
            </a:r>
            <a:r>
              <a:rPr lang="en-US" dirty="0"/>
              <a:t>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the tokenization function as a method of the </a:t>
            </a:r>
            <a:r>
              <a:rPr lang="en-US" dirty="0" err="1"/>
              <a:t>nltk</a:t>
            </a:r>
            <a:r>
              <a:rPr lang="en-US" dirty="0"/>
              <a:t> package: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dirty="0" err="1"/>
              <a:t>nltk.word_tokenize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"Some words."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Or import it directly – both work the same: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word_tokenize</a:t>
            </a:r>
            <a:br>
              <a:rPr lang="en-US" dirty="0"/>
            </a:br>
            <a:r>
              <a:rPr lang="en-US" dirty="0" err="1"/>
              <a:t>word_tokenize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"Some words."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75441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try this out!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 online and see how good NLTK is!</a:t>
            </a:r>
          </a:p>
          <a:p>
            <a:pPr lvl="1"/>
            <a:r>
              <a:rPr lang="en-US" dirty="0"/>
              <a:t>Pick some potentially messy content like: </a:t>
            </a:r>
          </a:p>
          <a:p>
            <a:pPr lvl="2"/>
            <a:r>
              <a:rPr lang="en-US" dirty="0"/>
              <a:t>News</a:t>
            </a:r>
          </a:p>
          <a:p>
            <a:pPr lvl="2"/>
            <a:r>
              <a:rPr lang="en-US" dirty="0"/>
              <a:t>Twitter/</a:t>
            </a:r>
            <a:r>
              <a:rPr lang="en-US" dirty="0" err="1"/>
              <a:t>FaceBook</a:t>
            </a:r>
            <a:r>
              <a:rPr lang="en-US" dirty="0"/>
              <a:t>/Reddit…</a:t>
            </a:r>
          </a:p>
          <a:p>
            <a:pPr lvl="2"/>
            <a:r>
              <a:rPr lang="en-US" dirty="0"/>
              <a:t>Weather report (numbers, degrees and all)</a:t>
            </a:r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Paste the text into a new script file in </a:t>
            </a:r>
            <a:r>
              <a:rPr lang="en-US" dirty="0" err="1"/>
              <a:t>PyCharm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Surround it with </a:t>
            </a:r>
            <a:r>
              <a:rPr lang="en-US" b="1" dirty="0"/>
              <a:t>triple</a:t>
            </a:r>
            <a:r>
              <a:rPr lang="en-US" dirty="0"/>
              <a:t> quotes and assign to a variable:</a:t>
            </a:r>
          </a:p>
          <a:p>
            <a:pPr lvl="3"/>
            <a:r>
              <a:rPr lang="en-US" dirty="0" err="1"/>
              <a:t>my_text</a:t>
            </a:r>
            <a:r>
              <a:rPr lang="en-US" dirty="0"/>
              <a:t> = </a:t>
            </a:r>
            <a:r>
              <a:rPr lang="en-US" dirty="0">
                <a:solidFill>
                  <a:srgbClr val="008000"/>
                </a:solidFill>
              </a:rPr>
              <a:t>"""some really long text… """</a:t>
            </a:r>
          </a:p>
          <a:p>
            <a:pPr lvl="2"/>
            <a:r>
              <a:rPr lang="en-US" dirty="0"/>
              <a:t>import </a:t>
            </a:r>
            <a:r>
              <a:rPr lang="en-US" b="1" dirty="0" err="1"/>
              <a:t>nltk</a:t>
            </a:r>
            <a:r>
              <a:rPr lang="en-US" dirty="0"/>
              <a:t> and use </a:t>
            </a:r>
            <a:r>
              <a:rPr lang="en-US" b="1" dirty="0" err="1"/>
              <a:t>word_tokenize</a:t>
            </a:r>
            <a:r>
              <a:rPr lang="en-US" b="1" dirty="0"/>
              <a:t>()</a:t>
            </a:r>
            <a:r>
              <a:rPr lang="en-US" dirty="0"/>
              <a:t> on that variable</a:t>
            </a:r>
          </a:p>
          <a:p>
            <a:pPr lvl="2"/>
            <a:r>
              <a:rPr lang="en-US" dirty="0"/>
              <a:t>Print the result</a:t>
            </a:r>
          </a:p>
        </p:txBody>
      </p:sp>
    </p:spTree>
    <p:extLst>
      <p:ext uri="{BB962C8B-B14F-4D97-AF65-F5344CB8AC3E}">
        <p14:creationId xmlns:p14="http://schemas.microsoft.com/office/powerpoint/2010/main" val="1799387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Warning: Why triple quotes?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You can use double or single quotes to protect quotes in Strings:</a:t>
            </a:r>
          </a:p>
          <a:p>
            <a:pPr lvl="1"/>
            <a:r>
              <a:rPr lang="en-US" sz="2200" dirty="0"/>
              <a:t>sentence1 = </a:t>
            </a:r>
            <a:r>
              <a:rPr lang="en-US" sz="2200" dirty="0">
                <a:solidFill>
                  <a:srgbClr val="008000"/>
                </a:solidFill>
              </a:rPr>
              <a:t>'I said </a:t>
            </a:r>
            <a:r>
              <a:rPr lang="en-US" sz="2200" dirty="0">
                <a:solidFill>
                  <a:srgbClr val="FF0000"/>
                </a:solidFill>
              </a:rPr>
              <a:t>"</a:t>
            </a:r>
            <a:r>
              <a:rPr lang="en-US" sz="2200" dirty="0">
                <a:solidFill>
                  <a:srgbClr val="008000"/>
                </a:solidFill>
              </a:rPr>
              <a:t>hello</a:t>
            </a:r>
            <a:r>
              <a:rPr lang="en-US" sz="2200" dirty="0">
                <a:solidFill>
                  <a:srgbClr val="FF0000"/>
                </a:solidFill>
              </a:rPr>
              <a:t>"</a:t>
            </a:r>
            <a:r>
              <a:rPr lang="en-US" sz="2200" dirty="0">
                <a:solidFill>
                  <a:srgbClr val="008000"/>
                </a:solidFill>
              </a:rPr>
              <a:t> next'</a:t>
            </a:r>
          </a:p>
          <a:p>
            <a:pPr lvl="1"/>
            <a:r>
              <a:rPr lang="en-US" sz="2200" dirty="0"/>
              <a:t>sentence2 = </a:t>
            </a:r>
            <a:r>
              <a:rPr lang="en-US" sz="2200" dirty="0">
                <a:solidFill>
                  <a:srgbClr val="008000"/>
                </a:solidFill>
              </a:rPr>
              <a:t>"This is Ben</a:t>
            </a:r>
            <a:r>
              <a:rPr lang="en-US" sz="2200" dirty="0">
                <a:solidFill>
                  <a:srgbClr val="FF0000"/>
                </a:solidFill>
              </a:rPr>
              <a:t>'</a:t>
            </a:r>
            <a:r>
              <a:rPr lang="en-US" sz="2200" dirty="0">
                <a:solidFill>
                  <a:srgbClr val="008000"/>
                </a:solidFill>
              </a:rPr>
              <a:t>s cousin"</a:t>
            </a:r>
          </a:p>
          <a:p>
            <a:r>
              <a:rPr lang="en-US" sz="2800" dirty="0"/>
              <a:t>But what if you have both? </a:t>
            </a:r>
            <a:r>
              <a:rPr lang="en-US" sz="2800" dirty="0">
                <a:sym typeface="Wingdings" panose="05000000000000000000" pitchFamily="2" charset="2"/>
              </a:rPr>
              <a:t> Triple quotes: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Sentence3 = 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"""This one can contain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"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normal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"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 use of quotes even if you don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'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t avoid single quotes"""</a:t>
            </a:r>
            <a:endParaRPr lang="en-US" sz="2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39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Weather:</a:t>
            </a:r>
          </a:p>
          <a:p>
            <a:pPr lvl="1"/>
            <a:r>
              <a:rPr lang="en-US" dirty="0" err="1"/>
              <a:t>Elev</a:t>
            </a:r>
            <a:r>
              <a:rPr lang="en-US" dirty="0"/>
              <a:t> 90 </a:t>
            </a:r>
            <a:r>
              <a:rPr lang="en-US" dirty="0" err="1"/>
              <a:t>ft</a:t>
            </a:r>
            <a:r>
              <a:rPr lang="en-US" dirty="0"/>
              <a:t> 38.91 °N , 77.01 °W | Updated 4 min ago Overcast </a:t>
            </a:r>
            <a:r>
              <a:rPr lang="en-US" dirty="0" err="1"/>
              <a:t>Overcast</a:t>
            </a:r>
            <a:r>
              <a:rPr lang="en-US" dirty="0"/>
              <a:t> 49.4 °F Feels Like 49 °F </a:t>
            </a:r>
            <a:r>
              <a:rPr lang="en-US" dirty="0">
                <a:solidFill>
                  <a:srgbClr val="FF0000"/>
                </a:solidFill>
              </a:rPr>
              <a:t>N1.0</a:t>
            </a:r>
            <a:r>
              <a:rPr lang="en-US" dirty="0"/>
              <a:t> Wind from South Gusts 6.0 mph Tomorrow is forecast to be MUCH COOLER than today .</a:t>
            </a:r>
          </a:p>
          <a:p>
            <a:r>
              <a:rPr lang="en-US" dirty="0"/>
              <a:t>Tweet:</a:t>
            </a:r>
          </a:p>
          <a:p>
            <a:pPr lvl="1"/>
            <a:r>
              <a:rPr lang="en-US" dirty="0"/>
              <a:t>This month you can catch a rare sight in pre-dawn sky . Here are 5 things to know this week : </a:t>
            </a:r>
            <a:r>
              <a:rPr lang="en-US" dirty="0">
                <a:solidFill>
                  <a:srgbClr val="FF0000"/>
                </a:solidFill>
              </a:rPr>
              <a:t>http : </a:t>
            </a:r>
            <a:r>
              <a:rPr lang="en-US" dirty="0"/>
              <a:t>//nasa.tumblr.com/post/138041535009/solar-system-5-things-to-know-this-week … </a:t>
            </a:r>
          </a:p>
        </p:txBody>
      </p:sp>
    </p:spTree>
    <p:extLst>
      <p:ext uri="{BB962C8B-B14F-4D97-AF65-F5344CB8AC3E}">
        <p14:creationId xmlns:p14="http://schemas.microsoft.com/office/powerpoint/2010/main" val="1929079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Outputting lists more readably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just print a list, you get a rather unreadable output</a:t>
            </a:r>
          </a:p>
          <a:p>
            <a:r>
              <a:rPr lang="en-US" dirty="0"/>
              <a:t>And possibly no support for Unicode in your terminal:</a:t>
            </a:r>
          </a:p>
          <a:p>
            <a:pPr lvl="1"/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Elev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'90'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ft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'38.91'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000080"/>
                </a:solidFill>
              </a:rPr>
              <a:t>\xc2\xb0</a:t>
            </a:r>
            <a:r>
              <a:rPr lang="en-US" b="1" dirty="0">
                <a:solidFill>
                  <a:srgbClr val="008000"/>
                </a:solidFill>
              </a:rPr>
              <a:t>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'77.01'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000080"/>
                </a:solidFill>
              </a:rPr>
              <a:t>\xc2\xb0</a:t>
            </a:r>
            <a:r>
              <a:rPr lang="en-US" b="1" dirty="0">
                <a:solidFill>
                  <a:srgbClr val="008000"/>
                </a:solidFill>
              </a:rPr>
              <a:t>W'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'|'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'Updated'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'4'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'min'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'ago'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'Overcast'</a:t>
            </a:r>
            <a:r>
              <a:rPr lang="en-US" dirty="0"/>
              <a:t>, …]</a:t>
            </a:r>
          </a:p>
        </p:txBody>
      </p:sp>
    </p:spTree>
    <p:extLst>
      <p:ext uri="{BB962C8B-B14F-4D97-AF65-F5344CB8AC3E}">
        <p14:creationId xmlns:p14="http://schemas.microsoft.com/office/powerpoint/2010/main" val="70640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</a:t>
            </a:r>
            <a:r>
              <a:rPr lang="en-US" b="1" dirty="0"/>
              <a:t>for</a:t>
            </a:r>
            <a:r>
              <a:rPr lang="en-US" dirty="0"/>
              <a:t> loop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endParaRPr lang="en-US" sz="2400" dirty="0"/>
          </a:p>
          <a:p>
            <a:pPr marL="411480" lvl="1" indent="0">
              <a:buNone/>
            </a:pPr>
            <a:r>
              <a:rPr lang="en-US" sz="2400" dirty="0"/>
              <a:t>tweet = </a:t>
            </a:r>
            <a:r>
              <a:rPr lang="en-US" sz="2400" b="1" dirty="0">
                <a:solidFill>
                  <a:srgbClr val="008000"/>
                </a:solidFill>
              </a:rPr>
              <a:t>"""This month you can catch a rare sight in pre-dawn sky"""</a:t>
            </a:r>
            <a:br>
              <a:rPr lang="en-US" sz="2400" b="1" dirty="0">
                <a:solidFill>
                  <a:srgbClr val="008000"/>
                </a:solidFill>
              </a:rPr>
            </a:br>
            <a:br>
              <a:rPr lang="en-US" sz="2400" b="1" dirty="0">
                <a:solidFill>
                  <a:srgbClr val="008000"/>
                </a:solidFill>
              </a:rPr>
            </a:br>
            <a:r>
              <a:rPr lang="en-US" sz="2400" dirty="0"/>
              <a:t>tokenized = </a:t>
            </a:r>
            <a:r>
              <a:rPr lang="en-US" sz="2400" dirty="0" err="1"/>
              <a:t>word_tokenize</a:t>
            </a:r>
            <a:r>
              <a:rPr lang="en-US" sz="2400" dirty="0"/>
              <a:t>(tweet)</a:t>
            </a:r>
            <a:br>
              <a:rPr lang="en-US" sz="2400" dirty="0"/>
            </a:br>
            <a:r>
              <a:rPr lang="en-US" sz="2400" dirty="0" err="1"/>
              <a:t>token_count</a:t>
            </a:r>
            <a:r>
              <a:rPr lang="en-US" sz="2400" dirty="0"/>
              <a:t> = </a:t>
            </a:r>
            <a:r>
              <a:rPr lang="en-US" sz="2400" dirty="0">
                <a:solidFill>
                  <a:srgbClr val="0000FF"/>
                </a:solidFill>
              </a:rPr>
              <a:t>0</a:t>
            </a:r>
            <a:br>
              <a:rPr lang="en-US" sz="2400" dirty="0">
                <a:solidFill>
                  <a:srgbClr val="0000FF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/>
              <a:t>token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tokenized: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/>
              <a:t>token</a:t>
            </a:r>
            <a:r>
              <a:rPr lang="en-US" sz="2400" b="1" dirty="0">
                <a:solidFill>
                  <a:srgbClr val="000080"/>
                </a:solidFill>
              </a:rPr>
              <a:t>)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dirty="0" err="1"/>
              <a:t>token_count</a:t>
            </a:r>
            <a:r>
              <a:rPr lang="en-US" sz="2400" dirty="0"/>
              <a:t> = </a:t>
            </a:r>
            <a:r>
              <a:rPr lang="en-US" sz="2400" dirty="0" err="1"/>
              <a:t>token_count</a:t>
            </a:r>
            <a:r>
              <a:rPr lang="en-US" sz="2400" dirty="0"/>
              <a:t> +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br>
              <a:rPr lang="en-US" sz="2400" dirty="0">
                <a:solidFill>
                  <a:srgbClr val="0000FF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b="1" dirty="0">
                <a:solidFill>
                  <a:srgbClr val="008000"/>
                </a:solidFill>
              </a:rPr>
              <a:t>"FINISHED PRINTING " </a:t>
            </a:r>
            <a:r>
              <a:rPr lang="en-US" sz="2400" dirty="0"/>
              <a:t>+ </a:t>
            </a:r>
            <a:r>
              <a:rPr lang="en-US" sz="2400" dirty="0">
                <a:solidFill>
                  <a:srgbClr val="000080"/>
                </a:solidFill>
              </a:rPr>
              <a:t>str</a:t>
            </a:r>
            <a:r>
              <a:rPr lang="en-US" sz="2400" dirty="0"/>
              <a:t>(</a:t>
            </a:r>
            <a:r>
              <a:rPr lang="en-US" sz="2400" dirty="0" err="1"/>
              <a:t>token_count</a:t>
            </a:r>
            <a:r>
              <a:rPr lang="en-US" sz="2400" dirty="0"/>
              <a:t>) + </a:t>
            </a:r>
            <a:r>
              <a:rPr lang="en-US" sz="2400" b="1" dirty="0">
                <a:solidFill>
                  <a:srgbClr val="008000"/>
                </a:solidFill>
              </a:rPr>
              <a:t>" TOKENS"</a:t>
            </a:r>
            <a:r>
              <a:rPr lang="en-US" sz="2400" b="1" dirty="0">
                <a:solidFill>
                  <a:srgbClr val="000080"/>
                </a:solidFill>
              </a:rPr>
              <a:t>)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Right Brace 3"/>
          <p:cNvSpPr/>
          <p:nvPr/>
        </p:nvSpPr>
        <p:spPr>
          <a:xfrm>
            <a:off x="5715000" y="4114800"/>
            <a:ext cx="304800" cy="7620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72200" y="4264967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Scope of </a:t>
            </a:r>
            <a:r>
              <a:rPr lang="en-US" sz="2400" b="1" dirty="0"/>
              <a:t>for</a:t>
            </a:r>
          </a:p>
        </p:txBody>
      </p:sp>
    </p:spTree>
    <p:extLst>
      <p:ext uri="{BB962C8B-B14F-4D97-AF65-F5344CB8AC3E}">
        <p14:creationId xmlns:p14="http://schemas.microsoft.com/office/powerpoint/2010/main" val="3465169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does tokenization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part:</a:t>
            </a:r>
          </a:p>
          <a:p>
            <a:pPr lvl="1"/>
            <a:r>
              <a:rPr lang="en-US" dirty="0"/>
              <a:t>Lists of abbreviations (don't split </a:t>
            </a:r>
            <a:r>
              <a:rPr lang="en-US" dirty="0">
                <a:solidFill>
                  <a:srgbClr val="0070C0"/>
                </a:solidFill>
              </a:rPr>
              <a:t>‘e.g.’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Heuristics (capital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previous period was sentence end, not an abbreviation?)</a:t>
            </a:r>
          </a:p>
          <a:p>
            <a:pPr lvl="1"/>
            <a:r>
              <a:rPr lang="en-US" dirty="0"/>
              <a:t>Machine learning (later)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But most often:</a:t>
            </a:r>
          </a:p>
          <a:p>
            <a:pPr lvl="1"/>
            <a:r>
              <a:rPr lang="en-US" b="1" dirty="0"/>
              <a:t>Patterns:</a:t>
            </a:r>
          </a:p>
          <a:p>
            <a:pPr lvl="2"/>
            <a:r>
              <a:rPr lang="en-US" dirty="0"/>
              <a:t>Anything with a </a:t>
            </a:r>
            <a:r>
              <a:rPr lang="en-US" b="1" dirty="0">
                <a:solidFill>
                  <a:srgbClr val="0070C0"/>
                </a:solidFill>
              </a:rPr>
              <a:t>XXXX's</a:t>
            </a:r>
            <a:r>
              <a:rPr lang="en-US" dirty="0"/>
              <a:t>:  split the genitive </a:t>
            </a:r>
            <a:r>
              <a:rPr lang="en-US" b="1" dirty="0"/>
              <a:t>s</a:t>
            </a:r>
            <a:r>
              <a:rPr lang="en-US" dirty="0"/>
              <a:t>!</a:t>
            </a:r>
          </a:p>
          <a:p>
            <a:pPr lvl="2"/>
            <a:r>
              <a:rPr lang="en-US" dirty="0"/>
              <a:t>Split/don't split hyphenated words</a:t>
            </a:r>
          </a:p>
          <a:p>
            <a:pPr lvl="2"/>
            <a:r>
              <a:rPr lang="en-US" dirty="0"/>
              <a:t>Don't split all caps acronyms with punctuation: M*A*S*H</a:t>
            </a:r>
          </a:p>
          <a:p>
            <a:pPr lvl="2"/>
            <a:r>
              <a:rPr lang="en-US" dirty="0"/>
              <a:t>How can we define these patterns?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76600"/>
            <a:ext cx="2062163" cy="1496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122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can we catch the errors?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you need to know to do tokenization right?</a:t>
            </a:r>
          </a:p>
          <a:p>
            <a:pPr lvl="1"/>
            <a:r>
              <a:rPr lang="en-US" dirty="0"/>
              <a:t>Lists (e.g. abbreviations) – bonus challenge </a:t>
            </a:r>
            <a:r>
              <a:rPr lang="en-US"/>
              <a:t>in Canvas!</a:t>
            </a:r>
            <a:endParaRPr lang="en-US" dirty="0"/>
          </a:p>
          <a:p>
            <a:pPr lvl="1"/>
            <a:r>
              <a:rPr lang="en-US" dirty="0"/>
              <a:t>Heuristics (e.g. capitalization)</a:t>
            </a:r>
          </a:p>
          <a:p>
            <a:pPr lvl="1"/>
            <a:r>
              <a:rPr lang="en-US" dirty="0"/>
              <a:t>Patterns (contractions, URLs, …)</a:t>
            </a:r>
          </a:p>
          <a:p>
            <a:pPr lvl="1"/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We can check heuristics like capitalization (if word[0]…) – but how do we use "patterns"?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49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Patterns using 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general way to define simple textual patterns (for tokenization or other purposes):</a:t>
            </a:r>
          </a:p>
          <a:p>
            <a:pPr lvl="1"/>
            <a:r>
              <a:rPr lang="en-US" dirty="0"/>
              <a:t>Suppose you want to find all prices in a collection of computer hardware descriptions</a:t>
            </a:r>
          </a:p>
          <a:p>
            <a:pPr lvl="1"/>
            <a:r>
              <a:rPr lang="en-US" dirty="0"/>
              <a:t>Maybe you want to split sum and currency…</a:t>
            </a:r>
          </a:p>
          <a:p>
            <a:pPr lvl="1"/>
            <a:r>
              <a:rPr lang="en-US" dirty="0"/>
              <a:t>But prices come in many shapes:</a:t>
            </a:r>
          </a:p>
          <a:p>
            <a:pPr lvl="2"/>
            <a:r>
              <a:rPr lang="en-US" dirty="0"/>
              <a:t>$999.99</a:t>
            </a:r>
          </a:p>
          <a:p>
            <a:pPr lvl="2"/>
            <a:r>
              <a:rPr lang="en-US" dirty="0"/>
              <a:t>€450</a:t>
            </a:r>
          </a:p>
          <a:p>
            <a:pPr lvl="2"/>
            <a:r>
              <a:rPr lang="en-US" dirty="0"/>
              <a:t>300 Dollars</a:t>
            </a:r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Regular expressions (</a:t>
            </a:r>
            <a:r>
              <a:rPr lang="en-US" dirty="0" err="1"/>
              <a:t>RegEx</a:t>
            </a:r>
            <a:r>
              <a:rPr lang="en-US" dirty="0"/>
              <a:t>) can capture these!</a:t>
            </a:r>
          </a:p>
        </p:txBody>
      </p:sp>
    </p:spTree>
    <p:extLst>
      <p:ext uri="{BB962C8B-B14F-4D97-AF65-F5344CB8AC3E}">
        <p14:creationId xmlns:p14="http://schemas.microsoft.com/office/powerpoint/2010/main" val="1508905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err="1"/>
              <a:t>my_name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"Linda"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if </a:t>
            </a:r>
            <a:r>
              <a:rPr lang="en-US" sz="2600" dirty="0" err="1"/>
              <a:t>my_name</a:t>
            </a:r>
            <a:r>
              <a:rPr lang="en-US" sz="2600" dirty="0"/>
              <a:t>[-</a:t>
            </a:r>
            <a:r>
              <a:rPr lang="en-US" sz="2600" dirty="0">
                <a:solidFill>
                  <a:srgbClr val="0000FF"/>
                </a:solidFill>
              </a:rPr>
              <a:t>1</a:t>
            </a:r>
            <a:r>
              <a:rPr lang="en-US" sz="2600" dirty="0"/>
              <a:t>] == </a:t>
            </a:r>
            <a:r>
              <a:rPr lang="en-US" sz="2600" dirty="0">
                <a:solidFill>
                  <a:srgbClr val="008000"/>
                </a:solidFill>
              </a:rPr>
              <a:t>"a"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"F"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"ends in -a, probably female"</a:t>
            </a:r>
            <a:r>
              <a:rPr lang="en-US" sz="2600" b="1" dirty="0">
                <a:solidFill>
                  <a:srgbClr val="000080"/>
                </a:solidFill>
              </a:rPr>
              <a:t>)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else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"M"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"does not end in -a, guess male"</a:t>
            </a:r>
            <a:r>
              <a:rPr lang="en-US" sz="2600" b="1" dirty="0">
                <a:solidFill>
                  <a:srgbClr val="000080"/>
                </a:solidFill>
              </a:rPr>
              <a:t>)</a:t>
            </a:r>
            <a:endParaRPr lang="en-US" sz="2600" dirty="0">
              <a:ea typeface="Calibri"/>
              <a:cs typeface="Arial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5943600" y="2514600"/>
            <a:ext cx="304800" cy="10668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00800" y="2819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Scope of </a:t>
            </a:r>
            <a:r>
              <a:rPr lang="en-US" sz="2400" b="1" dirty="0"/>
              <a:t>if</a:t>
            </a:r>
          </a:p>
        </p:txBody>
      </p:sp>
      <p:sp>
        <p:nvSpPr>
          <p:cNvPr id="6" name="Right Brace 5"/>
          <p:cNvSpPr/>
          <p:nvPr/>
        </p:nvSpPr>
        <p:spPr>
          <a:xfrm>
            <a:off x="5943600" y="3886200"/>
            <a:ext cx="304800" cy="10668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00800" y="41910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Scope of </a:t>
            </a:r>
            <a:r>
              <a:rPr lang="en-US" sz="2400" b="1" dirty="0"/>
              <a:t>else</a:t>
            </a:r>
          </a:p>
        </p:txBody>
      </p:sp>
    </p:spTree>
    <p:extLst>
      <p:ext uri="{BB962C8B-B14F-4D97-AF65-F5344CB8AC3E}">
        <p14:creationId xmlns:p14="http://schemas.microsoft.com/office/powerpoint/2010/main" val="2803022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regular expression can contain:</a:t>
            </a:r>
          </a:p>
          <a:p>
            <a:pPr lvl="1"/>
            <a:r>
              <a:rPr lang="en-US" dirty="0"/>
              <a:t>Characters to search for</a:t>
            </a:r>
          </a:p>
          <a:p>
            <a:pPr lvl="1"/>
            <a:r>
              <a:rPr lang="en-US" dirty="0"/>
              <a:t>Operators – special symbols</a:t>
            </a:r>
          </a:p>
          <a:p>
            <a:pPr lvl="1"/>
            <a:r>
              <a:rPr lang="en-US" dirty="0"/>
              <a:t>Reserved symbols (e.g. 'any digit' or 'beginning of line')</a:t>
            </a:r>
          </a:p>
          <a:p>
            <a:r>
              <a:rPr lang="en-US" dirty="0"/>
              <a:t>By convention </a:t>
            </a:r>
            <a:r>
              <a:rPr lang="en-US" dirty="0" err="1"/>
              <a:t>RegEx</a:t>
            </a:r>
            <a:r>
              <a:rPr lang="en-US" dirty="0"/>
              <a:t> is often given between slashes (Perl syntax – not actual Python):</a:t>
            </a:r>
          </a:p>
          <a:p>
            <a:pPr lvl="1"/>
            <a:r>
              <a:rPr lang="en-US" dirty="0"/>
              <a:t>"hello"	A string of characters, exactly 'hello'</a:t>
            </a:r>
          </a:p>
          <a:p>
            <a:pPr lvl="1"/>
            <a:r>
              <a:rPr lang="en-US" dirty="0"/>
              <a:t>/hello/	A </a:t>
            </a:r>
            <a:r>
              <a:rPr lang="en-US" dirty="0" err="1"/>
              <a:t>RegEx</a:t>
            </a:r>
            <a:r>
              <a:rPr lang="en-US" dirty="0"/>
              <a:t> matching only the pattern 'hello'</a:t>
            </a:r>
          </a:p>
        </p:txBody>
      </p:sp>
    </p:spTree>
    <p:extLst>
      <p:ext uri="{BB962C8B-B14F-4D97-AF65-F5344CB8AC3E}">
        <p14:creationId xmlns:p14="http://schemas.microsoft.com/office/powerpoint/2010/main" val="16648015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already know </a:t>
            </a:r>
            <a:r>
              <a:rPr lang="en-US" dirty="0" err="1"/>
              <a:t>RegEx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Feel free to try out this challenge instead:</a:t>
            </a:r>
          </a:p>
          <a:p>
            <a:pPr lvl="1"/>
            <a:r>
              <a:rPr lang="en-US" sz="2400" dirty="0">
                <a:hlinkClick r:id="rId2"/>
              </a:rPr>
              <a:t>https://corpling.uis.georgetown.edu/etherpad/p/stemmer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Or, try it at home after class!</a:t>
            </a:r>
          </a:p>
        </p:txBody>
      </p:sp>
    </p:spTree>
    <p:extLst>
      <p:ext uri="{BB962C8B-B14F-4D97-AF65-F5344CB8AC3E}">
        <p14:creationId xmlns:p14="http://schemas.microsoft.com/office/powerpoint/2010/main" val="1180966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Kleene star * and plus +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Basic operators:</a:t>
            </a:r>
          </a:p>
          <a:p>
            <a:r>
              <a:rPr lang="en-US" dirty="0"/>
              <a:t>Kleene star: </a:t>
            </a:r>
            <a:r>
              <a:rPr lang="en-US" b="1" dirty="0">
                <a:solidFill>
                  <a:srgbClr val="7030A0"/>
                </a:solidFill>
              </a:rPr>
              <a:t>*</a:t>
            </a:r>
          </a:p>
          <a:p>
            <a:pPr lvl="1"/>
            <a:r>
              <a:rPr lang="en-US" dirty="0"/>
              <a:t>The previous character any number of times</a:t>
            </a:r>
          </a:p>
          <a:p>
            <a:pPr lvl="1"/>
            <a:r>
              <a:rPr lang="en-US" dirty="0"/>
              <a:t>/pizza-*time/ matches:</a:t>
            </a:r>
          </a:p>
          <a:p>
            <a:pPr lvl="2"/>
            <a:r>
              <a:rPr lang="en-US" dirty="0" err="1"/>
              <a:t>pizzatime</a:t>
            </a:r>
            <a:r>
              <a:rPr lang="en-US" dirty="0"/>
              <a:t>, pizza-time, pizza--time, pizza---time …</a:t>
            </a:r>
          </a:p>
          <a:p>
            <a:pPr lvl="2"/>
            <a:endParaRPr lang="en-US" dirty="0"/>
          </a:p>
          <a:p>
            <a:r>
              <a:rPr lang="en-US" dirty="0"/>
              <a:t>Kleene plus: </a:t>
            </a:r>
            <a:r>
              <a:rPr lang="en-US" b="1" dirty="0">
                <a:solidFill>
                  <a:srgbClr val="7030A0"/>
                </a:solidFill>
              </a:rPr>
              <a:t>+</a:t>
            </a:r>
          </a:p>
          <a:p>
            <a:pPr lvl="1"/>
            <a:r>
              <a:rPr lang="en-US" dirty="0"/>
              <a:t>The previous character, at least once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ba</a:t>
            </a:r>
            <a:r>
              <a:rPr lang="en-US" dirty="0"/>
              <a:t>+/ matches the sheep language:</a:t>
            </a:r>
          </a:p>
          <a:p>
            <a:pPr lvl="2"/>
            <a:r>
              <a:rPr lang="en-US" dirty="0" err="1"/>
              <a:t>ba</a:t>
            </a:r>
            <a:r>
              <a:rPr lang="en-US" dirty="0"/>
              <a:t>, baa, </a:t>
            </a:r>
            <a:r>
              <a:rPr lang="en-US" dirty="0" err="1"/>
              <a:t>baaa</a:t>
            </a:r>
            <a:r>
              <a:rPr lang="en-US" dirty="0"/>
              <a:t>, </a:t>
            </a:r>
            <a:r>
              <a:rPr lang="en-US" dirty="0" err="1"/>
              <a:t>baaaa</a:t>
            </a:r>
            <a:r>
              <a:rPr lang="en-US" dirty="0"/>
              <a:t> …</a:t>
            </a:r>
          </a:p>
          <a:p>
            <a:pPr lvl="1"/>
            <a:r>
              <a:rPr lang="en-US" dirty="0"/>
              <a:t>Does </a:t>
            </a:r>
            <a:r>
              <a:rPr lang="en-US" b="1" dirty="0"/>
              <a:t>not</a:t>
            </a:r>
            <a:r>
              <a:rPr lang="en-US" dirty="0"/>
              <a:t> match just a single 'b'</a:t>
            </a:r>
          </a:p>
        </p:txBody>
      </p:sp>
    </p:spTree>
    <p:extLst>
      <p:ext uri="{BB962C8B-B14F-4D97-AF65-F5344CB8AC3E}">
        <p14:creationId xmlns:p14="http://schemas.microsoft.com/office/powerpoint/2010/main" val="24609822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The dot wildcard: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7030A0"/>
                </a:solidFill>
              </a:rPr>
              <a:t>.</a:t>
            </a:r>
            <a:r>
              <a:rPr lang="en-US" dirty="0"/>
              <a:t> stands for any character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d.g</a:t>
            </a:r>
            <a:r>
              <a:rPr lang="en-US" dirty="0"/>
              <a:t>/ matches: dig, dug, dog …</a:t>
            </a:r>
          </a:p>
          <a:p>
            <a:r>
              <a:rPr lang="en-US" dirty="0"/>
              <a:t>Can combine with other operators:</a:t>
            </a:r>
          </a:p>
          <a:p>
            <a:pPr lvl="1"/>
            <a:r>
              <a:rPr lang="en-US" dirty="0"/>
              <a:t>/.*</a:t>
            </a:r>
            <a:r>
              <a:rPr lang="en-US" dirty="0" err="1"/>
              <a:t>tion</a:t>
            </a:r>
            <a:r>
              <a:rPr lang="en-US" dirty="0"/>
              <a:t>/ matches words in -</a:t>
            </a:r>
            <a:r>
              <a:rPr lang="en-US" dirty="0" err="1"/>
              <a:t>tion</a:t>
            </a:r>
            <a:endParaRPr lang="en-US" dirty="0"/>
          </a:p>
          <a:p>
            <a:pPr lvl="1"/>
            <a:r>
              <a:rPr lang="en-US" dirty="0"/>
              <a:t>/bread.*butter/ matches: bread &amp; butter, bread n' butter, </a:t>
            </a:r>
            <a:r>
              <a:rPr lang="en-US" dirty="0" err="1"/>
              <a:t>breadbutter</a:t>
            </a:r>
            <a:r>
              <a:rPr lang="en-US" dirty="0"/>
              <a:t> … (note: </a:t>
            </a:r>
            <a:r>
              <a:rPr lang="en-US" dirty="0" err="1"/>
              <a:t>RegEX</a:t>
            </a:r>
            <a:r>
              <a:rPr lang="en-US" dirty="0"/>
              <a:t> doesn't care about words here!)</a:t>
            </a:r>
          </a:p>
        </p:txBody>
      </p:sp>
    </p:spTree>
    <p:extLst>
      <p:ext uri="{BB962C8B-B14F-4D97-AF65-F5344CB8AC3E}">
        <p14:creationId xmlns:p14="http://schemas.microsoft.com/office/powerpoint/2010/main" val="1271538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Optional stuff: ? and |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?</a:t>
            </a:r>
            <a:r>
              <a:rPr lang="en-US" dirty="0"/>
              <a:t> marks a previous character as optional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colou?r</a:t>
            </a:r>
            <a:r>
              <a:rPr lang="en-US" dirty="0"/>
              <a:t>/ 	matches </a:t>
            </a:r>
            <a:r>
              <a:rPr lang="en-US" b="1" dirty="0"/>
              <a:t>color </a:t>
            </a:r>
            <a:r>
              <a:rPr lang="en-US" dirty="0"/>
              <a:t>and </a:t>
            </a:r>
            <a:r>
              <a:rPr lang="en-US" b="1" dirty="0" err="1"/>
              <a:t>colour</a:t>
            </a:r>
            <a:endParaRPr lang="en-US" b="1" dirty="0"/>
          </a:p>
          <a:p>
            <a:r>
              <a:rPr lang="en-US" b="1" dirty="0">
                <a:solidFill>
                  <a:srgbClr val="7030A0"/>
                </a:solidFill>
              </a:rPr>
              <a:t>|</a:t>
            </a:r>
            <a:r>
              <a:rPr lang="en-US" dirty="0"/>
              <a:t> marks alternatives: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cat|dog</a:t>
            </a:r>
            <a:r>
              <a:rPr lang="en-US" dirty="0"/>
              <a:t>/ 	matches </a:t>
            </a:r>
            <a:r>
              <a:rPr lang="en-US" b="1" dirty="0"/>
              <a:t>cat </a:t>
            </a:r>
            <a:r>
              <a:rPr lang="en-US" dirty="0"/>
              <a:t>and </a:t>
            </a:r>
            <a:r>
              <a:rPr lang="en-US" b="1" dirty="0"/>
              <a:t>dog</a:t>
            </a:r>
          </a:p>
          <a:p>
            <a:r>
              <a:rPr lang="en-US" b="1" dirty="0">
                <a:solidFill>
                  <a:srgbClr val="7030A0"/>
                </a:solidFill>
              </a:rPr>
              <a:t>[]</a:t>
            </a:r>
            <a:r>
              <a:rPr lang="en-US" dirty="0"/>
              <a:t> marks a range of possible characters:</a:t>
            </a:r>
          </a:p>
          <a:p>
            <a:pPr lvl="1"/>
            <a:r>
              <a:rPr lang="en-US" dirty="0"/>
              <a:t>/b[</a:t>
            </a:r>
            <a:r>
              <a:rPr lang="en-US" dirty="0" err="1"/>
              <a:t>iau</a:t>
            </a:r>
            <a:r>
              <a:rPr lang="en-US" dirty="0"/>
              <a:t>]t/ 	matches </a:t>
            </a:r>
            <a:r>
              <a:rPr lang="en-US" b="1" dirty="0"/>
              <a:t>bit, bat, but</a:t>
            </a:r>
            <a:r>
              <a:rPr lang="en-US" dirty="0"/>
              <a:t> (not </a:t>
            </a:r>
            <a:r>
              <a:rPr lang="en-US" b="1" dirty="0"/>
              <a:t>bot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Combines with </a:t>
            </a:r>
            <a:r>
              <a:rPr lang="en-US" b="1" dirty="0">
                <a:solidFill>
                  <a:srgbClr val="7030A0"/>
                </a:solidFill>
              </a:rPr>
              <a:t>+</a:t>
            </a:r>
            <a:r>
              <a:rPr lang="en-US" dirty="0"/>
              <a:t> and </a:t>
            </a:r>
            <a:r>
              <a:rPr lang="en-US" b="1" dirty="0">
                <a:solidFill>
                  <a:srgbClr val="7030A0"/>
                </a:solidFill>
              </a:rPr>
              <a:t>*</a:t>
            </a:r>
            <a:r>
              <a:rPr lang="en-US" dirty="0"/>
              <a:t> :</a:t>
            </a:r>
          </a:p>
          <a:p>
            <a:pPr lvl="1"/>
            <a:r>
              <a:rPr lang="en-US" dirty="0"/>
              <a:t>/[0-9]+/		a sequence of digits</a:t>
            </a:r>
          </a:p>
        </p:txBody>
      </p:sp>
    </p:spTree>
    <p:extLst>
      <p:ext uri="{BB962C8B-B14F-4D97-AF65-F5344CB8AC3E}">
        <p14:creationId xmlns:p14="http://schemas.microsoft.com/office/powerpoint/2010/main" val="14755350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Range expressions and negation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ranges can be abbreviated:</a:t>
            </a:r>
          </a:p>
          <a:p>
            <a:pPr lvl="1"/>
            <a:r>
              <a:rPr lang="en-US" dirty="0"/>
              <a:t>[a-z]	any lower case character</a:t>
            </a:r>
          </a:p>
          <a:p>
            <a:pPr lvl="1"/>
            <a:r>
              <a:rPr lang="en-US" dirty="0"/>
              <a:t>[A-Z]	any upper case character</a:t>
            </a:r>
          </a:p>
          <a:p>
            <a:pPr lvl="1"/>
            <a:r>
              <a:rPr lang="en-US" dirty="0"/>
              <a:t>[A-</a:t>
            </a:r>
            <a:r>
              <a:rPr lang="en-US" dirty="0" err="1"/>
              <a:t>Za</a:t>
            </a:r>
            <a:r>
              <a:rPr lang="en-US" dirty="0"/>
              <a:t>-z]	both</a:t>
            </a:r>
          </a:p>
          <a:p>
            <a:pPr lvl="1"/>
            <a:r>
              <a:rPr lang="en-US" dirty="0"/>
              <a:t>[0-9]	any digit</a:t>
            </a:r>
          </a:p>
          <a:p>
            <a:r>
              <a:rPr lang="en-US" dirty="0"/>
              <a:t>Negative ranges begin with </a:t>
            </a:r>
            <a:r>
              <a:rPr lang="en-US" b="1" dirty="0">
                <a:solidFill>
                  <a:srgbClr val="7030A0"/>
                </a:solidFill>
              </a:rPr>
              <a:t>^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[^a-z]	anything </a:t>
            </a:r>
            <a:r>
              <a:rPr lang="en-US" b="1" dirty="0"/>
              <a:t>other</a:t>
            </a:r>
            <a:r>
              <a:rPr lang="en-US" dirty="0"/>
              <a:t> than a lower case character</a:t>
            </a:r>
          </a:p>
          <a:p>
            <a:pPr lvl="1"/>
            <a:r>
              <a:rPr lang="en-US" dirty="0"/>
              <a:t>[^</a:t>
            </a:r>
            <a:r>
              <a:rPr lang="en-US" dirty="0" err="1"/>
              <a:t>aeiou</a:t>
            </a:r>
            <a:r>
              <a:rPr lang="en-US" dirty="0"/>
              <a:t>]	</a:t>
            </a:r>
            <a:r>
              <a:rPr lang="en-US" b="1" dirty="0"/>
              <a:t>not</a:t>
            </a:r>
            <a:r>
              <a:rPr lang="en-US" dirty="0"/>
              <a:t> a vowel </a:t>
            </a:r>
          </a:p>
        </p:txBody>
      </p:sp>
    </p:spTree>
    <p:extLst>
      <p:ext uri="{BB962C8B-B14F-4D97-AF65-F5344CB8AC3E}">
        <p14:creationId xmlns:p14="http://schemas.microsoft.com/office/powerpoint/2010/main" val="1742142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Applying operators to part of a string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</a:t>
            </a:r>
            <a:r>
              <a:rPr lang="en-US" b="1" dirty="0"/>
              <a:t>parentheses</a:t>
            </a:r>
            <a:r>
              <a:rPr lang="en-US" dirty="0"/>
              <a:t> to apply an operator to part of a string: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pupp</a:t>
            </a:r>
            <a:r>
              <a:rPr lang="en-US" dirty="0"/>
              <a:t>(</a:t>
            </a:r>
            <a:r>
              <a:rPr lang="en-US" dirty="0" err="1"/>
              <a:t>y|ies</a:t>
            </a:r>
            <a:r>
              <a:rPr lang="en-US" dirty="0"/>
              <a:t>)/		finds </a:t>
            </a:r>
            <a:r>
              <a:rPr lang="en-US" b="1" dirty="0"/>
              <a:t>puppy </a:t>
            </a:r>
            <a:r>
              <a:rPr lang="en-US" dirty="0"/>
              <a:t>or </a:t>
            </a:r>
            <a:r>
              <a:rPr lang="en-US" b="1" dirty="0"/>
              <a:t>puppies</a:t>
            </a:r>
            <a:endParaRPr lang="en-US" dirty="0"/>
          </a:p>
          <a:p>
            <a:pPr lvl="1"/>
            <a:r>
              <a:rPr lang="en-US" dirty="0"/>
              <a:t>/</a:t>
            </a:r>
            <a:r>
              <a:rPr lang="en-US" dirty="0" err="1"/>
              <a:t>puppy|ies</a:t>
            </a:r>
            <a:r>
              <a:rPr lang="en-US" dirty="0"/>
              <a:t>/		finds </a:t>
            </a:r>
            <a:r>
              <a:rPr lang="en-US" b="1" dirty="0"/>
              <a:t>puppy </a:t>
            </a:r>
            <a:r>
              <a:rPr lang="en-US" dirty="0"/>
              <a:t>or </a:t>
            </a:r>
            <a:r>
              <a:rPr lang="en-US" b="1" dirty="0" err="1"/>
              <a:t>ies</a:t>
            </a:r>
            <a:endParaRPr lang="en-US" b="1" dirty="0"/>
          </a:p>
          <a:p>
            <a:r>
              <a:rPr lang="en-US" dirty="0"/>
              <a:t>Applies to other operators too:</a:t>
            </a:r>
          </a:p>
          <a:p>
            <a:pPr lvl="1"/>
            <a:r>
              <a:rPr lang="en-US" dirty="0"/>
              <a:t>/pup(</a:t>
            </a:r>
            <a:r>
              <a:rPr lang="en-US" dirty="0" err="1"/>
              <a:t>py</a:t>
            </a:r>
            <a:r>
              <a:rPr lang="en-US" dirty="0"/>
              <a:t>)?/		finds </a:t>
            </a:r>
            <a:r>
              <a:rPr lang="en-US" b="1" dirty="0"/>
              <a:t>pup </a:t>
            </a:r>
            <a:r>
              <a:rPr lang="en-US" dirty="0"/>
              <a:t>and </a:t>
            </a:r>
            <a:r>
              <a:rPr lang="en-US" b="1" dirty="0"/>
              <a:t>puppy</a:t>
            </a:r>
          </a:p>
          <a:p>
            <a:r>
              <a:rPr lang="en-US" dirty="0"/>
              <a:t>You can nest brackets:</a:t>
            </a:r>
          </a:p>
          <a:p>
            <a:pPr lvl="1"/>
            <a:r>
              <a:rPr lang="en-US" dirty="0"/>
              <a:t>/pup(p(</a:t>
            </a:r>
            <a:r>
              <a:rPr lang="en-US" dirty="0" err="1"/>
              <a:t>y|ies</a:t>
            </a:r>
            <a:r>
              <a:rPr lang="en-US" dirty="0"/>
              <a:t>))?/	finds </a:t>
            </a:r>
            <a:r>
              <a:rPr lang="en-US" b="1" dirty="0"/>
              <a:t>pup, puppy, puppies</a:t>
            </a:r>
          </a:p>
        </p:txBody>
      </p:sp>
    </p:spTree>
    <p:extLst>
      <p:ext uri="{BB962C8B-B14F-4D97-AF65-F5344CB8AC3E}">
        <p14:creationId xmlns:p14="http://schemas.microsoft.com/office/powerpoint/2010/main" val="13264095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Golf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game – match </a:t>
            </a:r>
            <a:r>
              <a:rPr lang="en-US" b="1" dirty="0"/>
              <a:t>entire</a:t>
            </a:r>
            <a:r>
              <a:rPr lang="en-US" dirty="0"/>
              <a:t> string of these:</a:t>
            </a:r>
          </a:p>
          <a:p>
            <a:pPr lvl="1"/>
            <a:r>
              <a:rPr lang="en-US" b="1" i="1" dirty="0"/>
              <a:t>afoot, foody, fool</a:t>
            </a:r>
          </a:p>
          <a:p>
            <a:r>
              <a:rPr lang="en-US" dirty="0"/>
              <a:t>Do not match: </a:t>
            </a:r>
            <a:r>
              <a:rPr lang="en-US" b="1" i="1" dirty="0"/>
              <a:t>forest, </a:t>
            </a:r>
            <a:r>
              <a:rPr lang="en-US" b="1" i="1" dirty="0" err="1"/>
              <a:t>afluent</a:t>
            </a:r>
            <a:r>
              <a:rPr lang="en-US" b="1" i="1" dirty="0"/>
              <a:t>, pool, </a:t>
            </a:r>
            <a:r>
              <a:rPr lang="en-US" b="1" i="1" dirty="0" err="1"/>
              <a:t>foos</a:t>
            </a:r>
            <a:r>
              <a:rPr lang="en-US" dirty="0"/>
              <a:t> </a:t>
            </a:r>
          </a:p>
          <a:p>
            <a:r>
              <a:rPr lang="en-US" dirty="0"/>
              <a:t>Use as few characters as possible (par: 13)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 * . + [] (|)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146" name="Picture 2" descr="C:\Users\az364\AppData\Local\Microsoft\Windows\Temporary Internet Files\Content.IE5\SPSB4FBI\golf-player-silhouette-clipar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81000"/>
            <a:ext cx="1208359" cy="1581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915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Golf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game – match </a:t>
            </a:r>
            <a:r>
              <a:rPr lang="en-US" b="1" dirty="0"/>
              <a:t>entire</a:t>
            </a:r>
            <a:r>
              <a:rPr lang="en-US" dirty="0"/>
              <a:t> string of these:</a:t>
            </a:r>
          </a:p>
          <a:p>
            <a:pPr lvl="1"/>
            <a:r>
              <a:rPr lang="en-US" b="1" i="1" dirty="0"/>
              <a:t>afoot, foody, fool</a:t>
            </a:r>
          </a:p>
          <a:p>
            <a:r>
              <a:rPr lang="en-US" dirty="0"/>
              <a:t>Do not match: </a:t>
            </a:r>
            <a:r>
              <a:rPr lang="en-US" b="1" i="1" dirty="0"/>
              <a:t>forest, </a:t>
            </a:r>
            <a:r>
              <a:rPr lang="en-US" b="1" i="1" dirty="0" err="1"/>
              <a:t>afluent</a:t>
            </a:r>
            <a:r>
              <a:rPr lang="en-US" b="1" i="1" dirty="0"/>
              <a:t>, pool, </a:t>
            </a:r>
            <a:r>
              <a:rPr lang="en-US" b="1" i="1" dirty="0" err="1"/>
              <a:t>foos</a:t>
            </a:r>
            <a:r>
              <a:rPr lang="en-US" dirty="0"/>
              <a:t> </a:t>
            </a:r>
          </a:p>
          <a:p>
            <a:r>
              <a:rPr lang="en-US" dirty="0"/>
              <a:t>Use as few characters as possible (par: 13)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 * . + [] (|)</a:t>
            </a:r>
          </a:p>
          <a:p>
            <a:endParaRPr lang="en-US" dirty="0"/>
          </a:p>
          <a:p>
            <a:r>
              <a:rPr lang="en-US" dirty="0"/>
              <a:t>Some solutions: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a?foo</a:t>
            </a:r>
            <a:r>
              <a:rPr lang="en-US" dirty="0"/>
              <a:t>[</a:t>
            </a:r>
            <a:r>
              <a:rPr lang="en-US" dirty="0" err="1"/>
              <a:t>tdl</a:t>
            </a:r>
            <a:r>
              <a:rPr lang="en-US" dirty="0"/>
              <a:t>]y?/		12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a?foo</a:t>
            </a:r>
            <a:r>
              <a:rPr lang="en-US" dirty="0"/>
              <a:t>(</a:t>
            </a:r>
            <a:r>
              <a:rPr lang="en-US" dirty="0" err="1"/>
              <a:t>t|l|dy</a:t>
            </a:r>
            <a:r>
              <a:rPr lang="en-US" dirty="0"/>
              <a:t>)/		13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a?foo</a:t>
            </a:r>
            <a:r>
              <a:rPr lang="en-US" dirty="0"/>
              <a:t>([</a:t>
            </a:r>
            <a:r>
              <a:rPr lang="en-US" dirty="0" err="1"/>
              <a:t>tl</a:t>
            </a:r>
            <a:r>
              <a:rPr lang="en-US" dirty="0"/>
              <a:t>]|</a:t>
            </a:r>
            <a:r>
              <a:rPr lang="en-US" dirty="0" err="1"/>
              <a:t>dy</a:t>
            </a:r>
            <a:r>
              <a:rPr lang="en-US" dirty="0"/>
              <a:t>)/		14</a:t>
            </a:r>
          </a:p>
        </p:txBody>
      </p:sp>
      <p:pic>
        <p:nvPicPr>
          <p:cNvPr id="6146" name="Picture 2" descr="C:\Users\az364\AppData\Local\Microsoft\Windows\Temporary Internet Files\Content.IE5\SPSB4FBI\golf-player-silhouette-clipar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81000"/>
            <a:ext cx="1208359" cy="1581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604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Anchoring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may want to find a regex only if it's the beginning or end of a string: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^</a:t>
            </a:r>
            <a:r>
              <a:rPr lang="en-US" dirty="0"/>
              <a:t> - line begin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$</a:t>
            </a:r>
            <a:r>
              <a:rPr lang="en-US" dirty="0"/>
              <a:t> - line end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/pup/		matches </a:t>
            </a:r>
            <a:r>
              <a:rPr lang="en-US" b="1" dirty="0"/>
              <a:t>pup</a:t>
            </a:r>
            <a:r>
              <a:rPr lang="en-US" dirty="0"/>
              <a:t>, but also </a:t>
            </a:r>
            <a:r>
              <a:rPr lang="en-US" b="1" dirty="0"/>
              <a:t>pup</a:t>
            </a:r>
            <a:r>
              <a:rPr lang="en-US" dirty="0"/>
              <a:t>il</a:t>
            </a:r>
          </a:p>
          <a:p>
            <a:pPr lvl="1"/>
            <a:r>
              <a:rPr lang="en-US" dirty="0"/>
              <a:t>/^pup$/		matches exactly </a:t>
            </a:r>
            <a:r>
              <a:rPr lang="en-US" b="1" dirty="0"/>
              <a:t>pup</a:t>
            </a:r>
          </a:p>
          <a:p>
            <a:pPr lvl="1"/>
            <a:r>
              <a:rPr lang="en-US" dirty="0"/>
              <a:t>/^un.*/		words beginning with </a:t>
            </a:r>
            <a:r>
              <a:rPr lang="en-US" b="1" dirty="0"/>
              <a:t>un</a:t>
            </a:r>
          </a:p>
        </p:txBody>
      </p:sp>
    </p:spTree>
    <p:extLst>
      <p:ext uri="{BB962C8B-B14F-4D97-AF65-F5344CB8AC3E}">
        <p14:creationId xmlns:p14="http://schemas.microsoft.com/office/powerpoint/2010/main" val="2956187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uses square brackets to surround </a:t>
            </a:r>
            <a:r>
              <a:rPr lang="en-US" b="1" dirty="0"/>
              <a:t>lists</a:t>
            </a:r>
          </a:p>
          <a:p>
            <a:r>
              <a:rPr lang="en-US" dirty="0"/>
              <a:t>Variables that can contain lists of values: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 = [</a:t>
            </a:r>
            <a:r>
              <a:rPr lang="en-US" b="1" dirty="0">
                <a:solidFill>
                  <a:srgbClr val="008000"/>
                </a:solidFill>
              </a:rPr>
              <a:t>"bread"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"parsley"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"beans"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number_list</a:t>
            </a:r>
            <a:r>
              <a:rPr lang="en-US" dirty="0"/>
              <a:t> = 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'parsley'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 </a:t>
            </a:r>
            <a:r>
              <a:rPr lang="en-US" dirty="0" err="1"/>
              <a:t>shopping_list.append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"broccoli"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>
                <a:solidFill>
                  <a:srgbClr val="008000"/>
                </a:solidFill>
              </a:rPr>
              <a:t>&gt;&gt;&gt; </a:t>
            </a:r>
            <a:r>
              <a:rPr lang="en-US" dirty="0" err="1"/>
              <a:t>shopping_list.remove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"bread"</a:t>
            </a:r>
            <a:r>
              <a:rPr lang="en-US" dirty="0"/>
              <a:t>)</a:t>
            </a:r>
            <a:br>
              <a:rPr lang="en-US" dirty="0"/>
            </a:b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510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Escape 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characters can't be represented easily:</a:t>
            </a:r>
          </a:p>
          <a:p>
            <a:pPr lvl="1"/>
            <a:r>
              <a:rPr lang="en-US" dirty="0"/>
              <a:t>What if we want to search for an actual '?' or '.'?</a:t>
            </a:r>
          </a:p>
          <a:p>
            <a:r>
              <a:rPr lang="en-US" b="1" dirty="0"/>
              <a:t>Escape</a:t>
            </a:r>
            <a:r>
              <a:rPr lang="en-US" dirty="0"/>
              <a:t> operator characters with a backslash </a:t>
            </a:r>
            <a:r>
              <a:rPr lang="en-US" b="1" dirty="0">
                <a:solidFill>
                  <a:srgbClr val="7030A0"/>
                </a:solidFill>
              </a:rPr>
              <a:t>\</a:t>
            </a:r>
          </a:p>
          <a:p>
            <a:pPr lvl="1"/>
            <a:r>
              <a:rPr lang="en-US" dirty="0"/>
              <a:t>/\./			finds periods</a:t>
            </a:r>
          </a:p>
          <a:p>
            <a:pPr lvl="1"/>
            <a:r>
              <a:rPr lang="en-US" dirty="0"/>
              <a:t>What does this do? 	/U\.?S\.?(A\.?)?/</a:t>
            </a:r>
          </a:p>
          <a:p>
            <a:r>
              <a:rPr lang="en-US" dirty="0"/>
              <a:t>Other special characters:</a:t>
            </a:r>
          </a:p>
          <a:p>
            <a:pPr lvl="1"/>
            <a:r>
              <a:rPr lang="en-US" dirty="0"/>
              <a:t>\n	a new line symbol</a:t>
            </a:r>
          </a:p>
          <a:p>
            <a:pPr lvl="1"/>
            <a:r>
              <a:rPr lang="en-US" dirty="0"/>
              <a:t>\t		a tab character</a:t>
            </a:r>
          </a:p>
        </p:txBody>
      </p:sp>
    </p:spTree>
    <p:extLst>
      <p:ext uri="{BB962C8B-B14F-4D97-AF65-F5344CB8AC3E}">
        <p14:creationId xmlns:p14="http://schemas.microsoft.com/office/powerpoint/2010/main" val="35095325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Quick review: Basic regex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.			[ ]</a:t>
            </a:r>
          </a:p>
          <a:p>
            <a:pPr marL="0" indent="0">
              <a:buNone/>
            </a:pPr>
            <a:r>
              <a:rPr lang="en-US" dirty="0"/>
              <a:t>+			( | )</a:t>
            </a:r>
          </a:p>
          <a:p>
            <a:pPr marL="0" indent="0">
              <a:buNone/>
            </a:pPr>
            <a:r>
              <a:rPr lang="en-US" dirty="0"/>
              <a:t>*			[^ ]</a:t>
            </a:r>
          </a:p>
          <a:p>
            <a:pPr marL="0" indent="0">
              <a:buNone/>
            </a:pP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do these do?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70C0"/>
                </a:solidFill>
              </a:rPr>
              <a:t>[A-Z].*(</a:t>
            </a:r>
            <a:r>
              <a:rPr lang="en-US" dirty="0" err="1">
                <a:solidFill>
                  <a:srgbClr val="0070C0"/>
                </a:solidFill>
              </a:rPr>
              <a:t>shire|cester|bury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70C0"/>
                </a:solidFill>
              </a:rPr>
              <a:t>[Ii]-?[Pp]hones?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70C0"/>
                </a:solidFill>
              </a:rPr>
              <a:t>[^aeiou0-9]+</a:t>
            </a:r>
          </a:p>
        </p:txBody>
      </p:sp>
    </p:spTree>
    <p:extLst>
      <p:ext uri="{BB962C8B-B14F-4D97-AF65-F5344CB8AC3E}">
        <p14:creationId xmlns:p14="http://schemas.microsoft.com/office/powerpoint/2010/main" val="94010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for Wednesday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Expressions:</a:t>
            </a:r>
          </a:p>
          <a:p>
            <a:pPr lvl="1"/>
            <a:r>
              <a:rPr lang="en-US" dirty="0" err="1"/>
              <a:t>Jurafsky</a:t>
            </a:r>
            <a:r>
              <a:rPr lang="en-US" dirty="0"/>
              <a:t> &amp; Martin (2017), Section 2.1, in Canvas (Readings folder)</a:t>
            </a:r>
          </a:p>
          <a:p>
            <a:pPr lvl="1"/>
            <a:r>
              <a:rPr lang="en-US" dirty="0"/>
              <a:t>Mostly overlaps this session, but good to review</a:t>
            </a:r>
          </a:p>
          <a:p>
            <a:pPr lvl="1"/>
            <a:r>
              <a:rPr lang="en-US" dirty="0"/>
              <a:t>Note any syntax or options we haven’t discussed</a:t>
            </a:r>
          </a:p>
        </p:txBody>
      </p:sp>
    </p:spTree>
    <p:extLst>
      <p:ext uri="{BB962C8B-B14F-4D97-AF65-F5344CB8AC3E}">
        <p14:creationId xmlns:p14="http://schemas.microsoft.com/office/powerpoint/2010/main" val="16975715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use </a:t>
            </a:r>
            <a:r>
              <a:rPr lang="en-US" dirty="0" err="1"/>
              <a:t>RegEx</a:t>
            </a:r>
            <a:r>
              <a:rPr lang="en-US" dirty="0"/>
              <a:t> we have to import a module: </a:t>
            </a:r>
            <a:r>
              <a:rPr lang="en-US" b="1" dirty="0"/>
              <a:t>re</a:t>
            </a:r>
          </a:p>
          <a:p>
            <a:r>
              <a:rPr lang="en-US" dirty="0"/>
              <a:t>Function: </a:t>
            </a:r>
            <a:r>
              <a:rPr lang="en-US" dirty="0" err="1"/>
              <a:t>re.search</a:t>
            </a:r>
            <a:r>
              <a:rPr lang="en-US" dirty="0"/>
              <a:t>()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</a:p>
          <a:p>
            <a:pPr marL="411480" lvl="1" indent="0">
              <a:buNone/>
            </a:pPr>
            <a:r>
              <a:rPr lang="en-US" dirty="0" err="1"/>
              <a:t>my_data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</a:p>
          <a:p>
            <a:pPr marL="411480" lvl="1" indent="0">
              <a:buNone/>
            </a:pP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Let's go looking for sheep language…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Is there a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bV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syllable in there?</a:t>
            </a:r>
            <a:br>
              <a:rPr lang="en-US" i="1" dirty="0"/>
            </a:br>
            <a:r>
              <a:rPr lang="en-US" dirty="0"/>
              <a:t>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])"</a:t>
            </a:r>
            <a:r>
              <a:rPr lang="en-US" dirty="0"/>
              <a:t>, </a:t>
            </a:r>
            <a:r>
              <a:rPr lang="en-US" dirty="0" err="1"/>
              <a:t>my_data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If the match is successful, you'll get a Match object, otherwise you get nothing, or </a:t>
            </a:r>
            <a:r>
              <a:rPr lang="en-US" b="1" dirty="0"/>
              <a:t>None</a:t>
            </a:r>
          </a:p>
          <a:p>
            <a:r>
              <a:rPr lang="en-US" dirty="0"/>
              <a:t>You can check whether the result is the special value </a:t>
            </a:r>
            <a:r>
              <a:rPr lang="en-US" b="1" dirty="0"/>
              <a:t>None</a:t>
            </a:r>
          </a:p>
          <a:p>
            <a:r>
              <a:rPr lang="en-US" dirty="0"/>
              <a:t>Use </a:t>
            </a:r>
            <a:r>
              <a:rPr lang="en-US" b="1" dirty="0"/>
              <a:t>is </a:t>
            </a:r>
            <a:r>
              <a:rPr lang="en-US" dirty="0"/>
              <a:t>and </a:t>
            </a:r>
            <a:r>
              <a:rPr lang="en-US" b="1" dirty="0"/>
              <a:t>is not</a:t>
            </a:r>
            <a:r>
              <a:rPr lang="en-US" dirty="0"/>
              <a:t> to test for </a:t>
            </a:r>
            <a:r>
              <a:rPr lang="en-US" b="1" dirty="0"/>
              <a:t>None</a:t>
            </a:r>
            <a:r>
              <a:rPr lang="en-US" dirty="0"/>
              <a:t>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match1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match1.group()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r>
              <a:rPr lang="en-US" dirty="0"/>
              <a:t>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This prints out the matching text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"No match found"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endParaRPr lang="en-US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5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Can we print .group() if there's no match?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r>
              <a:rPr lang="en-US" dirty="0"/>
              <a:t>&gt;&gt;&gt; 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match1.group()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bu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match2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bramblicious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match2.group()</a:t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AttributeError</a:t>
            </a:r>
            <a:r>
              <a:rPr lang="en-US" dirty="0">
                <a:solidFill>
                  <a:srgbClr val="FF0000"/>
                </a:solidFill>
              </a:rPr>
              <a:t>: '</a:t>
            </a:r>
            <a:r>
              <a:rPr lang="en-US" dirty="0" err="1">
                <a:solidFill>
                  <a:srgbClr val="FF0000"/>
                </a:solidFill>
              </a:rPr>
              <a:t>NoneType</a:t>
            </a:r>
            <a:r>
              <a:rPr lang="en-US" dirty="0">
                <a:solidFill>
                  <a:srgbClr val="FF0000"/>
                </a:solidFill>
              </a:rPr>
              <a:t>' object has no attribute 'group'</a:t>
            </a:r>
          </a:p>
        </p:txBody>
      </p:sp>
    </p:spTree>
    <p:extLst>
      <p:ext uri="{BB962C8B-B14F-4D97-AF65-F5344CB8AC3E}">
        <p14:creationId xmlns:p14="http://schemas.microsoft.com/office/powerpoint/2010/main" val="282580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groups and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use the round brackets here?</a:t>
            </a:r>
          </a:p>
          <a:p>
            <a:pPr lvl="1"/>
            <a:r>
              <a:rPr lang="en-US" dirty="0"/>
              <a:t>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]).*"</a:t>
            </a:r>
            <a:r>
              <a:rPr lang="en-US" dirty="0"/>
              <a:t>, </a:t>
            </a:r>
            <a:r>
              <a:rPr lang="en-US" dirty="0" err="1"/>
              <a:t>my_data</a:t>
            </a:r>
            <a:r>
              <a:rPr lang="en-US" dirty="0"/>
              <a:t>) </a:t>
            </a:r>
          </a:p>
          <a:p>
            <a:pPr lvl="1"/>
            <a:endParaRPr lang="en-US" dirty="0"/>
          </a:p>
          <a:p>
            <a:r>
              <a:rPr lang="en-US" dirty="0"/>
              <a:t>Suppose you’re interested not only in </a:t>
            </a:r>
            <a:r>
              <a:rPr lang="en-US" b="1" dirty="0"/>
              <a:t>whether</a:t>
            </a:r>
            <a:r>
              <a:rPr lang="en-US" dirty="0"/>
              <a:t> this is a sheep syllable</a:t>
            </a:r>
          </a:p>
          <a:p>
            <a:r>
              <a:rPr lang="en-US" dirty="0"/>
              <a:t>You want to know </a:t>
            </a:r>
            <a:r>
              <a:rPr lang="en-US" b="1" dirty="0"/>
              <a:t>which </a:t>
            </a:r>
            <a:r>
              <a:rPr lang="en-US" dirty="0"/>
              <a:t>syllable it was</a:t>
            </a:r>
          </a:p>
          <a:p>
            <a:r>
              <a:rPr lang="en-US" dirty="0"/>
              <a:t>Parts in round brackets get </a:t>
            </a:r>
            <a:r>
              <a:rPr lang="en-US" b="1" dirty="0"/>
              <a:t>saved</a:t>
            </a:r>
          </a:p>
          <a:p>
            <a:r>
              <a:rPr lang="en-US" dirty="0"/>
              <a:t>We call these: </a:t>
            </a:r>
            <a:r>
              <a:rPr lang="en-US" b="1" dirty="0"/>
              <a:t>matching groups</a:t>
            </a:r>
          </a:p>
        </p:txBody>
      </p:sp>
    </p:spTree>
    <p:extLst>
      <p:ext uri="{BB962C8B-B14F-4D97-AF65-F5344CB8AC3E}">
        <p14:creationId xmlns:p14="http://schemas.microsoft.com/office/powerpoint/2010/main" val="37071021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groups and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Let's say we want just the vowel: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r>
              <a:rPr lang="en-US" dirty="0"/>
              <a:t>&gt;&gt;&gt; 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match1.group()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returns whole match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bu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match1.group(1)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return contents of first </a:t>
            </a:r>
            <a:r>
              <a:rPr lang="en-US" i="1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… </a:t>
            </a:r>
            <a:r>
              <a:rPr lang="en-US" i="1" dirty="0">
                <a:solidFill>
                  <a:srgbClr val="FF0000"/>
                </a:solidFill>
              </a:rPr>
              <a:t>)</a:t>
            </a:r>
            <a:br>
              <a:rPr lang="en-US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'u'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3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can also replace what we find using </a:t>
            </a:r>
            <a:r>
              <a:rPr lang="en-US" b="1" dirty="0" err="1"/>
              <a:t>re.sub</a:t>
            </a:r>
            <a:r>
              <a:rPr lang="en-US" b="1" dirty="0"/>
              <a:t>()</a:t>
            </a:r>
          </a:p>
          <a:p>
            <a:pPr lvl="1"/>
            <a:r>
              <a:rPr lang="en-US" dirty="0"/>
              <a:t>Suppose we're using brackets to represent syntax</a:t>
            </a:r>
          </a:p>
          <a:p>
            <a:pPr lvl="1"/>
            <a:r>
              <a:rPr lang="en-US" dirty="0"/>
              <a:t>Can't have brackets in our string…</a:t>
            </a:r>
          </a:p>
          <a:p>
            <a:pPr lvl="1"/>
            <a:r>
              <a:rPr lang="en-US" dirty="0" err="1"/>
              <a:t>re.sub</a:t>
            </a:r>
            <a:r>
              <a:rPr lang="en-US" dirty="0"/>
              <a:t>() Works like .replace() – but with full regex power!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i="1" dirty="0">
                <a:solidFill>
                  <a:srgbClr val="808080"/>
                </a:solidFill>
              </a:rPr>
              <a:t># Let's get rid of brackets in the input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b="1" dirty="0">
                <a:solidFill>
                  <a:srgbClr val="008000"/>
                </a:solidFill>
              </a:rPr>
              <a:t>"A sentence (with brackets)"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'\('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'-LRB-'</a:t>
            </a:r>
            <a:r>
              <a:rPr lang="en-US" dirty="0"/>
              <a:t>, data)</a:t>
            </a:r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'\)'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'-RRB-'</a:t>
            </a:r>
            <a:r>
              <a:rPr lang="en-US" dirty="0"/>
              <a:t>, data)</a:t>
            </a:r>
          </a:p>
          <a:p>
            <a:pPr marL="411480" lvl="1" indent="0">
              <a:buNone/>
            </a:pPr>
            <a:r>
              <a:rPr lang="en-US" dirty="0"/>
              <a:t>&gt;&gt;&gt; data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'A sentence -LRB-with brackets-RRB-'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7022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Excursus – raw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does the 'r' do?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'\('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'-LRB-'</a:t>
            </a:r>
            <a:r>
              <a:rPr lang="en-US" dirty="0"/>
              <a:t>,data)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/>
              <a:t>Remember that </a:t>
            </a:r>
            <a:r>
              <a:rPr lang="en-US" b="1" dirty="0"/>
              <a:t>'('</a:t>
            </a:r>
            <a:r>
              <a:rPr lang="en-US" dirty="0"/>
              <a:t> is a regex operator</a:t>
            </a:r>
          </a:p>
          <a:p>
            <a:pPr lvl="1"/>
            <a:r>
              <a:rPr lang="en-US" dirty="0"/>
              <a:t>Has to be escaped with </a:t>
            </a:r>
            <a:r>
              <a:rPr lang="en-US" b="1" dirty="0"/>
              <a:t>\(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But Python also uses </a:t>
            </a:r>
            <a:r>
              <a:rPr lang="en-US" b="1" dirty="0"/>
              <a:t>\</a:t>
            </a:r>
            <a:r>
              <a:rPr lang="en-US" dirty="0"/>
              <a:t> for escaping… to use a literal backslash in the regex, we must write \\</a:t>
            </a:r>
          </a:p>
          <a:p>
            <a:pPr lvl="1"/>
            <a:r>
              <a:rPr lang="en-US" dirty="0"/>
              <a:t>To search for a backslash in regex we'd write: \\\\</a:t>
            </a:r>
          </a:p>
        </p:txBody>
      </p:sp>
    </p:spTree>
    <p:extLst>
      <p:ext uri="{BB962C8B-B14F-4D97-AF65-F5344CB8AC3E}">
        <p14:creationId xmlns:p14="http://schemas.microsoft.com/office/powerpoint/2010/main" val="2908089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</a:t>
            </a:r>
            <a:r>
              <a:rPr lang="en-US" dirty="0"/>
              <a:t> – common variants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/>
              <a:t>from </a:t>
            </a:r>
            <a:r>
              <a:rPr lang="en-US" sz="2400" dirty="0" err="1"/>
              <a:t>argparse</a:t>
            </a:r>
            <a:r>
              <a:rPr lang="en-US" sz="2400" dirty="0"/>
              <a:t> import </a:t>
            </a:r>
            <a:r>
              <a:rPr lang="en-US" sz="2400" dirty="0" err="1"/>
              <a:t>ArgumentParser</a:t>
            </a:r>
            <a:endParaRPr lang="en-US" sz="2400" dirty="0"/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/>
              <a:t>parser = </a:t>
            </a:r>
            <a:r>
              <a:rPr lang="en-US" sz="2400" dirty="0" err="1"/>
              <a:t>ArgumentParser</a:t>
            </a:r>
            <a:r>
              <a:rPr lang="en-US" sz="2400" dirty="0"/>
              <a:t>()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Unnamed, mandatory positional argument (or 'parameter')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FF0000"/>
                </a:solidFill>
              </a:rPr>
              <a:t>filename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Optional arguments (='parameters')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'-v'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b="1" dirty="0">
                <a:solidFill>
                  <a:srgbClr val="008000"/>
                </a:solidFill>
              </a:rPr>
              <a:t>'--</a:t>
            </a:r>
            <a:r>
              <a:rPr lang="en-US" sz="2400" b="1" dirty="0">
                <a:solidFill>
                  <a:srgbClr val="FF0000"/>
                </a:solidFill>
              </a:rPr>
              <a:t>verbose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store</a:t>
            </a:r>
            <a:r>
              <a:rPr lang="en-US" sz="2400" b="1" dirty="0" err="1">
                <a:solidFill>
                  <a:srgbClr val="FFFF00"/>
                </a:solidFill>
              </a:rPr>
              <a:t>_true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/>
              <a:t>)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'-l'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b="1" dirty="0">
                <a:solidFill>
                  <a:srgbClr val="008000"/>
                </a:solidFill>
              </a:rPr>
              <a:t>'--</a:t>
            </a:r>
            <a:r>
              <a:rPr lang="en-US" sz="2400" b="1" dirty="0">
                <a:solidFill>
                  <a:srgbClr val="FF0000"/>
                </a:solidFill>
              </a:rPr>
              <a:t>lang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"store", </a:t>
            </a:r>
            <a:r>
              <a:rPr lang="en-US" sz="2400" dirty="0">
                <a:solidFill>
                  <a:srgbClr val="660099"/>
                </a:solidFill>
              </a:rPr>
              <a:t>default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eng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filename = </a:t>
            </a:r>
            <a:r>
              <a:rPr lang="en-US" sz="2400" dirty="0" err="1">
                <a:solidFill>
                  <a:srgbClr val="000000"/>
                </a:solidFill>
              </a:rPr>
              <a:t>options.</a:t>
            </a:r>
            <a:r>
              <a:rPr lang="en-US" sz="2400" b="1" dirty="0" err="1">
                <a:solidFill>
                  <a:srgbClr val="FF0000"/>
                </a:solidFill>
              </a:rPr>
              <a:t>filename</a:t>
            </a:r>
            <a:endParaRPr lang="en-US" sz="2400" b="1" dirty="0">
              <a:solidFill>
                <a:srgbClr val="FF0000"/>
              </a:solidFill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>
                <a:solidFill>
                  <a:srgbClr val="002060"/>
                </a:solidFill>
              </a:rPr>
              <a:t>if </a:t>
            </a:r>
            <a:r>
              <a:rPr lang="en-US" sz="2400" dirty="0" err="1">
                <a:solidFill>
                  <a:srgbClr val="000000"/>
                </a:solidFill>
              </a:rPr>
              <a:t>options.</a:t>
            </a:r>
            <a:r>
              <a:rPr lang="en-US" sz="2400" b="1" dirty="0" err="1">
                <a:solidFill>
                  <a:srgbClr val="FF0000"/>
                </a:solidFill>
              </a:rPr>
              <a:t>verbose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rgbClr val="000000"/>
                </a:solidFill>
              </a:rPr>
              <a:t>	</a:t>
            </a:r>
            <a:r>
              <a:rPr lang="en-US" sz="2400" dirty="0">
                <a:solidFill>
                  <a:srgbClr val="002060"/>
                </a:solidFill>
              </a:rPr>
              <a:t>print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"Processing "</a:t>
            </a:r>
            <a:r>
              <a:rPr lang="en-US" sz="2400" dirty="0">
                <a:solidFill>
                  <a:srgbClr val="000000"/>
                </a:solidFill>
              </a:rPr>
              <a:t> + filename)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	</a:t>
            </a:r>
            <a:r>
              <a:rPr lang="en-US" sz="2400" dirty="0">
                <a:solidFill>
                  <a:srgbClr val="002060"/>
                </a:solidFill>
              </a:rPr>
              <a:t>print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"In language: "</a:t>
            </a:r>
            <a:r>
              <a:rPr lang="en-US" sz="2400" dirty="0">
                <a:solidFill>
                  <a:srgbClr val="000000"/>
                </a:solidFill>
              </a:rPr>
              <a:t> + </a:t>
            </a:r>
            <a:r>
              <a:rPr lang="en-US" sz="2400" dirty="0" err="1">
                <a:solidFill>
                  <a:srgbClr val="000000"/>
                </a:solidFill>
              </a:rPr>
              <a:t>options.</a:t>
            </a:r>
            <a:r>
              <a:rPr lang="en-US" sz="2400" b="1" dirty="0" err="1">
                <a:solidFill>
                  <a:srgbClr val="FF0000"/>
                </a:solidFill>
              </a:rPr>
              <a:t>lang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11518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Excursus – raw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all very cumbersome</a:t>
            </a:r>
          </a:p>
          <a:p>
            <a:r>
              <a:rPr lang="en-US" dirty="0"/>
              <a:t>If we want Python to treat backslashes literally in our string and pass them on to regex, we can use </a:t>
            </a:r>
            <a:r>
              <a:rPr lang="en-US" b="1" dirty="0"/>
              <a:t>raw strings</a:t>
            </a:r>
            <a:endParaRPr lang="en-US" dirty="0"/>
          </a:p>
          <a:p>
            <a:pPr lvl="1"/>
            <a:r>
              <a:rPr lang="en-US" dirty="0"/>
              <a:t>Prefixed by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</a:p>
          <a:p>
            <a:pPr lvl="1"/>
            <a:r>
              <a:rPr lang="en-US" dirty="0"/>
              <a:t>These two are the same: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'\\('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Send regex a backslash to mark ( as literal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dirty="0">
                <a:solidFill>
                  <a:srgbClr val="008000"/>
                </a:solidFill>
              </a:rPr>
              <a:t>'</a:t>
            </a:r>
            <a:r>
              <a:rPr lang="en-US" dirty="0"/>
              <a:t>\(</a:t>
            </a:r>
            <a:r>
              <a:rPr lang="en-US" dirty="0">
                <a:solidFill>
                  <a:srgbClr val="008000"/>
                </a:solidFill>
              </a:rPr>
              <a:t>'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Same, but Python doesn't look inside</a:t>
            </a:r>
          </a:p>
          <a:p>
            <a:pPr lvl="1"/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 typeface="Wingdings"/>
              <a:buChar char="Ø"/>
            </a:pPr>
            <a:r>
              <a:rPr lang="en-US" dirty="0">
                <a:solidFill>
                  <a:srgbClr val="0070C0"/>
                </a:solidFill>
              </a:rPr>
              <a:t>TLDR: put r before regex pattern strings</a:t>
            </a:r>
          </a:p>
          <a:p>
            <a:pPr lvl="1">
              <a:buFont typeface="Wingdings"/>
              <a:buChar char="Ø"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451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can grab stuff out of matches with </a:t>
            </a:r>
            <a:r>
              <a:rPr lang="en-US" b="1" dirty="0">
                <a:solidFill>
                  <a:srgbClr val="7030A0"/>
                </a:solidFill>
              </a:rPr>
              <a:t>\1</a:t>
            </a:r>
            <a:r>
              <a:rPr lang="en-US" dirty="0"/>
              <a:t>, </a:t>
            </a:r>
            <a:r>
              <a:rPr lang="en-US" b="1" dirty="0">
                <a:solidFill>
                  <a:srgbClr val="7030A0"/>
                </a:solidFill>
              </a:rPr>
              <a:t>\2</a:t>
            </a:r>
            <a:r>
              <a:rPr lang="en-US" dirty="0"/>
              <a:t>..</a:t>
            </a:r>
          </a:p>
          <a:p>
            <a:r>
              <a:rPr lang="en-US" dirty="0"/>
              <a:t>Note the raw string (otherwise: \\1, \\2)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Let's duplicate the b[</a:t>
            </a:r>
            <a:r>
              <a:rPr lang="en-US" i="1" dirty="0" err="1">
                <a:solidFill>
                  <a:srgbClr val="808080"/>
                </a:solidFill>
              </a:rPr>
              <a:t>aeiou</a:t>
            </a:r>
            <a:r>
              <a:rPr lang="en-US" i="1" dirty="0">
                <a:solidFill>
                  <a:srgbClr val="808080"/>
                </a:solidFill>
              </a:rPr>
              <a:t>] syllables!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 word = </a:t>
            </a:r>
            <a:r>
              <a:rPr lang="en-US" b="1" dirty="0">
                <a:solidFill>
                  <a:srgbClr val="008000"/>
                </a:solidFill>
              </a:rPr>
              <a:t>"bombastic"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 word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'\1\1'</a:t>
            </a:r>
            <a:r>
              <a:rPr lang="en-US" dirty="0"/>
              <a:t>, word)</a:t>
            </a:r>
          </a:p>
          <a:p>
            <a:pPr marL="411480" lvl="1" indent="0">
              <a:buNone/>
            </a:pPr>
            <a:r>
              <a:rPr lang="en-US" dirty="0"/>
              <a:t>&gt;&gt; word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bobombabastic</a:t>
            </a:r>
            <a:r>
              <a:rPr lang="en-US" b="1" dirty="0">
                <a:solidFill>
                  <a:srgbClr val="008000"/>
                </a:solidFill>
              </a:rPr>
              <a:t>'</a:t>
            </a:r>
          </a:p>
          <a:p>
            <a:endParaRPr lang="en-US" dirty="0"/>
          </a:p>
          <a:p>
            <a:r>
              <a:rPr lang="en-US" dirty="0"/>
              <a:t>The number \1 always refers to the first part of the pattern </a:t>
            </a:r>
            <a:r>
              <a:rPr lang="en-US" b="1" dirty="0"/>
              <a:t>in brackets </a:t>
            </a:r>
            <a:r>
              <a:rPr lang="en-US" dirty="0"/>
              <a:t>(\2 is the second brackets, if available, etc.) – like group(1) etc.</a:t>
            </a:r>
          </a:p>
        </p:txBody>
      </p:sp>
    </p:spTree>
    <p:extLst>
      <p:ext uri="{BB962C8B-B14F-4D97-AF65-F5344CB8AC3E}">
        <p14:creationId xmlns:p14="http://schemas.microsoft.com/office/powerpoint/2010/main" val="16774041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tokenization for real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NLTK's tokenizer work?</a:t>
            </a:r>
          </a:p>
          <a:p>
            <a:pPr lvl="1"/>
            <a:r>
              <a:rPr lang="en-US" dirty="0"/>
              <a:t>Actually you can almost read the code right now!</a:t>
            </a:r>
          </a:p>
          <a:p>
            <a:pPr lvl="1"/>
            <a:r>
              <a:rPr lang="en-US" dirty="0"/>
              <a:t>Here's the important stuff</a:t>
            </a:r>
          </a:p>
        </p:txBody>
      </p:sp>
    </p:spTree>
    <p:extLst>
      <p:ext uri="{BB962C8B-B14F-4D97-AF65-F5344CB8AC3E}">
        <p14:creationId xmlns:p14="http://schemas.microsoft.com/office/powerpoint/2010/main" val="10140649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Note the use of </a:t>
            </a:r>
            <a:r>
              <a:rPr lang="en-US" b="1" dirty="0" err="1"/>
              <a:t>def</a:t>
            </a:r>
            <a:r>
              <a:rPr lang="en-US" b="1" dirty="0"/>
              <a:t> </a:t>
            </a:r>
            <a:r>
              <a:rPr lang="en-US" dirty="0" err="1"/>
              <a:t>some_function</a:t>
            </a:r>
            <a:r>
              <a:rPr lang="en-US" dirty="0"/>
              <a:t>(arg1,arg2,…):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br>
              <a:rPr lang="en-US" dirty="0"/>
            </a:b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tokenize(text, CONTRACTIONS2, CONTRACTIONS3):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</a:t>
            </a:r>
            <a:r>
              <a:rPr lang="en-US" i="1" dirty="0">
                <a:solidFill>
                  <a:srgbClr val="808080"/>
                </a:solidFill>
              </a:rPr>
              <a:t>#starting quotes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</a:t>
            </a: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r'^\"'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r'``'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        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r'(``)'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 \1 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        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</a:t>
            </a:r>
            <a:r>
              <a:rPr lang="en-US" b="1" dirty="0">
                <a:solidFill>
                  <a:srgbClr val="FF0000"/>
                </a:solidFill>
              </a:rPr>
              <a:t>([</a:t>
            </a:r>
            <a:r>
              <a:rPr lang="en-US" b="1" dirty="0">
                <a:solidFill>
                  <a:srgbClr val="008000"/>
                </a:solidFill>
              </a:rPr>
              <a:t> (\[{&lt;</a:t>
            </a:r>
            <a:r>
              <a:rPr lang="en-US" b="1" dirty="0">
                <a:solidFill>
                  <a:srgbClr val="FF0000"/>
                </a:solidFill>
              </a:rPr>
              <a:t>])</a:t>
            </a:r>
            <a:r>
              <a:rPr lang="en-US" b="1" dirty="0">
                <a:solidFill>
                  <a:srgbClr val="008000"/>
                </a:solidFill>
              </a:rPr>
              <a:t>"'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r'\1 `` '</a:t>
            </a:r>
            <a:r>
              <a:rPr lang="en-US" dirty="0"/>
              <a:t>, text)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665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#punctuation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[:,]</a:t>
            </a:r>
            <a:r>
              <a:rPr lang="en-US" b="1" dirty="0">
                <a:solidFill>
                  <a:srgbClr val="FF0000"/>
                </a:solidFill>
              </a:rPr>
              <a:t>)(</a:t>
            </a:r>
            <a:r>
              <a:rPr lang="en-US" b="1" dirty="0">
                <a:solidFill>
                  <a:srgbClr val="008000"/>
                </a:solidFill>
              </a:rPr>
              <a:t>[^\d]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\2'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[:,]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$'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'</a:t>
            </a:r>
            <a:r>
              <a:rPr lang="en-US" dirty="0"/>
              <a:t>, text)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... 6 more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#parentheses, brackets, etc.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([</a:t>
            </a:r>
            <a:r>
              <a:rPr lang="en-US" b="1" dirty="0">
                <a:solidFill>
                  <a:srgbClr val="008000"/>
                </a:solidFill>
              </a:rPr>
              <a:t>\]\[\(\)\{\}\&lt;\&gt;</a:t>
            </a:r>
            <a:r>
              <a:rPr lang="en-US" b="1" dirty="0">
                <a:solidFill>
                  <a:srgbClr val="FF0000"/>
                </a:solidFill>
              </a:rPr>
              <a:t>])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'--'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-- '</a:t>
            </a:r>
            <a:r>
              <a:rPr lang="en-US" dirty="0"/>
              <a:t>, text)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#add extra space to make things easier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b="1" dirty="0">
                <a:solidFill>
                  <a:srgbClr val="008000"/>
                </a:solidFill>
              </a:rPr>
              <a:t>" " </a:t>
            </a:r>
            <a:r>
              <a:rPr lang="en-US" dirty="0"/>
              <a:t>+ text + </a:t>
            </a:r>
            <a:r>
              <a:rPr lang="en-US" b="1" dirty="0">
                <a:solidFill>
                  <a:srgbClr val="008000"/>
                </a:solidFill>
              </a:rPr>
              <a:t>" "</a:t>
            </a:r>
            <a:endParaRPr lang="en-US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12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526280"/>
          </a:xfrm>
        </p:spPr>
        <p:txBody>
          <a:bodyPr>
            <a:normAutofit/>
          </a:bodyPr>
          <a:lstStyle/>
          <a:p>
            <a:pPr marL="171450" lvl="1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Ending quotes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" </a:t>
            </a:r>
            <a:r>
              <a:rPr lang="en-US" sz="2400" b="1" dirty="0">
                <a:solidFill>
                  <a:srgbClr val="FF0000"/>
                </a:solidFill>
              </a:rPr>
              <a:t>''</a:t>
            </a:r>
            <a:r>
              <a:rPr lang="en-US" sz="2400" b="1" dirty="0">
                <a:solidFill>
                  <a:srgbClr val="008000"/>
                </a:solidFill>
              </a:rPr>
              <a:t> "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…</a:t>
            </a:r>
          </a:p>
          <a:p>
            <a:pPr marL="171450" lvl="1" indent="0">
              <a:buNone/>
            </a:pPr>
            <a:endParaRPr lang="en-US" sz="2400" dirty="0"/>
          </a:p>
          <a:p>
            <a:pPr marL="171450" lvl="1" indent="0">
              <a:buNone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# Contractions</a:t>
            </a:r>
            <a:br>
              <a:rPr lang="en-US" sz="2400" dirty="0"/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"([^' ])('[</a:t>
            </a:r>
            <a:r>
              <a:rPr lang="en-US" sz="2400" b="1" dirty="0" err="1">
                <a:solidFill>
                  <a:srgbClr val="008000"/>
                </a:solidFill>
              </a:rPr>
              <a:t>sS</a:t>
            </a:r>
            <a:r>
              <a:rPr lang="en-US" sz="2400" b="1" dirty="0">
                <a:solidFill>
                  <a:srgbClr val="008000"/>
                </a:solidFill>
              </a:rPr>
              <a:t>]|'[</a:t>
            </a:r>
            <a:r>
              <a:rPr lang="en-US" sz="2400" b="1" dirty="0" err="1">
                <a:solidFill>
                  <a:srgbClr val="008000"/>
                </a:solidFill>
              </a:rPr>
              <a:t>mM</a:t>
            </a:r>
            <a:r>
              <a:rPr lang="en-US" sz="2400" b="1" dirty="0">
                <a:solidFill>
                  <a:srgbClr val="008000"/>
                </a:solidFill>
              </a:rPr>
              <a:t>]|'[</a:t>
            </a:r>
            <a:r>
              <a:rPr lang="en-US" sz="2400" b="1" dirty="0" err="1">
                <a:solidFill>
                  <a:srgbClr val="008000"/>
                </a:solidFill>
              </a:rPr>
              <a:t>dD</a:t>
            </a:r>
            <a:r>
              <a:rPr lang="en-US" sz="2400" b="1" dirty="0">
                <a:solidFill>
                  <a:srgbClr val="008000"/>
                </a:solidFill>
              </a:rPr>
              <a:t>]|') 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"\1 \2 "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"([^' ])('</a:t>
            </a:r>
            <a:r>
              <a:rPr lang="en-US" sz="2400" b="1" dirty="0" err="1">
                <a:solidFill>
                  <a:srgbClr val="008000"/>
                </a:solidFill>
              </a:rPr>
              <a:t>ll</a:t>
            </a:r>
            <a:r>
              <a:rPr lang="en-US" sz="2400" b="1" dirty="0">
                <a:solidFill>
                  <a:srgbClr val="008000"/>
                </a:solidFill>
              </a:rPr>
              <a:t>|'LL|'re|'RE|'</a:t>
            </a:r>
            <a:r>
              <a:rPr lang="en-US" sz="2400" b="1" dirty="0" err="1">
                <a:solidFill>
                  <a:srgbClr val="008000"/>
                </a:solidFill>
              </a:rPr>
              <a:t>ve</a:t>
            </a:r>
            <a:r>
              <a:rPr lang="en-US" sz="2400" b="1" dirty="0">
                <a:solidFill>
                  <a:srgbClr val="008000"/>
                </a:solidFill>
              </a:rPr>
              <a:t>|'</a:t>
            </a:r>
            <a:r>
              <a:rPr lang="en-US" sz="2400" b="1" dirty="0" err="1">
                <a:solidFill>
                  <a:srgbClr val="008000"/>
                </a:solidFill>
              </a:rPr>
              <a:t>VE|n't|N'T</a:t>
            </a:r>
            <a:r>
              <a:rPr lang="en-US" sz="2400" b="1" dirty="0">
                <a:solidFill>
                  <a:srgbClr val="008000"/>
                </a:solidFill>
              </a:rPr>
              <a:t>) 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"\1 \2"</a:t>
            </a:r>
            <a:r>
              <a:rPr lang="en-US" sz="2400" dirty="0"/>
              <a:t>, text)</a:t>
            </a:r>
            <a:endParaRPr lang="en-US" sz="2400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0809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526280"/>
          </a:xfrm>
        </p:spPr>
        <p:txBody>
          <a:bodyPr>
            <a:normAutofit/>
          </a:bodyPr>
          <a:lstStyle/>
          <a:p>
            <a:pPr marL="17145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 err="1"/>
              <a:t>regexp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CONTRACTIONS2:</a:t>
            </a:r>
            <a:br>
              <a:rPr lang="en-US" sz="2400" dirty="0"/>
            </a:br>
            <a:r>
              <a:rPr lang="en-US" sz="2400" dirty="0"/>
              <a:t>    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 err="1"/>
              <a:t>regexp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r' \1 \2 '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 err="1"/>
              <a:t>regexp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CONTRACTIONS3:</a:t>
            </a:r>
            <a:br>
              <a:rPr lang="en-US" sz="2400" dirty="0"/>
            </a:br>
            <a:r>
              <a:rPr lang="en-US" sz="2400" dirty="0"/>
              <a:t>    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 err="1"/>
              <a:t>regexp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r' \1 \2 '</a:t>
            </a:r>
            <a:r>
              <a:rPr lang="en-US" sz="2400" dirty="0"/>
              <a:t>, text)</a:t>
            </a:r>
          </a:p>
          <a:p>
            <a:pPr marL="171450" lvl="1" indent="0">
              <a:buNone/>
            </a:pPr>
            <a:endParaRPr lang="en-US" sz="2400" i="1" dirty="0">
              <a:solidFill>
                <a:srgbClr val="808080"/>
              </a:solidFill>
            </a:endParaRPr>
          </a:p>
          <a:p>
            <a:pPr marL="17145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return </a:t>
            </a:r>
            <a:r>
              <a:rPr lang="en-US" sz="2400" dirty="0" err="1"/>
              <a:t>text.split</a:t>
            </a:r>
            <a:r>
              <a:rPr lang="en-US" sz="2400" dirty="0"/>
              <a:t>()</a:t>
            </a:r>
            <a:endParaRPr lang="en-US" sz="2400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36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easy to follow, but…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actual working code for entry level tokenization</a:t>
            </a:r>
          </a:p>
          <a:p>
            <a:r>
              <a:rPr lang="en-US" dirty="0"/>
              <a:t>Just uses </a:t>
            </a:r>
            <a:r>
              <a:rPr lang="en-US" dirty="0" err="1"/>
              <a:t>RegEx</a:t>
            </a:r>
            <a:r>
              <a:rPr lang="en-US" dirty="0"/>
              <a:t>!!</a:t>
            </a:r>
          </a:p>
          <a:p>
            <a:r>
              <a:rPr lang="en-US" dirty="0"/>
              <a:t>Full code here:</a:t>
            </a:r>
          </a:p>
          <a:p>
            <a:pPr marL="594360" lvl="2" indent="0">
              <a:buNone/>
            </a:pPr>
            <a:r>
              <a:rPr lang="en-US" sz="2100" dirty="0">
                <a:hlinkClick r:id="rId2"/>
              </a:rPr>
              <a:t>http://www.nltk.org/_modules/nltk/tokenize/treebank.html</a:t>
            </a:r>
            <a:r>
              <a:rPr lang="en-US" sz="2100" dirty="0"/>
              <a:t> 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More professional options out there too (notably Stanza, </a:t>
            </a:r>
            <a:r>
              <a:rPr lang="en-US" dirty="0" err="1"/>
              <a:t>SpaCy</a:t>
            </a:r>
            <a:r>
              <a:rPr lang="en-US" dirty="0"/>
              <a:t>, the </a:t>
            </a:r>
            <a:r>
              <a:rPr lang="en-US" dirty="0" err="1"/>
              <a:t>TreeTagger</a:t>
            </a:r>
            <a:r>
              <a:rPr lang="en-US" dirty="0"/>
              <a:t> tokenizer in Perl or in Python </a:t>
            </a:r>
            <a:r>
              <a:rPr lang="en-US" dirty="0">
                <a:hlinkClick r:id="rId3"/>
              </a:rPr>
              <a:t>here</a:t>
            </a:r>
            <a:r>
              <a:rPr lang="en-US" dirty="0"/>
              <a:t>)</a:t>
            </a:r>
          </a:p>
          <a:p>
            <a:pPr>
              <a:buFont typeface="Wingdings"/>
              <a:buChar char="Ø"/>
            </a:pPr>
            <a:r>
              <a:rPr lang="en-US" dirty="0"/>
              <a:t>Special tools for more challenging languages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361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argparser</a:t>
            </a:r>
            <a:r>
              <a:rPr lang="en-US" dirty="0"/>
              <a:t> –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 python palindrome.py -h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palindrome.py [-h] [-b] input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positional arguments: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input          Word or phrase to test for being a palindrome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optional arguments: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-h, --help     Show this help message and exit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-b, --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Use for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output, otherwise answers in plain English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716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Homework assignment -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want to:</a:t>
            </a:r>
          </a:p>
          <a:p>
            <a:pPr lvl="1"/>
            <a:r>
              <a:rPr lang="en-US" dirty="0"/>
              <a:t>Take some input from the user (via command line)</a:t>
            </a:r>
          </a:p>
          <a:p>
            <a:pPr lvl="1"/>
            <a:r>
              <a:rPr lang="en-US" dirty="0"/>
              <a:t>Manipulate the input (lower case, remove spaces)</a:t>
            </a:r>
          </a:p>
          <a:p>
            <a:pPr lvl="1"/>
            <a:r>
              <a:rPr lang="en-US" dirty="0"/>
              <a:t>Check some things (palindrome?)</a:t>
            </a:r>
          </a:p>
          <a:p>
            <a:pPr lvl="1"/>
            <a:r>
              <a:rPr lang="en-US" dirty="0"/>
              <a:t>Return output in some format:</a:t>
            </a:r>
          </a:p>
          <a:p>
            <a:pPr lvl="2"/>
            <a:r>
              <a:rPr lang="en-US" dirty="0"/>
              <a:t>"This is a palindrome"</a:t>
            </a:r>
          </a:p>
          <a:p>
            <a:pPr lvl="2"/>
            <a:r>
              <a:rPr lang="en-US" dirty="0"/>
              <a:t>True</a:t>
            </a:r>
          </a:p>
          <a:p>
            <a:pPr lvl="2"/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These are the makings of many/most NLP tool workflows!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726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task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is there an 'output type' argument?</a:t>
            </a:r>
          </a:p>
          <a:p>
            <a:r>
              <a:rPr lang="en-US" dirty="0"/>
              <a:t>In many scenarios we'll want different output formats</a:t>
            </a:r>
          </a:p>
          <a:p>
            <a:pPr lvl="1"/>
            <a:r>
              <a:rPr lang="en-US" dirty="0"/>
              <a:t>Human readable output – good for inspecting results</a:t>
            </a:r>
          </a:p>
          <a:p>
            <a:pPr lvl="1"/>
            <a:r>
              <a:rPr lang="en-US" dirty="0"/>
              <a:t>Machine readable output – useful to plug our script into a bigger workflow as a module</a:t>
            </a:r>
          </a:p>
          <a:p>
            <a:pPr lvl="1"/>
            <a:endParaRPr lang="en-US" dirty="0"/>
          </a:p>
          <a:p>
            <a:r>
              <a:rPr lang="en-US" dirty="0"/>
              <a:t>You can also think of this argument as:</a:t>
            </a:r>
          </a:p>
          <a:p>
            <a:pPr lvl="1"/>
            <a:r>
              <a:rPr lang="en-US" dirty="0"/>
              <a:t>-f / --format: "sentence" or "</a:t>
            </a:r>
            <a:r>
              <a:rPr lang="en-US" dirty="0" err="1"/>
              <a:t>yes_no</a:t>
            </a:r>
            <a:r>
              <a:rPr 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4026750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split()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.split() gives us a list of strings from a single string</a:t>
            </a:r>
          </a:p>
          <a:p>
            <a:r>
              <a:rPr lang="en-US" dirty="0"/>
              <a:t>Can be used to split words (‘tokenization’)</a:t>
            </a:r>
          </a:p>
          <a:p>
            <a:r>
              <a:rPr lang="en-US" dirty="0"/>
              <a:t>By default the separator is assumed to be space, but it can be specified: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sentence = </a:t>
            </a:r>
            <a:r>
              <a:rPr lang="en-US" b="1" dirty="0">
                <a:solidFill>
                  <a:srgbClr val="008000"/>
                </a:solidFill>
              </a:rPr>
              <a:t>"This is an example"</a:t>
            </a:r>
            <a:br>
              <a:rPr lang="en-US" b="1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sentence.split</a:t>
            </a:r>
            <a:r>
              <a:rPr lang="en-US" dirty="0"/>
              <a:t>()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'This'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'example'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server = </a:t>
            </a:r>
            <a:r>
              <a:rPr lang="en-US" b="1" dirty="0">
                <a:solidFill>
                  <a:srgbClr val="008000"/>
                </a:solidFill>
              </a:rPr>
              <a:t>"wiki.gucorpling.org"</a:t>
            </a:r>
            <a:br>
              <a:rPr lang="en-US" b="1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server.split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"."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'wiki'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gucorpling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'org'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664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enough for 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&gt;&gt;&gt; sent = </a:t>
            </a:r>
            <a:r>
              <a:rPr lang="en-US" b="1" dirty="0">
                <a:solidFill>
                  <a:srgbClr val="008000"/>
                </a:solidFill>
              </a:rPr>
              <a:t>"the lawyer's group, chaired by </a:t>
            </a:r>
            <a:r>
              <a:rPr lang="en-US" b="1" dirty="0" err="1">
                <a:solidFill>
                  <a:srgbClr val="008000"/>
                </a:solidFill>
              </a:rPr>
              <a:t>Lefcourt</a:t>
            </a:r>
            <a:r>
              <a:rPr lang="en-US" b="1" dirty="0">
                <a:solidFill>
                  <a:srgbClr val="008000"/>
                </a:solidFill>
              </a:rPr>
              <a:t>, will deal with this."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</a:t>
            </a:r>
            <a:r>
              <a:rPr lang="en-US" dirty="0" err="1"/>
              <a:t>sent.split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'the'</a:t>
            </a:r>
            <a:r>
              <a:rPr lang="en-US" dirty="0"/>
              <a:t>, </a:t>
            </a:r>
            <a:r>
              <a:rPr lang="en-US" b="1" dirty="0">
                <a:solidFill>
                  <a:srgbClr val="7030A0"/>
                </a:solidFill>
              </a:rPr>
              <a:t>"</a:t>
            </a:r>
            <a:r>
              <a:rPr lang="en-US" b="1" dirty="0">
                <a:solidFill>
                  <a:srgbClr val="008000"/>
                </a:solidFill>
              </a:rPr>
              <a:t>lawyer</a:t>
            </a:r>
            <a:r>
              <a:rPr lang="en-US" b="1" dirty="0">
                <a:solidFill>
                  <a:srgbClr val="FF0000"/>
                </a:solidFill>
              </a:rPr>
              <a:t>'s</a:t>
            </a:r>
            <a:r>
              <a:rPr lang="en-US" b="1" dirty="0">
                <a:solidFill>
                  <a:srgbClr val="7030A0"/>
                </a:solidFill>
              </a:rPr>
              <a:t>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'group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'chaired'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Lefcourt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'will'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'deal'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'with'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'this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/>
              <a:t>We need some way to define more complex patterns to split off</a:t>
            </a:r>
          </a:p>
          <a:p>
            <a:pPr lvl="1"/>
            <a:r>
              <a:rPr lang="en-US" dirty="0"/>
              <a:t>These will be language (genre?) dependent</a:t>
            </a:r>
          </a:p>
        </p:txBody>
      </p:sp>
    </p:spTree>
    <p:extLst>
      <p:ext uri="{BB962C8B-B14F-4D97-AF65-F5344CB8AC3E}">
        <p14:creationId xmlns:p14="http://schemas.microsoft.com/office/powerpoint/2010/main" val="38956105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17760</TotalTime>
  <Words>3284</Words>
  <Application>Microsoft Office PowerPoint</Application>
  <PresentationFormat>On-screen Show (4:3)</PresentationFormat>
  <Paragraphs>354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Arial</vt:lpstr>
      <vt:lpstr>Calibri</vt:lpstr>
      <vt:lpstr>Cambria</vt:lpstr>
      <vt:lpstr>Courier New</vt:lpstr>
      <vt:lpstr>Wingdings</vt:lpstr>
      <vt:lpstr>Wingdings 2</vt:lpstr>
      <vt:lpstr>Foundry</vt:lpstr>
      <vt:lpstr>LING-4400 Introduction to  Natural Language Processing</vt:lpstr>
      <vt:lpstr>name.py</vt:lpstr>
      <vt:lpstr>Lists</vt:lpstr>
      <vt:lpstr>argparse – common variants</vt:lpstr>
      <vt:lpstr>argparser – help</vt:lpstr>
      <vt:lpstr>Homework assignment - overview</vt:lpstr>
      <vt:lpstr>About task 2</vt:lpstr>
      <vt:lpstr>Back to split()</vt:lpstr>
      <vt:lpstr>Not enough for tokenization</vt:lpstr>
      <vt:lpstr>Existing tools</vt:lpstr>
      <vt:lpstr>nltk.word_tokenize()</vt:lpstr>
      <vt:lpstr>Let's try this out!</vt:lpstr>
      <vt:lpstr>Warning: Why triple quotes?</vt:lpstr>
      <vt:lpstr>Examples</vt:lpstr>
      <vt:lpstr>Outputting lists more readably</vt:lpstr>
      <vt:lpstr>Basic for loop</vt:lpstr>
      <vt:lpstr>How does tokenization work?</vt:lpstr>
      <vt:lpstr>How can we catch the errors?</vt:lpstr>
      <vt:lpstr>Patterns using regular expressions</vt:lpstr>
      <vt:lpstr>Regular expressions</vt:lpstr>
      <vt:lpstr>If you already know RegEx</vt:lpstr>
      <vt:lpstr>Kleene star * and plus +</vt:lpstr>
      <vt:lpstr>The dot wildcard: .</vt:lpstr>
      <vt:lpstr>Optional stuff: ? and |</vt:lpstr>
      <vt:lpstr>Range expressions and negation</vt:lpstr>
      <vt:lpstr>Applying operators to part of a string</vt:lpstr>
      <vt:lpstr>Regex Golf</vt:lpstr>
      <vt:lpstr>Regex Golf</vt:lpstr>
      <vt:lpstr>Anchoring</vt:lpstr>
      <vt:lpstr>Escape sequences</vt:lpstr>
      <vt:lpstr>Quick review: Basic regex operators</vt:lpstr>
      <vt:lpstr>Reading for Wednesday</vt:lpstr>
      <vt:lpstr>Using RegEx in Python</vt:lpstr>
      <vt:lpstr>Using RegEx in Python</vt:lpstr>
      <vt:lpstr>Using RegEx in Python</vt:lpstr>
      <vt:lpstr>Matching groups and Python</vt:lpstr>
      <vt:lpstr>Matching groups and Python</vt:lpstr>
      <vt:lpstr>Regex substitution</vt:lpstr>
      <vt:lpstr>Excursus – raw strings</vt:lpstr>
      <vt:lpstr>Excursus – raw strings</vt:lpstr>
      <vt:lpstr>Regex substitution</vt:lpstr>
      <vt:lpstr>Now tokenization for real</vt:lpstr>
      <vt:lpstr>nltk.tokenize.treebank (adapted)</vt:lpstr>
      <vt:lpstr>nltk.tokenize.treebank (adapted)</vt:lpstr>
      <vt:lpstr>nltk.tokenize.treebank (adapted)</vt:lpstr>
      <vt:lpstr>nltk.tokenize.treebank (adapted)</vt:lpstr>
      <vt:lpstr>Not easy to follow, but…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862</cp:revision>
  <dcterms:created xsi:type="dcterms:W3CDTF">2015-10-05T21:10:16Z</dcterms:created>
  <dcterms:modified xsi:type="dcterms:W3CDTF">2023-09-13T17:12:36Z</dcterms:modified>
</cp:coreProperties>
</file>