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56" r:id="rId2"/>
    <p:sldId id="429" r:id="rId3"/>
    <p:sldId id="428" r:id="rId4"/>
    <p:sldId id="430" r:id="rId5"/>
    <p:sldId id="423" r:id="rId6"/>
    <p:sldId id="432" r:id="rId7"/>
    <p:sldId id="422" r:id="rId8"/>
    <p:sldId id="335" r:id="rId9"/>
    <p:sldId id="337" r:id="rId10"/>
    <p:sldId id="336" r:id="rId11"/>
    <p:sldId id="338" r:id="rId12"/>
    <p:sldId id="339" r:id="rId13"/>
    <p:sldId id="405" r:id="rId14"/>
    <p:sldId id="410" r:id="rId15"/>
    <p:sldId id="411" r:id="rId16"/>
    <p:sldId id="412" r:id="rId17"/>
    <p:sldId id="413" r:id="rId18"/>
    <p:sldId id="414" r:id="rId19"/>
    <p:sldId id="415" r:id="rId20"/>
    <p:sldId id="416" r:id="rId21"/>
    <p:sldId id="417" r:id="rId22"/>
    <p:sldId id="418" r:id="rId23"/>
    <p:sldId id="419" r:id="rId24"/>
    <p:sldId id="431" r:id="rId25"/>
    <p:sldId id="433" r:id="rId26"/>
    <p:sldId id="434" r:id="rId27"/>
    <p:sldId id="435" r:id="rId28"/>
    <p:sldId id="436" r:id="rId29"/>
    <p:sldId id="438" r:id="rId30"/>
    <p:sldId id="439" r:id="rId31"/>
    <p:sldId id="437" r:id="rId32"/>
    <p:sldId id="39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C6550-330C-4B7A-BC8C-E2EB3A6DE8A0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F556A-2567-4805-8083-651AB263C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46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8F556A-2567-4805-8083-651AB263C2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09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ee8@georgetown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LING-4400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Topic Modelling IV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– more formally</a:t>
            </a:r>
          </a:p>
        </p:txBody>
      </p:sp>
      <p:pic>
        <p:nvPicPr>
          <p:cNvPr id="1026" name="Picture 2" descr="https://upload.wikimedia.org/wikipedia/commons/thumb/d/d3/Latent_Dirichlet_allocation.svg/593px-Latent_Dirichlet_allocat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72306"/>
            <a:ext cx="5038725" cy="264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ne Callout 1 3"/>
          <p:cNvSpPr/>
          <p:nvPr/>
        </p:nvSpPr>
        <p:spPr>
          <a:xfrm>
            <a:off x="7239000" y="5367338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99067"/>
              <a:gd name="adj4" fmla="val -3781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 documents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5029200" y="5105400"/>
            <a:ext cx="1447800" cy="652462"/>
          </a:xfrm>
          <a:prstGeom prst="borderCallout1">
            <a:avLst>
              <a:gd name="adj1" fmla="val -116"/>
              <a:gd name="adj2" fmla="val 79724"/>
              <a:gd name="adj3" fmla="val -112543"/>
              <a:gd name="adj4" fmla="val 9336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 words in document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609600" y="4648200"/>
            <a:ext cx="2133600" cy="727930"/>
          </a:xfrm>
          <a:prstGeom prst="borderCallout1">
            <a:avLst>
              <a:gd name="adj1" fmla="val -116"/>
              <a:gd name="adj2" fmla="val 79724"/>
              <a:gd name="adj3" fmla="val -77515"/>
              <a:gd name="adj4" fmla="val 7605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each topic being in a doc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6172200" y="1708341"/>
            <a:ext cx="2362200" cy="727930"/>
          </a:xfrm>
          <a:prstGeom prst="borderCallout1">
            <a:avLst>
              <a:gd name="adj1" fmla="val 60277"/>
              <a:gd name="adj2" fmla="val -221"/>
              <a:gd name="adj3" fmla="val 143522"/>
              <a:gd name="adj4" fmla="val -6364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a word being in a topic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1066800" y="1708341"/>
            <a:ext cx="2133600" cy="727930"/>
          </a:xfrm>
          <a:prstGeom prst="borderCallout1">
            <a:avLst>
              <a:gd name="adj1" fmla="val 95304"/>
              <a:gd name="adj2" fmla="val 85493"/>
              <a:gd name="adj3" fmla="val 242565"/>
              <a:gd name="adj4" fmla="val 10325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distr. for each document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2590800" y="5562600"/>
            <a:ext cx="2297723" cy="727930"/>
          </a:xfrm>
          <a:prstGeom prst="borderCallout1">
            <a:avLst>
              <a:gd name="adj1" fmla="val -218737"/>
              <a:gd name="adj2" fmla="val 90850"/>
              <a:gd name="adj3" fmla="val 7782"/>
              <a:gd name="adj4" fmla="val 8386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generating each word in document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7353300" y="3886200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30662"/>
              <a:gd name="adj4" fmla="val -8442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Words that get chosen</a:t>
            </a:r>
          </a:p>
        </p:txBody>
      </p:sp>
    </p:spTree>
    <p:extLst>
      <p:ext uri="{BB962C8B-B14F-4D97-AF65-F5344CB8AC3E}">
        <p14:creationId xmlns:p14="http://schemas.microsoft.com/office/powerpoint/2010/main" val="1846774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Inferring latent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Now the problem: </a:t>
            </a:r>
          </a:p>
          <a:p>
            <a:pPr lvl="1"/>
            <a:r>
              <a:rPr lang="en-US" dirty="0"/>
              <a:t>given the words, some idea of how many topics we might have and what prior distributions are like (incl. likelihood of each word)…</a:t>
            </a:r>
          </a:p>
          <a:p>
            <a:pPr lvl="1"/>
            <a:r>
              <a:rPr lang="en-US" dirty="0"/>
              <a:t>Infer the latent variables that generated each document</a:t>
            </a:r>
          </a:p>
          <a:p>
            <a:r>
              <a:rPr lang="en-US" dirty="0"/>
              <a:t>Specifically – we want </a:t>
            </a:r>
            <a:r>
              <a:rPr lang="en-US" b="1" i="1" dirty="0" err="1"/>
              <a:t>θi</a:t>
            </a:r>
            <a:r>
              <a:rPr lang="en-US" dirty="0"/>
              <a:t> for each document </a:t>
            </a:r>
            <a:r>
              <a:rPr lang="en-US" b="1" i="1" dirty="0" err="1"/>
              <a:t>i</a:t>
            </a:r>
            <a:endParaRPr lang="en-US" b="1" i="1" dirty="0"/>
          </a:p>
          <a:p>
            <a:pPr lvl="1"/>
            <a:r>
              <a:rPr lang="en-US" dirty="0"/>
              <a:t>Because if we know what words come from which topic with what likelihood…</a:t>
            </a:r>
          </a:p>
          <a:p>
            <a:pPr lvl="1"/>
            <a:r>
              <a:rPr lang="en-US" dirty="0"/>
              <a:t>We can get the topic mixture that generated that document with the highest likelihood</a:t>
            </a:r>
          </a:p>
        </p:txBody>
      </p:sp>
    </p:spTree>
    <p:extLst>
      <p:ext uri="{BB962C8B-B14F-4D97-AF65-F5344CB8AC3E}">
        <p14:creationId xmlns:p14="http://schemas.microsoft.com/office/powerpoint/2010/main" val="3832112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do it!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There are several methods to infer </a:t>
            </a:r>
            <a:r>
              <a:rPr lang="en-US" i="1" dirty="0" err="1"/>
              <a:t>θi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Often: Gibbs sampling (similar to MCMC)</a:t>
            </a:r>
          </a:p>
          <a:p>
            <a:pPr lvl="1"/>
            <a:r>
              <a:rPr lang="en-US" dirty="0"/>
              <a:t>Gamble on the parameters, see if you get something like our collection, if not change parameters</a:t>
            </a:r>
          </a:p>
          <a:p>
            <a:pPr lvl="1"/>
            <a:r>
              <a:rPr lang="en-US" dirty="0"/>
              <a:t>Initially assume each word comes from a random topic – </a:t>
            </a:r>
            <a:br>
              <a:rPr lang="en-US" dirty="0"/>
            </a:br>
            <a:r>
              <a:rPr lang="en-US" dirty="0"/>
              <a:t>get </a:t>
            </a:r>
            <a:r>
              <a:rPr lang="en-US" i="1" dirty="0"/>
              <a:t>θ</a:t>
            </a:r>
            <a:r>
              <a:rPr lang="en-US" dirty="0"/>
              <a:t>, </a:t>
            </a:r>
            <a:r>
              <a:rPr lang="el-GR" i="1" dirty="0"/>
              <a:t>α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l-GR" i="1" dirty="0"/>
              <a:t>β</a:t>
            </a:r>
            <a:endParaRPr lang="en-US" i="1" dirty="0"/>
          </a:p>
          <a:p>
            <a:pPr lvl="1"/>
            <a:r>
              <a:rPr lang="en-US" dirty="0"/>
              <a:t>Run through data again – is this word’s topic likely? -&gt; change</a:t>
            </a:r>
          </a:p>
          <a:p>
            <a:r>
              <a:rPr lang="en-US" dirty="0"/>
              <a:t>We can't get into these methods in depth in this course</a:t>
            </a:r>
          </a:p>
          <a:p>
            <a:r>
              <a:rPr lang="en-US" dirty="0"/>
              <a:t>But we can use some libraries to do this for us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Further reading: </a:t>
            </a:r>
            <a:r>
              <a:rPr lang="en-US" dirty="0" err="1"/>
              <a:t>Blei</a:t>
            </a:r>
            <a:r>
              <a:rPr lang="en-US" dirty="0"/>
              <a:t> et al. (2003), Grus (2015)</a:t>
            </a:r>
          </a:p>
        </p:txBody>
      </p:sp>
    </p:spTree>
    <p:extLst>
      <p:ext uri="{BB962C8B-B14F-4D97-AF65-F5344CB8AC3E}">
        <p14:creationId xmlns:p14="http://schemas.microsoft.com/office/powerpoint/2010/main" val="1150389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</a:t>
            </a:r>
            <a:r>
              <a:rPr lang="en-US" dirty="0" err="1"/>
              <a:t>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we install the </a:t>
            </a:r>
            <a:r>
              <a:rPr lang="en-US" dirty="0" err="1"/>
              <a:t>lda</a:t>
            </a:r>
            <a:r>
              <a:rPr lang="en-US" dirty="0"/>
              <a:t> library from the command line*:</a:t>
            </a:r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lda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sz="2400" dirty="0"/>
              <a:t>* note: library </a:t>
            </a:r>
            <a:r>
              <a:rPr lang="en-US" sz="2400" dirty="0" err="1"/>
              <a:t>lda</a:t>
            </a:r>
            <a:r>
              <a:rPr lang="en-US" sz="2400" dirty="0"/>
              <a:t> may not install correctly under Python 3.11 (may be easier to work with Python 3.10 than fixing it)</a:t>
            </a:r>
          </a:p>
        </p:txBody>
      </p:sp>
    </p:spTree>
    <p:extLst>
      <p:ext uri="{BB962C8B-B14F-4D97-AF65-F5344CB8AC3E}">
        <p14:creationId xmlns:p14="http://schemas.microsoft.com/office/powerpoint/2010/main" val="288153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Example adapted from Chris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Strelioff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numpy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argsort</a:t>
            </a:r>
            <a:r>
              <a:rPr lang="en-US" dirty="0"/>
              <a:t>, array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lda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lda.datasets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83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some actual document data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This is a two dimensional table of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documents in each row, word frequencies in each column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reuters_data</a:t>
            </a:r>
            <a:r>
              <a:rPr lang="en-US" dirty="0"/>
              <a:t> = </a:t>
            </a:r>
            <a:r>
              <a:rPr lang="en-US" dirty="0" err="1"/>
              <a:t>lda.datasets.load_reuters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a list of document titles to help interpret results –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corresponds to each row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reuters_titles</a:t>
            </a:r>
            <a:r>
              <a:rPr lang="en-US" dirty="0"/>
              <a:t> = </a:t>
            </a:r>
            <a:r>
              <a:rPr lang="en-US" dirty="0" err="1"/>
              <a:t>lda.datasets.load_reuters_titles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the vocabulary in the documents - corresponds to each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column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reuters_vocab</a:t>
            </a:r>
            <a:r>
              <a:rPr lang="en-US" dirty="0"/>
              <a:t> = </a:t>
            </a:r>
            <a:r>
              <a:rPr lang="en-US" dirty="0" err="1"/>
              <a:t>lda.datasets.load_reuters_vocab</a:t>
            </a:r>
            <a:r>
              <a:rPr lang="en-US" dirty="0"/>
              <a:t>()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46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"We are classifying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reuters_titles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documents"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"with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distinct words."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We are classifying 395 documents </a:t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with 4258 distinct words.</a:t>
            </a:r>
          </a:p>
          <a:p>
            <a:pPr marL="0" indent="0">
              <a:buNone/>
            </a:pP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"For example the title of document 5 is: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For example the title of document 5 is: 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-- 5 INDIA: Mother Teresa's condition unchanged, thousands pray. CALCUTTA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"Word 4 is: " </a:t>
            </a:r>
            <a:r>
              <a:rPr lang="en-US" sz="2000" dirty="0"/>
              <a:t>+ </a:t>
            </a:r>
            <a:r>
              <a:rPr lang="en-US" sz="2000" dirty="0" err="1"/>
              <a:t>reuters_vocab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"Its frequency in document 5 is: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Word 4 is: mother Its frequency in document 5 is: 24</a:t>
            </a:r>
          </a:p>
        </p:txBody>
      </p:sp>
    </p:spTree>
    <p:extLst>
      <p:ext uri="{BB962C8B-B14F-4D97-AF65-F5344CB8AC3E}">
        <p14:creationId xmlns:p14="http://schemas.microsoft.com/office/powerpoint/2010/main" val="2679508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the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err="1"/>
              <a:t>lda_model</a:t>
            </a:r>
            <a:r>
              <a:rPr lang="en-US" sz="2000" dirty="0"/>
              <a:t> = </a:t>
            </a:r>
            <a:r>
              <a:rPr lang="en-US" sz="2000" dirty="0" err="1"/>
              <a:t>lda.LDA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660099"/>
                </a:solidFill>
              </a:rPr>
              <a:t>n_topics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20</a:t>
            </a:r>
            <a:r>
              <a:rPr lang="en-US" sz="2000" dirty="0"/>
              <a:t>, </a:t>
            </a:r>
            <a:r>
              <a:rPr lang="en-US" sz="2000" dirty="0" err="1">
                <a:solidFill>
                  <a:srgbClr val="660099"/>
                </a:solidFill>
              </a:rPr>
              <a:t>n_iter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500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 err="1"/>
              <a:t>lda_model.fit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)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 err="1"/>
              <a:t>topic_word_mapping</a:t>
            </a:r>
            <a:r>
              <a:rPr lang="en-US" sz="2000" dirty="0"/>
              <a:t> = </a:t>
            </a:r>
            <a:r>
              <a:rPr lang="en-US" sz="2000" dirty="0" err="1"/>
              <a:t>lda_model.topic_word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check the probability of 'mother' (word 4) in topic 3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Notice that </a:t>
            </a:r>
            <a:r>
              <a:rPr lang="en-US" sz="2000" i="1" dirty="0" err="1">
                <a:solidFill>
                  <a:srgbClr val="808080"/>
                </a:solidFill>
              </a:rPr>
              <a:t>numpy</a:t>
            </a:r>
            <a:r>
              <a:rPr lang="en-US" sz="2000" i="1" dirty="0">
                <a:solidFill>
                  <a:srgbClr val="808080"/>
                </a:solidFill>
              </a:rPr>
              <a:t> n-dimensional arrays use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commas between dimensions (like R)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 probability of word 4 in topic 3 is:"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topic_word_mapping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3</a:t>
            </a:r>
            <a:r>
              <a:rPr lang="en-US" sz="2000" dirty="0"/>
              <a:t>,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endParaRPr lang="en-US" sz="2000" dirty="0"/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The probability of word 4 in topic 3 is: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-- 2.70009018301e-06</a:t>
            </a:r>
          </a:p>
        </p:txBody>
      </p:sp>
    </p:spTree>
    <p:extLst>
      <p:ext uri="{BB962C8B-B14F-4D97-AF65-F5344CB8AC3E}">
        <p14:creationId xmlns:p14="http://schemas.microsoft.com/office/powerpoint/2010/main" val="480739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top words for each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Checking the top words for each topic: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>
                <a:solidFill>
                  <a:srgbClr val="000080"/>
                </a:solidFill>
              </a:rPr>
              <a:t>\</a:t>
            </a:r>
            <a:r>
              <a:rPr lang="en-US" sz="2000" b="1" dirty="0" err="1">
                <a:solidFill>
                  <a:srgbClr val="000080"/>
                </a:solidFill>
              </a:rPr>
              <a:t>n</a:t>
            </a:r>
            <a:r>
              <a:rPr lang="en-US" sz="2000" b="1" dirty="0" err="1">
                <a:solidFill>
                  <a:srgbClr val="008000"/>
                </a:solidFill>
              </a:rPr>
              <a:t>The</a:t>
            </a:r>
            <a:r>
              <a:rPr lang="en-US" sz="2000" b="1" dirty="0">
                <a:solidFill>
                  <a:srgbClr val="008000"/>
                </a:solidFill>
              </a:rPr>
              <a:t> top 5 words in each topic:</a:t>
            </a:r>
            <a:r>
              <a:rPr lang="en-US" sz="2000" b="1" dirty="0">
                <a:solidFill>
                  <a:srgbClr val="000080"/>
                </a:solidFill>
              </a:rPr>
              <a:t>\n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+ </a:t>
            </a:r>
            <a:r>
              <a:rPr lang="en-US" sz="2000" b="1" dirty="0">
                <a:solidFill>
                  <a:srgbClr val="008000"/>
                </a:solidFill>
              </a:rPr>
              <a:t>"="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50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topic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 err="1"/>
              <a:t>topic_word_mapping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list of words for this topic from the mapping,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# sorted by descending probability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dirty="0" err="1"/>
              <a:t>words_in_topic</a:t>
            </a:r>
            <a:r>
              <a:rPr lang="en-US" sz="2000" dirty="0"/>
              <a:t> = []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sorted_indices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80"/>
                </a:solidFill>
              </a:rPr>
              <a:t>list</a:t>
            </a:r>
            <a:r>
              <a:rPr lang="en-US" sz="2000" dirty="0"/>
              <a:t>(</a:t>
            </a:r>
            <a:r>
              <a:rPr lang="en-US" sz="2000" dirty="0" err="1"/>
              <a:t>argsort</a:t>
            </a:r>
            <a:r>
              <a:rPr lang="en-US" sz="2000" dirty="0"/>
              <a:t>(topic))[::-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):  </a:t>
            </a:r>
            <a:r>
              <a:rPr lang="en-US" sz="2000" i="1" dirty="0">
                <a:solidFill>
                  <a:srgbClr val="808080"/>
                </a:solidFill>
              </a:rPr>
              <a:t># Get top 5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dirty="0"/>
              <a:t>index = </a:t>
            </a:r>
            <a:r>
              <a:rPr lang="en-US" sz="2000" dirty="0" err="1"/>
              <a:t>sorted_indices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dirty="0" err="1"/>
              <a:t>words_in_topic.append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[index])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", "</a:t>
            </a:r>
            <a:r>
              <a:rPr lang="en-US" sz="2000" dirty="0"/>
              <a:t>.join(</a:t>
            </a:r>
            <a:r>
              <a:rPr lang="en-US" sz="2000" dirty="0" err="1"/>
              <a:t>words_in_topic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1485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top 5 words in each topic:</a:t>
            </a:r>
          </a:p>
          <a:p>
            <a:pPr marL="0" indent="0">
              <a:buNone/>
            </a:pPr>
            <a:r>
              <a:rPr lang="en-US" sz="2400" dirty="0"/>
              <a:t>==================================================</a:t>
            </a:r>
          </a:p>
          <a:p>
            <a:pPr marL="0" indent="0">
              <a:buNone/>
            </a:pPr>
            <a:r>
              <a:rPr lang="en-US" sz="2400" dirty="0"/>
              <a:t>world, million, against, group, court</a:t>
            </a:r>
          </a:p>
          <a:p>
            <a:pPr marL="0" indent="0">
              <a:buNone/>
            </a:pPr>
            <a:r>
              <a:rPr lang="en-US" sz="2400" dirty="0" err="1"/>
              <a:t>harriman</a:t>
            </a:r>
            <a:r>
              <a:rPr lang="en-US" sz="2400" dirty="0"/>
              <a:t>, </a:t>
            </a:r>
            <a:r>
              <a:rPr lang="en-US" sz="2400" dirty="0" err="1"/>
              <a:t>clinton</a:t>
            </a:r>
            <a:r>
              <a:rPr lang="en-US" sz="2400" dirty="0"/>
              <a:t>, </a:t>
            </a:r>
            <a:r>
              <a:rPr lang="en-US" sz="2400" dirty="0" err="1"/>
              <a:t>u.s</a:t>
            </a:r>
            <a:r>
              <a:rPr lang="en-US" sz="2400" dirty="0"/>
              <a:t>, ambassador, </a:t>
            </a:r>
            <a:r>
              <a:rPr lang="en-US" sz="2400" dirty="0" err="1"/>
              <a:t>paris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pope, </a:t>
            </a:r>
            <a:r>
              <a:rPr lang="en-US" sz="2400" dirty="0" err="1"/>
              <a:t>vatican</a:t>
            </a:r>
            <a:r>
              <a:rPr lang="en-US" sz="2400" dirty="0"/>
              <a:t>, surgery, hospital, </a:t>
            </a:r>
            <a:r>
              <a:rPr lang="en-US" sz="2400" dirty="0" err="1"/>
              <a:t>rome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died, king, service, funeral, </a:t>
            </a:r>
            <a:r>
              <a:rPr lang="en-US" sz="2400" dirty="0" err="1"/>
              <a:t>michael</a:t>
            </a: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russian</a:t>
            </a:r>
            <a:r>
              <a:rPr lang="en-US" sz="2400" dirty="0"/>
              <a:t>, </a:t>
            </a:r>
            <a:r>
              <a:rPr lang="en-US" sz="2400" dirty="0" err="1"/>
              <a:t>russia</a:t>
            </a:r>
            <a:r>
              <a:rPr lang="en-US" sz="2400" dirty="0"/>
              <a:t>, soviet, </a:t>
            </a:r>
            <a:r>
              <a:rPr lang="en-US" sz="2400" dirty="0" err="1"/>
              <a:t>moscow</a:t>
            </a:r>
            <a:r>
              <a:rPr lang="en-US" sz="2400" dirty="0"/>
              <a:t>, communist</a:t>
            </a:r>
          </a:p>
          <a:p>
            <a:pPr marL="0" indent="0">
              <a:buNone/>
            </a:pPr>
            <a:r>
              <a:rPr lang="en-US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04848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9060-178E-42B0-A9CB-C361674EA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Dissertation defense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801F3-5603-479E-8DB8-A84225CB2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Yilun Zhu:</a:t>
            </a:r>
          </a:p>
          <a:p>
            <a:pPr lvl="1"/>
            <a:r>
              <a:rPr lang="en-US" b="1" i="1" dirty="0"/>
              <a:t>Advancing Generalization in Coreference Resolution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Tuesday, November 28, 2023, 10 am, Poulton Hall 230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RSVP to </a:t>
            </a:r>
            <a:r>
              <a:rPr lang="en-US" u="sng" dirty="0">
                <a:hlinkClick r:id="rId3"/>
              </a:rPr>
              <a:t>eee8@georgetown.edu</a:t>
            </a:r>
            <a:r>
              <a:rPr lang="en-US" dirty="0"/>
              <a:t> no later than 5 pm on Monday November 27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981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the best topic per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 the top topic for each document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 err="1"/>
              <a:t>doc_topic_mapping</a:t>
            </a:r>
            <a:r>
              <a:rPr lang="en-US" sz="2000" dirty="0"/>
              <a:t> = </a:t>
            </a:r>
            <a:r>
              <a:rPr lang="en-US" sz="2000" dirty="0" err="1"/>
              <a:t>lda_model.doc_topic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see if the first 10 cluster nicely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n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</a:t>
            </a:r>
            <a:r>
              <a:rPr lang="en-US" sz="2000" i="1" dirty="0" err="1">
                <a:solidFill>
                  <a:srgbClr val="808080"/>
                </a:solidFill>
              </a:rPr>
              <a:t>argmax</a:t>
            </a:r>
            <a:r>
              <a:rPr lang="en-US" sz="2000" i="1" dirty="0">
                <a:solidFill>
                  <a:srgbClr val="808080"/>
                </a:solidFill>
              </a:rPr>
              <a:t> returns the column with the </a:t>
            </a:r>
            <a:r>
              <a:rPr lang="en-US" sz="2000" i="1" dirty="0" err="1">
                <a:solidFill>
                  <a:srgbClr val="808080"/>
                </a:solidFill>
              </a:rPr>
              <a:t>maxmimum</a:t>
            </a:r>
            <a:r>
              <a:rPr lang="en-US" sz="2000" i="1" dirty="0">
                <a:solidFill>
                  <a:srgbClr val="808080"/>
                </a:solidFill>
              </a:rPr>
              <a:t> value for this row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best_topic</a:t>
            </a:r>
            <a:r>
              <a:rPr lang="en-US" sz="2000" dirty="0"/>
              <a:t> = </a:t>
            </a:r>
            <a:r>
              <a:rPr lang="en-US" sz="2000" dirty="0" err="1"/>
              <a:t>doc_topic_mapping</a:t>
            </a:r>
            <a:r>
              <a:rPr lang="en-US" sz="2000" dirty="0"/>
              <a:t>[n].</a:t>
            </a:r>
            <a:r>
              <a:rPr lang="en-US" sz="2000" dirty="0" err="1"/>
              <a:t>argmax</a:t>
            </a:r>
            <a:r>
              <a:rPr lang="en-US" sz="2000" dirty="0"/>
              <a:t>()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"doc"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(n) + </a:t>
            </a:r>
            <a:r>
              <a:rPr lang="en-US" sz="2000" b="1" dirty="0">
                <a:solidFill>
                  <a:srgbClr val="008000"/>
                </a:solidFill>
              </a:rPr>
              <a:t>", titled: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[n]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"Best topic: " </a:t>
            </a:r>
            <a:r>
              <a:rPr lang="en-US" sz="2000" dirty="0"/>
              <a:t>+ </a:t>
            </a:r>
            <a:r>
              <a:rPr lang="en-US" sz="2000" dirty="0" err="1"/>
              <a:t>best_topic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2429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doc0, titled: 0 UK: Prince Charles spearheads British royal revolution. LONDON 1996-08-20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doc1, titled: 1 GERMANY: Historic Dresden church rising from WW2 ashes. DRESDEN, Germany 1996-08-21</a:t>
            </a:r>
          </a:p>
          <a:p>
            <a:pPr marL="0" indent="0">
              <a:buNone/>
            </a:pPr>
            <a:r>
              <a:rPr lang="en-US" sz="1600" dirty="0"/>
              <a:t>Best topic: 4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doc2, titled: 2 INDIA: Mother Teresa's condition said still unstable. CALCUTTA 1996-08-23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doc3, titled: 3 UK: Palace warns British weekly over Charles pictures. LONDON 1996-08-25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doc4, titled: 4 INDIA: Mother Teresa, slightly stronger, blesses nuns. CALCUTTA 1996-08-25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doc5, titled: 5 INDIA: Mother Teresa's condition unchanged, thousands pray. CALCUTTA 1996-08-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</p:txBody>
      </p:sp>
    </p:spTree>
    <p:extLst>
      <p:ext uri="{BB962C8B-B14F-4D97-AF65-F5344CB8AC3E}">
        <p14:creationId xmlns:p14="http://schemas.microsoft.com/office/powerpoint/2010/main" val="2342522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Plotting word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 </a:t>
            </a:r>
            <a:r>
              <a:rPr lang="en-US" sz="2400" dirty="0" err="1"/>
              <a:t>matplotlib.pyplot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as </a:t>
            </a:r>
            <a:r>
              <a:rPr lang="en-US" sz="2400" dirty="0" err="1"/>
              <a:t>pplt</a:t>
            </a:r>
            <a:br>
              <a:rPr lang="en-US" sz="2400" dirty="0"/>
            </a:br>
            <a:br>
              <a:rPr lang="en-US" sz="2400" dirty="0"/>
            </a:br>
            <a:r>
              <a:rPr lang="en-US" sz="2400" i="1" dirty="0">
                <a:solidFill>
                  <a:srgbClr val="808080"/>
                </a:solidFill>
              </a:rPr>
              <a:t># Make two rows, one column of plots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figure_container</a:t>
            </a:r>
            <a:r>
              <a:rPr lang="en-US" sz="2400" dirty="0"/>
              <a:t>, </a:t>
            </a:r>
            <a:r>
              <a:rPr lang="en-US" sz="2400" dirty="0" err="1"/>
              <a:t>my_plot_axes</a:t>
            </a:r>
            <a:r>
              <a:rPr lang="en-US" sz="2400" dirty="0"/>
              <a:t> = </a:t>
            </a:r>
            <a:r>
              <a:rPr lang="en-US" sz="2400" dirty="0" err="1"/>
              <a:t>pplt.subplots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00FF"/>
                </a:solidFill>
              </a:rPr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)  </a:t>
            </a:r>
            <a:br>
              <a:rPr lang="en-US" sz="2400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Fill the subplots with each of the following two topics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0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4</a:t>
            </a:r>
            <a:r>
              <a:rPr lang="en-US" sz="2400" dirty="0"/>
              <a:t>,:])</a:t>
            </a:r>
            <a:br>
              <a:rPr lang="en-US" sz="2400" dirty="0"/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15</a:t>
            </a:r>
            <a:r>
              <a:rPr lang="en-US" sz="2400" dirty="0"/>
              <a:t>,:])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 err="1"/>
              <a:t>pplt.show</a:t>
            </a:r>
            <a:r>
              <a:rPr lang="en-US" sz="2400" dirty="0"/>
              <a:t>()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293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Reminder: all words are in all topics!</a:t>
            </a:r>
          </a:p>
        </p:txBody>
      </p:sp>
      <p:pic>
        <p:nvPicPr>
          <p:cNvPr id="7170" name="Picture 2" descr="C:\Users\az364\Desktop\figure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5734051" cy="430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2742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D3DC5-A1B4-4F4E-BA6B-14608D3E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Supervised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29707-89D0-4EB7-B6A2-649843A37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LDA can find topics, but won’t predict topics out of a known set of labels</a:t>
            </a:r>
          </a:p>
          <a:p>
            <a:r>
              <a:rPr lang="en-US" dirty="0"/>
              <a:t>To do that, we need a </a:t>
            </a:r>
            <a:r>
              <a:rPr lang="en-US" b="1" dirty="0"/>
              <a:t>text classifier</a:t>
            </a:r>
            <a:endParaRPr lang="en-US" dirty="0"/>
          </a:p>
          <a:p>
            <a:r>
              <a:rPr lang="en-US" dirty="0"/>
              <a:t>Major approaches today:</a:t>
            </a:r>
          </a:p>
          <a:p>
            <a:pPr lvl="1"/>
            <a:r>
              <a:rPr lang="en-US" dirty="0"/>
              <a:t>Rule/lexicon-based (e.g. profanity detection)</a:t>
            </a:r>
          </a:p>
          <a:p>
            <a:pPr lvl="1"/>
            <a:r>
              <a:rPr lang="en-US" dirty="0"/>
              <a:t>Statistical machine learning (fast/easy, fairly reliable, dependent on vocabulary)</a:t>
            </a:r>
          </a:p>
          <a:p>
            <a:pPr lvl="1"/>
            <a:r>
              <a:rPr lang="en-US" dirty="0"/>
              <a:t>Neural (more expensive, data hungry, but better handling for OOV items)</a:t>
            </a:r>
          </a:p>
        </p:txBody>
      </p:sp>
    </p:spTree>
    <p:extLst>
      <p:ext uri="{BB962C8B-B14F-4D97-AF65-F5344CB8AC3E}">
        <p14:creationId xmlns:p14="http://schemas.microsoft.com/office/powerpoint/2010/main" val="30553447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221A-8919-40C3-9CF7-825B37854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movie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C6AE0-061E-4FBF-B4C2-A0515287E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0099"/>
                </a:solidFill>
              </a:rPr>
              <a:t>from</a:t>
            </a:r>
            <a:r>
              <a:rPr lang="en-US" sz="2400" dirty="0"/>
              <a:t> </a:t>
            </a:r>
            <a:r>
              <a:rPr lang="en-US" sz="2400" dirty="0" err="1"/>
              <a:t>nltk.corpus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0099"/>
                </a:solidFill>
              </a:rPr>
              <a:t>import</a:t>
            </a:r>
            <a:r>
              <a:rPr lang="en-US" sz="2400" dirty="0"/>
              <a:t> </a:t>
            </a:r>
            <a:r>
              <a:rPr lang="en-US" sz="2400" dirty="0" err="1"/>
              <a:t>movie_reviews</a:t>
            </a: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rgbClr val="000099"/>
                </a:solidFill>
              </a:rPr>
              <a:t>from</a:t>
            </a:r>
            <a:r>
              <a:rPr lang="en-US" sz="2400" dirty="0"/>
              <a:t> </a:t>
            </a:r>
            <a:r>
              <a:rPr lang="en-US" sz="2400" dirty="0" err="1"/>
              <a:t>nltk.corpus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0099"/>
                </a:solidFill>
              </a:rPr>
              <a:t>import</a:t>
            </a:r>
            <a:r>
              <a:rPr lang="en-US" sz="2400" dirty="0"/>
              <a:t> </a:t>
            </a:r>
            <a:r>
              <a:rPr lang="en-US" sz="2400" dirty="0" err="1"/>
              <a:t>stopwords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rgbClr val="000099"/>
                </a:solidFill>
              </a:rPr>
              <a:t>def</a:t>
            </a:r>
            <a:r>
              <a:rPr lang="en-US" sz="2400" dirty="0"/>
              <a:t> </a:t>
            </a:r>
            <a:r>
              <a:rPr lang="en-US" sz="2400" dirty="0" err="1"/>
              <a:t>document_features</a:t>
            </a:r>
            <a:r>
              <a:rPr lang="en-US" sz="2400" dirty="0"/>
              <a:t>(document):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 err="1"/>
              <a:t>document_words</a:t>
            </a:r>
            <a:r>
              <a:rPr lang="en-US" sz="2400" dirty="0"/>
              <a:t> = set(document)</a:t>
            </a:r>
          </a:p>
          <a:p>
            <a:pPr marL="0" indent="0">
              <a:buNone/>
            </a:pPr>
            <a:r>
              <a:rPr lang="en-US" sz="2400" dirty="0"/>
              <a:t>    features = {}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>
                <a:solidFill>
                  <a:srgbClr val="000099"/>
                </a:solidFill>
              </a:rPr>
              <a:t>for</a:t>
            </a:r>
            <a:r>
              <a:rPr lang="en-US" sz="2400" dirty="0"/>
              <a:t> word </a:t>
            </a:r>
            <a:r>
              <a:rPr lang="en-US" sz="2400" dirty="0">
                <a:solidFill>
                  <a:srgbClr val="000099"/>
                </a:solidFill>
              </a:rPr>
              <a:t>in</a:t>
            </a:r>
            <a:r>
              <a:rPr lang="en-US" sz="2400" dirty="0"/>
              <a:t> </a:t>
            </a:r>
            <a:r>
              <a:rPr lang="en-US" sz="2400" dirty="0" err="1"/>
              <a:t>top_n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        features[</a:t>
            </a:r>
            <a:r>
              <a:rPr lang="en-US" sz="2400" dirty="0" err="1">
                <a:solidFill>
                  <a:srgbClr val="7030A0"/>
                </a:solidFill>
              </a:rPr>
              <a:t>f</a:t>
            </a:r>
            <a:r>
              <a:rPr lang="en-US" sz="2400" dirty="0" err="1">
                <a:solidFill>
                  <a:srgbClr val="339933"/>
                </a:solidFill>
              </a:rPr>
              <a:t>'contains</a:t>
            </a:r>
            <a:r>
              <a:rPr lang="en-US" sz="2400" dirty="0">
                <a:solidFill>
                  <a:srgbClr val="339933"/>
                </a:solidFill>
              </a:rPr>
              <a:t>(</a:t>
            </a:r>
            <a:r>
              <a:rPr lang="en-US" sz="2400" dirty="0">
                <a:solidFill>
                  <a:srgbClr val="FFC000"/>
                </a:solidFill>
              </a:rPr>
              <a:t>{</a:t>
            </a:r>
            <a:r>
              <a:rPr lang="en-US" sz="2400" dirty="0"/>
              <a:t>word</a:t>
            </a:r>
            <a:r>
              <a:rPr lang="en-US" sz="2400" dirty="0">
                <a:solidFill>
                  <a:srgbClr val="FFC000"/>
                </a:solidFill>
              </a:rPr>
              <a:t>}</a:t>
            </a:r>
            <a:r>
              <a:rPr lang="en-US" sz="2400" dirty="0">
                <a:solidFill>
                  <a:srgbClr val="339933"/>
                </a:solidFill>
              </a:rPr>
              <a:t>)</a:t>
            </a:r>
            <a:r>
              <a:rPr lang="en-US" sz="2400" dirty="0">
                <a:solidFill>
                  <a:srgbClr val="7030A0"/>
                </a:solidFill>
              </a:rPr>
              <a:t>'</a:t>
            </a:r>
            <a:r>
              <a:rPr lang="en-US" sz="2400" dirty="0"/>
              <a:t>] = (word in </a:t>
            </a:r>
            <a:r>
              <a:rPr lang="en-US" sz="2400" dirty="0" err="1"/>
              <a:t>document_words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>
                <a:solidFill>
                  <a:srgbClr val="000099"/>
                </a:solidFill>
              </a:rPr>
              <a:t>return</a:t>
            </a:r>
            <a:r>
              <a:rPr lang="en-US" sz="2400" dirty="0"/>
              <a:t> features</a:t>
            </a:r>
          </a:p>
          <a:p>
            <a:endParaRPr lang="en-US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CE6A41-DFCD-4690-85EF-2BD595DA9867}"/>
              </a:ext>
            </a:extLst>
          </p:cNvPr>
          <p:cNvSpPr/>
          <p:nvPr/>
        </p:nvSpPr>
        <p:spPr>
          <a:xfrm>
            <a:off x="2971800" y="5987851"/>
            <a:ext cx="450854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Code &gt; </a:t>
            </a:r>
            <a:r>
              <a:rPr lang="en-US" dirty="0" err="1"/>
              <a:t>topic_modeling</a:t>
            </a:r>
            <a:r>
              <a:rPr lang="en-US" dirty="0"/>
              <a:t> &gt; doc_classification.py</a:t>
            </a:r>
          </a:p>
        </p:txBody>
      </p:sp>
    </p:spTree>
    <p:extLst>
      <p:ext uri="{BB962C8B-B14F-4D97-AF65-F5344CB8AC3E}">
        <p14:creationId xmlns:p14="http://schemas.microsoft.com/office/powerpoint/2010/main" val="40674845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221A-8919-40C3-9CF7-825B37854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movie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C6AE0-061E-4FBF-B4C2-A0515287E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/>
              <a:t>eng_stopwords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99"/>
                </a:solidFill>
              </a:rPr>
              <a:t>list</a:t>
            </a:r>
            <a:r>
              <a:rPr lang="en-US" sz="2000" dirty="0"/>
              <a:t>(</a:t>
            </a:r>
            <a:r>
              <a:rPr lang="en-US" sz="2000" dirty="0" err="1"/>
              <a:t>stopwords.words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339933"/>
                </a:solidFill>
              </a:rPr>
              <a:t>'</a:t>
            </a:r>
            <a:r>
              <a:rPr lang="en-US" sz="2000" dirty="0" err="1">
                <a:solidFill>
                  <a:srgbClr val="339933"/>
                </a:solidFill>
              </a:rPr>
              <a:t>english</a:t>
            </a:r>
            <a:r>
              <a:rPr lang="en-US" sz="2000" dirty="0">
                <a:solidFill>
                  <a:srgbClr val="339933"/>
                </a:solidFill>
              </a:rPr>
              <a:t>'</a:t>
            </a:r>
            <a:r>
              <a:rPr lang="en-US" sz="2000" dirty="0"/>
              <a:t>))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Note 'list comprehension' syntax:</a:t>
            </a:r>
          </a:p>
          <a:p>
            <a:pPr marL="0" indent="0">
              <a:buNone/>
            </a:pPr>
            <a:r>
              <a:rPr lang="en-US" sz="2000" dirty="0" err="1"/>
              <a:t>lower_words</a:t>
            </a:r>
            <a:r>
              <a:rPr lang="en-US" sz="2000" dirty="0"/>
              <a:t> = [</a:t>
            </a:r>
            <a:r>
              <a:rPr lang="en-US" sz="2000" dirty="0" err="1"/>
              <a:t>word.lower</a:t>
            </a:r>
            <a:r>
              <a:rPr lang="en-US" sz="2000" dirty="0"/>
              <a:t>() </a:t>
            </a: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movie_reviews.words</a:t>
            </a:r>
            <a:r>
              <a:rPr lang="en-US" sz="2000" dirty="0"/>
              <a:t>()]</a:t>
            </a:r>
          </a:p>
          <a:p>
            <a:pPr marL="0" indent="0">
              <a:buNone/>
            </a:pPr>
            <a:r>
              <a:rPr lang="en-US" sz="2000" dirty="0" err="1"/>
              <a:t>freqs</a:t>
            </a:r>
            <a:r>
              <a:rPr lang="en-US" sz="2000" dirty="0"/>
              <a:t> = </a:t>
            </a:r>
            <a:r>
              <a:rPr lang="en-US" sz="2000" dirty="0" err="1"/>
              <a:t>nltk.FreqDist</a:t>
            </a:r>
            <a:r>
              <a:rPr lang="en-US" sz="2000" dirty="0"/>
              <a:t>(</a:t>
            </a:r>
            <a:r>
              <a:rPr lang="en-US" sz="2000" dirty="0" err="1"/>
              <a:t>lower_words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r>
              <a:rPr lang="en-US" sz="2000" dirty="0" err="1"/>
              <a:t>top_n</a:t>
            </a:r>
            <a:r>
              <a:rPr lang="en-US" sz="2000" dirty="0"/>
              <a:t> = list(</a:t>
            </a:r>
            <a:r>
              <a:rPr lang="en-US" sz="2000" dirty="0" err="1"/>
              <a:t>freqs</a:t>
            </a:r>
            <a:r>
              <a:rPr lang="en-US" sz="2000" dirty="0"/>
              <a:t>)[:</a:t>
            </a:r>
            <a:r>
              <a:rPr lang="en-US" sz="2000" dirty="0">
                <a:solidFill>
                  <a:srgbClr val="0070C0"/>
                </a:solidFill>
              </a:rPr>
              <a:t>2000</a:t>
            </a:r>
            <a:r>
              <a:rPr lang="en-US" sz="2000" dirty="0"/>
              <a:t>]</a:t>
            </a:r>
          </a:p>
          <a:p>
            <a:pPr marL="0" indent="0">
              <a:buNone/>
            </a:pPr>
            <a:r>
              <a:rPr lang="en-US" sz="2000" dirty="0" err="1"/>
              <a:t>top_n</a:t>
            </a:r>
            <a:r>
              <a:rPr lang="en-US" sz="2000" dirty="0"/>
              <a:t> = [word </a:t>
            </a: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top_n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99"/>
                </a:solidFill>
              </a:rPr>
              <a:t>if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not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eng_stopwords</a:t>
            </a:r>
            <a:r>
              <a:rPr lang="en-US" sz="20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3611087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221A-8919-40C3-9CF7-825B37854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movie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C6AE0-061E-4FBF-B4C2-A0515287E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documents = []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category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movie_reviews.categories</a:t>
            </a:r>
            <a:r>
              <a:rPr lang="en-US" sz="2000" dirty="0"/>
              <a:t>():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</a:t>
            </a:r>
            <a:r>
              <a:rPr lang="en-US" sz="2000" dirty="0" err="1"/>
              <a:t>fileid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movie_reviews.fileids</a:t>
            </a:r>
            <a:r>
              <a:rPr lang="en-US" sz="2000" dirty="0"/>
              <a:t>(category):</a:t>
            </a:r>
          </a:p>
          <a:p>
            <a:pPr marL="0" indent="0">
              <a:buNone/>
            </a:pPr>
            <a:r>
              <a:rPr lang="en-US" sz="2000" dirty="0"/>
              <a:t>        words = </a:t>
            </a:r>
            <a:r>
              <a:rPr lang="en-US" sz="2000" dirty="0" err="1"/>
              <a:t>movie_reviews.words</a:t>
            </a:r>
            <a:r>
              <a:rPr lang="en-US" sz="2000" dirty="0"/>
              <a:t>(</a:t>
            </a:r>
            <a:r>
              <a:rPr lang="en-US" sz="2000" dirty="0" err="1"/>
              <a:t>fileid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r>
              <a:rPr lang="en-US" sz="2000" dirty="0"/>
              <a:t>        </a:t>
            </a:r>
            <a:r>
              <a:rPr lang="en-US" sz="2000" dirty="0" err="1"/>
              <a:t>filtered_words</a:t>
            </a:r>
            <a:r>
              <a:rPr lang="en-US" sz="2000" dirty="0"/>
              <a:t> = [word </a:t>
            </a: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words </a:t>
            </a:r>
            <a:r>
              <a:rPr lang="en-US" sz="2000" dirty="0">
                <a:solidFill>
                  <a:srgbClr val="000099"/>
                </a:solidFill>
              </a:rPr>
              <a:t>if</a:t>
            </a:r>
            <a:r>
              <a:rPr lang="en-US" sz="2000" dirty="0"/>
              <a:t> word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</a:t>
            </a:r>
            <a:r>
              <a:rPr lang="en-US" sz="2000" dirty="0" err="1"/>
              <a:t>top_n</a:t>
            </a:r>
            <a:r>
              <a:rPr lang="en-US" sz="2000" dirty="0"/>
              <a:t>]</a:t>
            </a:r>
          </a:p>
          <a:p>
            <a:pPr marL="0" indent="0">
              <a:buNone/>
            </a:pPr>
            <a:r>
              <a:rPr lang="en-US" sz="2000" dirty="0"/>
              <a:t>        </a:t>
            </a:r>
            <a:r>
              <a:rPr lang="en-US" sz="2000" dirty="0" err="1"/>
              <a:t>documents.append</a:t>
            </a:r>
            <a:r>
              <a:rPr lang="en-US" sz="2000" dirty="0"/>
              <a:t>((</a:t>
            </a:r>
            <a:r>
              <a:rPr lang="en-US" sz="2000" dirty="0" err="1"/>
              <a:t>filtered_words,category</a:t>
            </a:r>
            <a:r>
              <a:rPr lang="en-US" sz="2000" dirty="0"/>
              <a:t>))</a:t>
            </a:r>
          </a:p>
          <a:p>
            <a:pPr marL="0" indent="0">
              <a:buNone/>
            </a:pPr>
            <a:r>
              <a:rPr lang="en-US" sz="2000" dirty="0" err="1"/>
              <a:t>random.shuffle</a:t>
            </a:r>
            <a:r>
              <a:rPr lang="en-US" sz="2000" dirty="0"/>
              <a:t>(documents)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feature_sets</a:t>
            </a:r>
            <a:r>
              <a:rPr lang="en-US" sz="2000" dirty="0"/>
              <a:t> = []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9"/>
                </a:solidFill>
              </a:rPr>
              <a:t>for</a:t>
            </a:r>
            <a:r>
              <a:rPr lang="en-US" sz="2000" dirty="0"/>
              <a:t> doc, category </a:t>
            </a:r>
            <a:r>
              <a:rPr lang="en-US" sz="2000" dirty="0">
                <a:solidFill>
                  <a:srgbClr val="000099"/>
                </a:solidFill>
              </a:rPr>
              <a:t>in</a:t>
            </a:r>
            <a:r>
              <a:rPr lang="en-US" sz="2000" dirty="0"/>
              <a:t> documents: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feature_sets.append</a:t>
            </a:r>
            <a:r>
              <a:rPr lang="en-US" sz="2000" dirty="0"/>
              <a:t>((</a:t>
            </a:r>
            <a:r>
              <a:rPr lang="en-US" sz="2000" dirty="0" err="1"/>
              <a:t>document_features</a:t>
            </a:r>
            <a:r>
              <a:rPr lang="en-US" sz="2000" dirty="0"/>
              <a:t>(doc), category))</a:t>
            </a:r>
          </a:p>
        </p:txBody>
      </p:sp>
    </p:spTree>
    <p:extLst>
      <p:ext uri="{BB962C8B-B14F-4D97-AF65-F5344CB8AC3E}">
        <p14:creationId xmlns:p14="http://schemas.microsoft.com/office/powerpoint/2010/main" val="2023226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E6E31-FD12-40B8-97BA-6AB4E233E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Finally, the classifier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36AD1-8DEB-447E-AB14-0747BC815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train_set</a:t>
            </a:r>
            <a:r>
              <a:rPr lang="en-US" sz="2400" dirty="0"/>
              <a:t>, </a:t>
            </a:r>
            <a:r>
              <a:rPr lang="en-US" sz="2400" dirty="0" err="1"/>
              <a:t>test_set</a:t>
            </a:r>
            <a:r>
              <a:rPr lang="en-US" sz="2400" dirty="0"/>
              <a:t> = </a:t>
            </a:r>
            <a:r>
              <a:rPr lang="en-US" sz="2400" dirty="0" err="1"/>
              <a:t>feature_sets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70C0"/>
                </a:solidFill>
              </a:rPr>
              <a:t>100</a:t>
            </a:r>
            <a:r>
              <a:rPr lang="en-US" sz="2400" dirty="0"/>
              <a:t>:], </a:t>
            </a:r>
            <a:r>
              <a:rPr lang="en-US" sz="2400" dirty="0" err="1"/>
              <a:t>feature_sets</a:t>
            </a:r>
            <a:r>
              <a:rPr lang="en-US" sz="2400" dirty="0"/>
              <a:t>[:</a:t>
            </a:r>
            <a:r>
              <a:rPr lang="en-US" sz="2400" dirty="0">
                <a:solidFill>
                  <a:srgbClr val="0070C0"/>
                </a:solidFill>
              </a:rPr>
              <a:t>100</a:t>
            </a:r>
            <a:r>
              <a:rPr lang="en-US" sz="2400" dirty="0"/>
              <a:t>]</a:t>
            </a:r>
          </a:p>
          <a:p>
            <a:pPr marL="0" indent="0">
              <a:buNone/>
            </a:pPr>
            <a:r>
              <a:rPr lang="en-US" sz="2400" dirty="0"/>
              <a:t>classifier = </a:t>
            </a:r>
            <a:r>
              <a:rPr lang="en-US" sz="2400" dirty="0" err="1"/>
              <a:t>nltk.NaiveBayesClassifier.train</a:t>
            </a:r>
            <a:r>
              <a:rPr lang="en-US" sz="2400" dirty="0"/>
              <a:t>(</a:t>
            </a:r>
            <a:r>
              <a:rPr lang="en-US" sz="2400" dirty="0" err="1"/>
              <a:t>train_set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99"/>
                </a:solidFill>
              </a:rPr>
              <a:t>print</a:t>
            </a:r>
            <a:r>
              <a:rPr lang="en-US" sz="2400" dirty="0"/>
              <a:t>(</a:t>
            </a:r>
            <a:r>
              <a:rPr lang="en-US" sz="2400" dirty="0" err="1"/>
              <a:t>nltk.classify.accuracy</a:t>
            </a:r>
            <a:r>
              <a:rPr lang="en-US" sz="2400" dirty="0"/>
              <a:t>(classifier, </a:t>
            </a:r>
            <a:r>
              <a:rPr lang="en-US" sz="2400" dirty="0" err="1"/>
              <a:t>test_set</a:t>
            </a:r>
            <a:r>
              <a:rPr lang="en-US" sz="2400" dirty="0"/>
              <a:t>))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classifier.show_most_informative_features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70C0"/>
                </a:solidFill>
              </a:rPr>
              <a:t>5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7340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BAD58-B83A-4DE3-AC7E-01666F9B1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00CF7-66DB-4539-B637-19AE23FA1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0.79</a:t>
            </a: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Most Informative Features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contains(outstanding) = True      pos : neg    =     11.4 : 1.0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     contains(</a:t>
            </a:r>
            <a:r>
              <a:rPr lang="en-US" sz="1600" dirty="0" err="1">
                <a:latin typeface="Consolas" panose="020B0609020204030204" pitchFamily="49" charset="0"/>
              </a:rPr>
              <a:t>seagal</a:t>
            </a:r>
            <a:r>
              <a:rPr lang="en-US" sz="1600" dirty="0">
                <a:latin typeface="Consolas" panose="020B0609020204030204" pitchFamily="49" charset="0"/>
              </a:rPr>
              <a:t>) = True      neg : pos    =      7.8 : 1.0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      contains(</a:t>
            </a:r>
            <a:r>
              <a:rPr lang="en-US" sz="1600" dirty="0" err="1">
                <a:latin typeface="Consolas" panose="020B0609020204030204" pitchFamily="49" charset="0"/>
              </a:rPr>
              <a:t>mulan</a:t>
            </a:r>
            <a:r>
              <a:rPr lang="en-US" sz="1600" dirty="0">
                <a:latin typeface="Consolas" panose="020B0609020204030204" pitchFamily="49" charset="0"/>
              </a:rPr>
              <a:t>) = True      pos : neg    =      7.7 : 1.0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contains(wonderfully) = True      pos : neg    =      6.3 : 1.0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       contains(</a:t>
            </a:r>
            <a:r>
              <a:rPr lang="en-US" sz="1600" dirty="0" err="1">
                <a:latin typeface="Consolas" panose="020B0609020204030204" pitchFamily="49" charset="0"/>
              </a:rPr>
              <a:t>damon</a:t>
            </a:r>
            <a:r>
              <a:rPr lang="en-US" sz="1600" dirty="0">
                <a:latin typeface="Consolas" panose="020B0609020204030204" pitchFamily="49" charset="0"/>
              </a:rPr>
              <a:t>) = True      pos : neg    =      6.1 : 1.0</a:t>
            </a:r>
          </a:p>
        </p:txBody>
      </p:sp>
    </p:spTree>
    <p:extLst>
      <p:ext uri="{BB962C8B-B14F-4D97-AF65-F5344CB8AC3E}">
        <p14:creationId xmlns:p14="http://schemas.microsoft.com/office/powerpoint/2010/main" val="2997882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8322D-F167-4EC2-BA7E-873FDFBA4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Guest speaker - Greg Durrett (UT Austin)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71331-032E-42D7-8638-46817EC96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/>
              <a:t>Making LLMs Right</a:t>
            </a:r>
            <a:r>
              <a:rPr lang="en-US" dirty="0"/>
              <a:t> </a:t>
            </a:r>
          </a:p>
          <a:p>
            <a:r>
              <a:rPr lang="en-US" i="1" dirty="0"/>
              <a:t>Nov. 28 @2:00  (STM 326)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Large language models (LLMs) like </a:t>
            </a:r>
            <a:r>
              <a:rPr lang="en-US" dirty="0" err="1"/>
              <a:t>ChatGPT</a:t>
            </a:r>
            <a:r>
              <a:rPr lang="en-US" dirty="0"/>
              <a:t> have been criticized for their propensity to "hallucinate" and state incorrect information. However, the errors these systems make are not random: there are certain capabilities, like summarization, they can do quite reliably, and others, like arithmetic, that are fundamentally unreliable. In this talk, I argue that paying attention to this divide in capabilities can allow us to make LLMs right. First, I will discuss how we use LLMs as building blocks in systems that can do sound reasoning over natural language. For instance, we can use them to translate a natural language problem definition into a formal specification, or break a reasoning problem down into steps that are easily checkable. LLMs can do these steps reliably even if they struggle with the full end-to-end task. I will present a new dataset we have constructed to benchmark LLMs' capabilities on challenging reasoning tasks presented in narratives, like solving murder mysteries. Second, I will discuss how we can figure out post-hoc whether LLMs' generations are right. Our approach is inspired by human fact-checking: first, dissect an LLM's "claim" into pieces, then explain whether those pieces are right or wrong. Finally, I will discuss ongoing work on how to integrate this error detection capability into LLMs to improve the state of the art.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2110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94EED-0B9D-4865-9CE1-6845BA903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AB8E7-1493-49CC-BC96-7499E1D27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Easy with a pre-trained model</a:t>
            </a:r>
          </a:p>
          <a:p>
            <a:pPr lvl="1"/>
            <a:r>
              <a:rPr lang="en-US" dirty="0"/>
              <a:t>Relies on word embeddings and a large corpus</a:t>
            </a:r>
          </a:p>
          <a:p>
            <a:pPr lvl="1"/>
            <a:r>
              <a:rPr lang="en-US" dirty="0"/>
              <a:t>Somewhat more complex to train your own</a:t>
            </a:r>
          </a:p>
          <a:p>
            <a:r>
              <a:rPr lang="en-US" dirty="0"/>
              <a:t>Similar to sequence labeling</a:t>
            </a:r>
          </a:p>
          <a:p>
            <a:r>
              <a:rPr lang="en-US" dirty="0"/>
              <a:t>Can use basic frameworks like </a:t>
            </a:r>
            <a:r>
              <a:rPr lang="en-US" dirty="0" err="1"/>
              <a:t>pytorch</a:t>
            </a:r>
            <a:r>
              <a:rPr lang="en-US" dirty="0"/>
              <a:t> or more tailored ones like flair</a:t>
            </a:r>
          </a:p>
        </p:txBody>
      </p:sp>
    </p:spTree>
    <p:extLst>
      <p:ext uri="{BB962C8B-B14F-4D97-AF65-F5344CB8AC3E}">
        <p14:creationId xmlns:p14="http://schemas.microsoft.com/office/powerpoint/2010/main" val="25541012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94EED-0B9D-4865-9CE1-6845BA903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AB8E7-1493-49CC-BC96-7499E1D27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99"/>
                </a:solidFill>
              </a:rPr>
              <a:t>from</a:t>
            </a:r>
            <a:r>
              <a:rPr lang="en-US" dirty="0"/>
              <a:t> </a:t>
            </a:r>
            <a:r>
              <a:rPr lang="en-US" dirty="0" err="1"/>
              <a:t>flair.data</a:t>
            </a:r>
            <a:r>
              <a:rPr lang="en-US" dirty="0"/>
              <a:t> </a:t>
            </a:r>
            <a:r>
              <a:rPr lang="en-US" dirty="0">
                <a:solidFill>
                  <a:srgbClr val="000099"/>
                </a:solidFill>
              </a:rPr>
              <a:t>import</a:t>
            </a:r>
            <a:r>
              <a:rPr lang="en-US" dirty="0"/>
              <a:t> Sentence</a:t>
            </a:r>
          </a:p>
          <a:p>
            <a:pPr marL="0" indent="0">
              <a:buNone/>
            </a:pPr>
            <a:r>
              <a:rPr lang="en-US" dirty="0">
                <a:solidFill>
                  <a:srgbClr val="000099"/>
                </a:solidFill>
              </a:rPr>
              <a:t>from</a:t>
            </a:r>
            <a:r>
              <a:rPr lang="en-US" dirty="0"/>
              <a:t> </a:t>
            </a:r>
            <a:r>
              <a:rPr lang="en-US" dirty="0" err="1"/>
              <a:t>flair.nn</a:t>
            </a:r>
            <a:r>
              <a:rPr lang="en-US" dirty="0"/>
              <a:t> </a:t>
            </a:r>
            <a:r>
              <a:rPr lang="en-US" dirty="0">
                <a:solidFill>
                  <a:srgbClr val="000099"/>
                </a:solidFill>
              </a:rPr>
              <a:t>import</a:t>
            </a:r>
            <a:r>
              <a:rPr lang="en-US" dirty="0"/>
              <a:t> Classifier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make a sentence</a:t>
            </a:r>
          </a:p>
          <a:p>
            <a:pPr marL="0" indent="0">
              <a:buNone/>
            </a:pPr>
            <a:r>
              <a:rPr lang="en-US" dirty="0"/>
              <a:t>sentence = Sentence(</a:t>
            </a:r>
            <a:r>
              <a:rPr lang="en-US" dirty="0">
                <a:solidFill>
                  <a:srgbClr val="339933"/>
                </a:solidFill>
              </a:rPr>
              <a:t>'I love Berlin .'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load the sentiment classifier</a:t>
            </a:r>
          </a:p>
          <a:p>
            <a:pPr marL="0" indent="0">
              <a:buNone/>
            </a:pPr>
            <a:r>
              <a:rPr lang="en-US" dirty="0" err="1"/>
              <a:t>sentiment_classifier</a:t>
            </a:r>
            <a:r>
              <a:rPr lang="en-US" dirty="0"/>
              <a:t> = </a:t>
            </a:r>
            <a:r>
              <a:rPr lang="en-US" dirty="0" err="1"/>
              <a:t>Classifier.load</a:t>
            </a:r>
            <a:r>
              <a:rPr lang="en-US" dirty="0"/>
              <a:t>('sentiment')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classify sentence</a:t>
            </a:r>
          </a:p>
          <a:p>
            <a:pPr marL="0" indent="0">
              <a:buNone/>
            </a:pPr>
            <a:r>
              <a:rPr lang="en-US" dirty="0" err="1"/>
              <a:t>sentiment_classifier.predict</a:t>
            </a:r>
            <a:r>
              <a:rPr lang="en-US" dirty="0"/>
              <a:t>(sentence)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print the sentence with all annotations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99"/>
                </a:solidFill>
              </a:rPr>
              <a:t>print</a:t>
            </a:r>
            <a:r>
              <a:rPr lang="en-US" dirty="0"/>
              <a:t>(sentence)</a:t>
            </a:r>
          </a:p>
        </p:txBody>
      </p:sp>
    </p:spTree>
    <p:extLst>
      <p:ext uri="{BB962C8B-B14F-4D97-AF65-F5344CB8AC3E}">
        <p14:creationId xmlns:p14="http://schemas.microsoft.com/office/powerpoint/2010/main" val="2187887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can we read?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you want more practice, work through the NLTK book!</a:t>
            </a:r>
          </a:p>
          <a:p>
            <a:r>
              <a:rPr lang="en-US" dirty="0"/>
              <a:t>What to read next about documents?</a:t>
            </a:r>
          </a:p>
          <a:p>
            <a:pPr lvl="1"/>
            <a:r>
              <a:rPr lang="en-US" dirty="0"/>
              <a:t>I recommend Chapter 6 – supervised text classification with some more advanced Python</a:t>
            </a:r>
          </a:p>
        </p:txBody>
      </p:sp>
    </p:spTree>
    <p:extLst>
      <p:ext uri="{BB962C8B-B14F-4D97-AF65-F5344CB8AC3E}">
        <p14:creationId xmlns:p14="http://schemas.microsoft.com/office/powerpoint/2010/main" val="256397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94315-8DE1-41FC-A65B-219D60587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Exam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6202A-959B-493A-A682-19E0E65B5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090396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7BA2C-DFA9-49CC-907E-067AC14AE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TF-IDF in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54220-6ECF-4209-BA83-1C2445F31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# pip install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</a:rPr>
              <a:t>scikit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-learn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from</a:t>
            </a:r>
            <a:r>
              <a:rPr lang="en-US" sz="2400" dirty="0"/>
              <a:t> glob </a:t>
            </a:r>
            <a:r>
              <a:rPr lang="en-US" sz="2400" b="1" dirty="0">
                <a:solidFill>
                  <a:srgbClr val="002060"/>
                </a:solidFill>
              </a:rPr>
              <a:t>import</a:t>
            </a:r>
            <a:r>
              <a:rPr lang="en-US" sz="2400" dirty="0"/>
              <a:t> glob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from</a:t>
            </a:r>
            <a:r>
              <a:rPr lang="en-US" sz="2400" dirty="0"/>
              <a:t> </a:t>
            </a:r>
            <a:r>
              <a:rPr lang="en-US" sz="2400" dirty="0" err="1"/>
              <a:t>sklearn.feature_extraction.text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import</a:t>
            </a:r>
            <a:r>
              <a:rPr lang="en-US" sz="2400" dirty="0"/>
              <a:t> </a:t>
            </a:r>
            <a:r>
              <a:rPr lang="en-US" sz="2400" dirty="0" err="1"/>
              <a:t>TfidfVectorizer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files = glob(</a:t>
            </a:r>
            <a:r>
              <a:rPr lang="en-US" sz="2400" dirty="0">
                <a:solidFill>
                  <a:srgbClr val="339933"/>
                </a:solidFill>
              </a:rPr>
              <a:t>"GUM_[</a:t>
            </a:r>
            <a:r>
              <a:rPr lang="en-US" sz="2400" dirty="0" err="1">
                <a:solidFill>
                  <a:srgbClr val="339933"/>
                </a:solidFill>
              </a:rPr>
              <a:t>bio|voyage</a:t>
            </a:r>
            <a:r>
              <a:rPr lang="en-US" sz="2400" dirty="0">
                <a:solidFill>
                  <a:srgbClr val="339933"/>
                </a:solidFill>
              </a:rPr>
              <a:t>]*.txt"</a:t>
            </a:r>
            <a:r>
              <a:rPr lang="en-US" sz="2400" dirty="0"/>
              <a:t>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docs = []</a:t>
            </a:r>
            <a:br>
              <a:rPr lang="en-US" sz="2400" dirty="0"/>
            </a:b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/>
              <a:t> file_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/>
              <a:t> files: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2060"/>
                </a:solidFill>
              </a:rPr>
              <a:t>with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2060"/>
                </a:solidFill>
              </a:rPr>
              <a:t>open</a:t>
            </a:r>
            <a:r>
              <a:rPr lang="en-US" sz="2400" dirty="0"/>
              <a:t>(file_, </a:t>
            </a:r>
            <a:r>
              <a:rPr lang="en-US" sz="2400" dirty="0">
                <a:solidFill>
                  <a:srgbClr val="7030A0"/>
                </a:solidFill>
              </a:rPr>
              <a:t>encoding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339933"/>
                </a:solidFill>
              </a:rPr>
              <a:t>"utf8"</a:t>
            </a:r>
            <a:r>
              <a:rPr lang="en-US" sz="2400" dirty="0"/>
              <a:t>) </a:t>
            </a:r>
            <a:r>
              <a:rPr lang="en-US" sz="2400" dirty="0">
                <a:solidFill>
                  <a:srgbClr val="002060"/>
                </a:solidFill>
              </a:rPr>
              <a:t>as</a:t>
            </a:r>
            <a:r>
              <a:rPr lang="en-US" sz="2400" dirty="0"/>
              <a:t> f:</a:t>
            </a:r>
            <a:br>
              <a:rPr lang="en-US" sz="2400" dirty="0"/>
            </a:br>
            <a:r>
              <a:rPr lang="en-US" sz="2400" dirty="0"/>
              <a:t>       text = </a:t>
            </a:r>
            <a:r>
              <a:rPr lang="en-US" sz="2400" dirty="0" err="1"/>
              <a:t>f.read</a:t>
            </a:r>
            <a:r>
              <a:rPr lang="en-US" sz="2400" dirty="0"/>
              <a:t>()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dirty="0" err="1"/>
              <a:t>docs.append</a:t>
            </a:r>
            <a:r>
              <a:rPr lang="en-US" sz="2400" dirty="0"/>
              <a:t>(text)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vectorizer = </a:t>
            </a:r>
            <a:r>
              <a:rPr lang="en-US" sz="2400" dirty="0" err="1"/>
              <a:t>TfidfVectorizer</a:t>
            </a:r>
            <a:r>
              <a:rPr lang="en-US" sz="2400" dirty="0"/>
              <a:t>(</a:t>
            </a:r>
            <a:r>
              <a:rPr lang="en-US" sz="2400" dirty="0" err="1">
                <a:solidFill>
                  <a:srgbClr val="7030A0"/>
                </a:solidFill>
              </a:rPr>
              <a:t>stop_words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339933"/>
                </a:solidFill>
              </a:rPr>
              <a:t>"</a:t>
            </a:r>
            <a:r>
              <a:rPr lang="en-US" sz="2400" dirty="0" err="1">
                <a:solidFill>
                  <a:srgbClr val="339933"/>
                </a:solidFill>
              </a:rPr>
              <a:t>english</a:t>
            </a:r>
            <a:r>
              <a:rPr lang="en-US" sz="2400" dirty="0">
                <a:solidFill>
                  <a:srgbClr val="339933"/>
                </a:solidFill>
              </a:rPr>
              <a:t>"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 err="1"/>
              <a:t>tfidf</a:t>
            </a:r>
            <a:r>
              <a:rPr lang="en-US" sz="2400" dirty="0"/>
              <a:t> = </a:t>
            </a:r>
            <a:r>
              <a:rPr lang="en-US" sz="2400" dirty="0" err="1"/>
              <a:t>vectorizer.fit_transform</a:t>
            </a:r>
            <a:r>
              <a:rPr lang="en-US" sz="2400" dirty="0"/>
              <a:t>(docs)</a:t>
            </a:r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see code in Code &gt;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topic_modeling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&gt; tf_idf_sklearn.py</a:t>
            </a:r>
          </a:p>
        </p:txBody>
      </p:sp>
    </p:spTree>
    <p:extLst>
      <p:ext uri="{BB962C8B-B14F-4D97-AF65-F5344CB8AC3E}">
        <p14:creationId xmlns:p14="http://schemas.microsoft.com/office/powerpoint/2010/main" val="978032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TF-IDF is great for finding distinctive terms</a:t>
            </a:r>
          </a:p>
          <a:p>
            <a:r>
              <a:rPr lang="en-US" dirty="0"/>
              <a:t>But it doesn’t tell us the best way to segment a collection into topics</a:t>
            </a:r>
          </a:p>
          <a:p>
            <a:pPr lvl="1"/>
            <a:r>
              <a:rPr lang="en-US" dirty="0"/>
              <a:t>We want to identify the most different kinds of documents</a:t>
            </a:r>
          </a:p>
          <a:p>
            <a:pPr lvl="1"/>
            <a:r>
              <a:rPr lang="en-US" dirty="0"/>
              <a:t>Words that characterize these ‘kinds’</a:t>
            </a:r>
          </a:p>
          <a:p>
            <a:pPr lvl="1"/>
            <a:r>
              <a:rPr lang="en-US" dirty="0"/>
              <a:t>Degree of belonging to each of </a:t>
            </a:r>
            <a:r>
              <a:rPr lang="en-US" i="1" dirty="0"/>
              <a:t>n</a:t>
            </a:r>
            <a:r>
              <a:rPr lang="en-US" dirty="0"/>
              <a:t> topics, for each document (multiple topics possible)</a:t>
            </a:r>
          </a:p>
          <a:p>
            <a:r>
              <a:rPr lang="en-US" dirty="0"/>
              <a:t>Two general ways of doing this: </a:t>
            </a:r>
            <a:br>
              <a:rPr lang="en-US" dirty="0"/>
            </a:br>
            <a:r>
              <a:rPr lang="en-US" b="1" dirty="0"/>
              <a:t>supervised</a:t>
            </a:r>
            <a:r>
              <a:rPr lang="en-US" dirty="0"/>
              <a:t> vs. </a:t>
            </a:r>
            <a:r>
              <a:rPr lang="en-US" b="1" dirty="0"/>
              <a:t>unsupervised</a:t>
            </a:r>
          </a:p>
        </p:txBody>
      </p:sp>
    </p:spTree>
    <p:extLst>
      <p:ext uri="{BB962C8B-B14F-4D97-AF65-F5344CB8AC3E}">
        <p14:creationId xmlns:p14="http://schemas.microsoft.com/office/powerpoint/2010/main" val="2210526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 approach to automatic “topics”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Latent </a:t>
            </a:r>
            <a:r>
              <a:rPr lang="en-US" dirty="0" err="1"/>
              <a:t>Dirichlet</a:t>
            </a:r>
            <a:r>
              <a:rPr lang="en-US" dirty="0"/>
              <a:t> Allocation (LDA) assumes:</a:t>
            </a:r>
          </a:p>
          <a:p>
            <a:pPr lvl="1"/>
            <a:r>
              <a:rPr lang="en-US" dirty="0"/>
              <a:t>Words can have their own prior probabilities in each possible topic</a:t>
            </a:r>
          </a:p>
          <a:p>
            <a:pPr lvl="1"/>
            <a:r>
              <a:rPr lang="en-US" dirty="0"/>
              <a:t>Assume that any set of documents seen is an example of the independent topic-driven probabilities to realize certain words</a:t>
            </a:r>
          </a:p>
          <a:p>
            <a:pPr lvl="1"/>
            <a:r>
              <a:rPr lang="en-US" dirty="0"/>
              <a:t>Each document is a mixture of the topics that generated it</a:t>
            </a:r>
          </a:p>
        </p:txBody>
      </p:sp>
    </p:spTree>
    <p:extLst>
      <p:ext uri="{BB962C8B-B14F-4D97-AF65-F5344CB8AC3E}">
        <p14:creationId xmlns:p14="http://schemas.microsoft.com/office/powerpoint/2010/main" val="3850352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– a caricature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we have 10 topics with different probabilities for the same words:</a:t>
            </a:r>
          </a:p>
          <a:p>
            <a:pPr lvl="1"/>
            <a:r>
              <a:rPr lang="en-US" dirty="0"/>
              <a:t>Mary cooked up a new schematic</a:t>
            </a:r>
          </a:p>
          <a:p>
            <a:endParaRPr lang="en-US" dirty="0"/>
          </a:p>
          <a:p>
            <a:r>
              <a:rPr lang="en-US" dirty="0"/>
              <a:t>Probably these words were generated according to these topics: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Mary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cooked up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schematic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/>
              <a:t>P(</a:t>
            </a:r>
            <a:r>
              <a:rPr lang="en-US" sz="2000" dirty="0" err="1"/>
              <a:t>Mary|religion</a:t>
            </a:r>
            <a:r>
              <a:rPr lang="en-US" sz="2000" dirty="0"/>
              <a:t>) &gt; P(</a:t>
            </a:r>
            <a:r>
              <a:rPr lang="en-US" sz="2000" dirty="0" err="1"/>
              <a:t>Mary|cooking</a:t>
            </a:r>
            <a:r>
              <a:rPr lang="en-US" sz="2000" dirty="0"/>
              <a:t>) &gt; …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4191000"/>
            <a:ext cx="1752600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u="sng" dirty="0"/>
              <a:t>Legend: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Religion</a:t>
            </a:r>
          </a:p>
          <a:p>
            <a:r>
              <a:rPr lang="en-US" sz="2000" dirty="0">
                <a:solidFill>
                  <a:srgbClr val="0070C0"/>
                </a:solidFill>
              </a:rPr>
              <a:t>Cooking</a:t>
            </a:r>
          </a:p>
          <a:p>
            <a:r>
              <a:rPr lang="en-US" sz="2000" dirty="0">
                <a:solidFill>
                  <a:srgbClr val="00B050"/>
                </a:solidFill>
              </a:rPr>
              <a:t>Engineering</a:t>
            </a:r>
          </a:p>
          <a:p>
            <a:r>
              <a:rPr lang="en-US" sz="2000" dirty="0"/>
              <a:t>…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7066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'generative story'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According to LDA, documents are born like this</a:t>
            </a:r>
          </a:p>
          <a:p>
            <a:pPr lvl="1"/>
            <a:r>
              <a:rPr lang="en-US" dirty="0"/>
              <a:t>For every document, some random mix of topics is selected: 20% politics, 31% religion …</a:t>
            </a:r>
          </a:p>
          <a:p>
            <a:pPr lvl="1"/>
            <a:r>
              <a:rPr lang="en-US" dirty="0"/>
              <a:t>Once those are known, each position in the document is generated by some topic: randomly, word 1 gets to come from the 'religion' topic</a:t>
            </a:r>
          </a:p>
          <a:p>
            <a:pPr lvl="1"/>
            <a:r>
              <a:rPr lang="en-US" dirty="0"/>
              <a:t>Now a word is picked at random, based on its probability in that topic – very likely to be 'church', unlikely to be 'pizza' (but possible) </a:t>
            </a:r>
          </a:p>
        </p:txBody>
      </p:sp>
    </p:spTree>
    <p:extLst>
      <p:ext uri="{BB962C8B-B14F-4D97-AF65-F5344CB8AC3E}">
        <p14:creationId xmlns:p14="http://schemas.microsoft.com/office/powerpoint/2010/main" val="231697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1898</TotalTime>
  <Words>2558</Words>
  <Application>Microsoft Office PowerPoint</Application>
  <PresentationFormat>On-screen Show (4:3)</PresentationFormat>
  <Paragraphs>220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Cambria</vt:lpstr>
      <vt:lpstr>Consolas</vt:lpstr>
      <vt:lpstr>Wingdings</vt:lpstr>
      <vt:lpstr>Wingdings 2</vt:lpstr>
      <vt:lpstr>Foundry</vt:lpstr>
      <vt:lpstr>LING-4400 Introduction to  Natural Language Processing</vt:lpstr>
      <vt:lpstr>Dissertation defense</vt:lpstr>
      <vt:lpstr>Guest speaker - Greg Durrett (UT Austin)</vt:lpstr>
      <vt:lpstr>Practice Exam</vt:lpstr>
      <vt:lpstr>TF-IDF in Python</vt:lpstr>
      <vt:lpstr>Classifying documents</vt:lpstr>
      <vt:lpstr>An approach to automatic “topics”</vt:lpstr>
      <vt:lpstr>LDA – a caricature</vt:lpstr>
      <vt:lpstr>The 'generative story'</vt:lpstr>
      <vt:lpstr>LDA – more formally</vt:lpstr>
      <vt:lpstr>Inferring latent variables</vt:lpstr>
      <vt:lpstr>Let's do it!</vt:lpstr>
      <vt:lpstr>Library lda</vt:lpstr>
      <vt:lpstr>Imports</vt:lpstr>
      <vt:lpstr>Example data</vt:lpstr>
      <vt:lpstr>Testing the data</vt:lpstr>
      <vt:lpstr>Fitting the model</vt:lpstr>
      <vt:lpstr>Getting top words for each topic</vt:lpstr>
      <vt:lpstr>Output</vt:lpstr>
      <vt:lpstr>Getting the best topic per document</vt:lpstr>
      <vt:lpstr>Output</vt:lpstr>
      <vt:lpstr>Plotting word distributions</vt:lpstr>
      <vt:lpstr>Reminder: all words are in all topics!</vt:lpstr>
      <vt:lpstr>Supervised approaches</vt:lpstr>
      <vt:lpstr>Example: movie reviews</vt:lpstr>
      <vt:lpstr>Example: movie reviews</vt:lpstr>
      <vt:lpstr>Example: movie reviews</vt:lpstr>
      <vt:lpstr>Finally, the classifier</vt:lpstr>
      <vt:lpstr>Output </vt:lpstr>
      <vt:lpstr>Neural approach</vt:lpstr>
      <vt:lpstr>Neural approach</vt:lpstr>
      <vt:lpstr>What else can we read?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988</cp:revision>
  <dcterms:created xsi:type="dcterms:W3CDTF">2015-10-05T21:10:16Z</dcterms:created>
  <dcterms:modified xsi:type="dcterms:W3CDTF">2023-11-27T19:00:28Z</dcterms:modified>
</cp:coreProperties>
</file>