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497" r:id="rId3"/>
    <p:sldId id="465" r:id="rId4"/>
    <p:sldId id="442" r:id="rId5"/>
    <p:sldId id="362" r:id="rId6"/>
    <p:sldId id="375" r:id="rId7"/>
    <p:sldId id="445" r:id="rId8"/>
    <p:sldId id="446" r:id="rId9"/>
    <p:sldId id="447" r:id="rId10"/>
    <p:sldId id="382" r:id="rId11"/>
    <p:sldId id="383" r:id="rId12"/>
    <p:sldId id="384" r:id="rId13"/>
    <p:sldId id="385" r:id="rId14"/>
    <p:sldId id="424" r:id="rId15"/>
    <p:sldId id="377" r:id="rId16"/>
    <p:sldId id="378" r:id="rId17"/>
    <p:sldId id="379" r:id="rId18"/>
    <p:sldId id="380" r:id="rId19"/>
    <p:sldId id="381" r:id="rId20"/>
    <p:sldId id="49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11F4F-3F92-439A-A293-B9CC962836B8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1F833-2AD3-406D-A966-B229194E3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767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19400"/>
            <a:ext cx="7169834" cy="1752600"/>
          </a:xfrm>
        </p:spPr>
        <p:txBody>
          <a:bodyPr>
            <a:normAutofit/>
          </a:bodyPr>
          <a:lstStyle/>
          <a:p>
            <a:r>
              <a:rPr lang="en-US" sz="2800" dirty="0"/>
              <a:t>Perplexity 2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we always know P(</a:t>
            </a:r>
            <a:r>
              <a:rPr lang="en-US" dirty="0" err="1"/>
              <a:t>w</a:t>
            </a:r>
            <a:r>
              <a:rPr lang="en-US" baseline="-25000" dirty="0" err="1"/>
              <a:t>i</a:t>
            </a:r>
            <a:r>
              <a:rPr lang="en-US" dirty="0"/>
              <a:t>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problem with perplexity (and language models in general) is knowing </a:t>
            </a:r>
            <a:r>
              <a:rPr lang="en-US" i="1" dirty="0"/>
              <a:t>P(</a:t>
            </a:r>
            <a:r>
              <a:rPr lang="en-US" i="1" dirty="0" err="1"/>
              <a:t>w</a:t>
            </a:r>
            <a:r>
              <a:rPr lang="en-US" i="1" baseline="-25000" dirty="0" err="1"/>
              <a:t>i</a:t>
            </a:r>
            <a:r>
              <a:rPr lang="en-US" i="1" dirty="0"/>
              <a:t>)</a:t>
            </a:r>
          </a:p>
          <a:p>
            <a:r>
              <a:rPr lang="en-US" dirty="0"/>
              <a:t>Words can be formed productively:</a:t>
            </a:r>
          </a:p>
          <a:p>
            <a:pPr lvl="1"/>
            <a:r>
              <a:rPr lang="en-US" b="1" i="1" dirty="0" err="1">
                <a:solidFill>
                  <a:srgbClr val="0070C0"/>
                </a:solidFill>
              </a:rPr>
              <a:t>dancerliness</a:t>
            </a:r>
            <a:endParaRPr lang="en-US" b="1" i="1" dirty="0">
              <a:solidFill>
                <a:srgbClr val="0070C0"/>
              </a:solidFill>
            </a:endParaRP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slacktivism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These words are </a:t>
            </a:r>
            <a:r>
              <a:rPr lang="en-US" b="1" dirty="0"/>
              <a:t>out-of-data</a:t>
            </a:r>
            <a:r>
              <a:rPr lang="en-US" dirty="0"/>
              <a:t> or </a:t>
            </a:r>
            <a:r>
              <a:rPr lang="en-US" b="1" dirty="0"/>
              <a:t>out-of-vocabulary </a:t>
            </a:r>
            <a:r>
              <a:rPr lang="en-US" dirty="0"/>
              <a:t>("OOV" words)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b="1" dirty="0">
                <a:solidFill>
                  <a:srgbClr val="FF0000"/>
                </a:solidFill>
              </a:rPr>
              <a:t>??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How can we assign them a probability </a:t>
            </a:r>
            <a:r>
              <a:rPr lang="en-US" b="1" dirty="0">
                <a:solidFill>
                  <a:srgbClr val="FF0000"/>
                </a:solidFill>
              </a:rPr>
              <a:t>??</a:t>
            </a:r>
          </a:p>
        </p:txBody>
      </p:sp>
      <p:pic>
        <p:nvPicPr>
          <p:cNvPr id="1026" name="Picture 2" descr="C:\Users\az364\AppData\Local\Microsoft\Windows\Temporary Internet Files\Content.IE5\3Q077PL6\99px-Ballet_dancer_symbol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233057"/>
            <a:ext cx="88011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495800" y="3181489"/>
                <a:ext cx="3178691" cy="1169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nary>
                            <m:naryPr>
                              <m:chr m:val="∏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nary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5800" y="3181489"/>
                <a:ext cx="3178691" cy="1169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761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Smoothing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can assign some small frequency to each word in the text we're evaluating</a:t>
            </a:r>
          </a:p>
          <a:p>
            <a:r>
              <a:rPr lang="en-US" dirty="0"/>
              <a:t>Simplest option: add 1</a:t>
            </a:r>
          </a:p>
          <a:p>
            <a:r>
              <a:rPr lang="en-US" dirty="0"/>
              <a:t>This is called: </a:t>
            </a:r>
            <a:r>
              <a:rPr lang="en-US" b="1" dirty="0"/>
              <a:t>Laplace Smoothing</a:t>
            </a:r>
          </a:p>
          <a:p>
            <a:pPr lvl="1"/>
            <a:r>
              <a:rPr lang="en-US" b="1" dirty="0"/>
              <a:t>Pro: </a:t>
            </a:r>
            <a:r>
              <a:rPr lang="en-US" dirty="0"/>
              <a:t>very simple to do</a:t>
            </a:r>
          </a:p>
          <a:p>
            <a:pPr lvl="1"/>
            <a:r>
              <a:rPr lang="en-US" b="1" dirty="0"/>
              <a:t>Con: </a:t>
            </a:r>
            <a:r>
              <a:rPr lang="en-US" dirty="0"/>
              <a:t>overestimates OOV items – </a:t>
            </a:r>
          </a:p>
          <a:p>
            <a:pPr lvl="2"/>
            <a:r>
              <a:rPr lang="en-US" dirty="0"/>
              <a:t>in reality the likelihood of any particular OOV item is </a:t>
            </a:r>
            <a:r>
              <a:rPr lang="en-US" b="1" dirty="0"/>
              <a:t>not</a:t>
            </a:r>
            <a:r>
              <a:rPr lang="en-US" dirty="0"/>
              <a:t> half that of an item that occurs once (1+1 = 2*1)</a:t>
            </a:r>
          </a:p>
          <a:p>
            <a:pPr lvl="2"/>
            <a:r>
              <a:rPr lang="en-US" dirty="0"/>
              <a:t>error is compounded in n-gram models (each OOV item has likelihood of combining with other items…)</a:t>
            </a:r>
          </a:p>
          <a:p>
            <a:endParaRPr lang="en-US" dirty="0"/>
          </a:p>
          <a:p>
            <a:r>
              <a:rPr lang="en-US" dirty="0"/>
              <a:t>we can take another small number (</a:t>
            </a:r>
            <a:r>
              <a:rPr lang="el-GR" b="1" dirty="0"/>
              <a:t>δ</a:t>
            </a:r>
            <a:r>
              <a:rPr lang="en-US" b="1" dirty="0"/>
              <a:t> smoothing</a:t>
            </a:r>
            <a:r>
              <a:rPr lang="en-US" dirty="0"/>
              <a:t>), but which?</a:t>
            </a:r>
          </a:p>
        </p:txBody>
      </p:sp>
    </p:spTree>
    <p:extLst>
      <p:ext uri="{BB962C8B-B14F-4D97-AF65-F5344CB8AC3E}">
        <p14:creationId xmlns:p14="http://schemas.microsoft.com/office/powerpoint/2010/main" val="118684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Smoothing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better entry-level smoothing algorithm is to estimate the likelihood of rare items</a:t>
            </a:r>
          </a:p>
          <a:p>
            <a:pPr lvl="1"/>
            <a:r>
              <a:rPr lang="en-US" dirty="0"/>
              <a:t>How often does a new item occur?</a:t>
            </a:r>
          </a:p>
          <a:p>
            <a:pPr lvl="1">
              <a:buFont typeface="Wingdings"/>
              <a:buChar char="Ø"/>
            </a:pPr>
            <a:endParaRPr lang="en-US" dirty="0"/>
          </a:p>
          <a:p>
            <a:pPr lvl="1">
              <a:buFont typeface="Wingdings"/>
              <a:buChar char="Ø"/>
            </a:pPr>
            <a:r>
              <a:rPr lang="en-US" dirty="0"/>
              <a:t>Every time a new item comes along, it's unique – a </a:t>
            </a:r>
            <a:r>
              <a:rPr lang="en-US" b="1" i="1" dirty="0"/>
              <a:t>hapax </a:t>
            </a:r>
            <a:r>
              <a:rPr lang="en-US" b="1" i="1" dirty="0" err="1"/>
              <a:t>legomenon</a:t>
            </a:r>
            <a:r>
              <a:rPr lang="en-US" dirty="0"/>
              <a:t> (Greek: said once)</a:t>
            </a:r>
          </a:p>
          <a:p>
            <a:pPr lvl="1">
              <a:buFont typeface="Wingdings"/>
              <a:buChar char="Ø"/>
            </a:pPr>
            <a:r>
              <a:rPr lang="en-US" dirty="0"/>
              <a:t>To estimate the likelihood of a 'surprise' we can check how often we were surprised in the past</a:t>
            </a:r>
          </a:p>
        </p:txBody>
      </p:sp>
    </p:spTree>
    <p:extLst>
      <p:ext uri="{BB962C8B-B14F-4D97-AF65-F5344CB8AC3E}">
        <p14:creationId xmlns:p14="http://schemas.microsoft.com/office/powerpoint/2010/main" val="1035223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Smoothing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Good-Turing Discounting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Likelihood of each OOV item = hapax / N</a:t>
            </a:r>
          </a:p>
          <a:p>
            <a:pPr lvl="1"/>
            <a:r>
              <a:rPr lang="en-US" dirty="0"/>
              <a:t>Similar insights in productivity studies (</a:t>
            </a:r>
            <a:r>
              <a:rPr lang="en-US" dirty="0" err="1"/>
              <a:t>Baayen</a:t>
            </a:r>
            <a:r>
              <a:rPr lang="en-US" dirty="0"/>
              <a:t> 2009) – likelihood of novel word formation</a:t>
            </a:r>
          </a:p>
          <a:p>
            <a:r>
              <a:rPr lang="en-US" dirty="0"/>
              <a:t>To smooth, we first check how many unique items are in the </a:t>
            </a:r>
            <a:r>
              <a:rPr lang="en-US" b="1" dirty="0"/>
              <a:t>training data </a:t>
            </a:r>
            <a:r>
              <a:rPr lang="en-US" dirty="0"/>
              <a:t>/ data size</a:t>
            </a:r>
          </a:p>
          <a:p>
            <a:pPr lvl="1"/>
            <a:r>
              <a:rPr lang="en-US" dirty="0"/>
              <a:t>Assign this small fraction to each OOV item we meet in the </a:t>
            </a:r>
            <a:r>
              <a:rPr lang="en-US" b="1" dirty="0"/>
              <a:t>test data</a:t>
            </a:r>
          </a:p>
          <a:p>
            <a:pPr lvl="1"/>
            <a:r>
              <a:rPr lang="en-US" b="1" dirty="0"/>
              <a:t>Discount </a:t>
            </a:r>
            <a:r>
              <a:rPr lang="en-US" dirty="0"/>
              <a:t>the probability of other data so that sum is </a:t>
            </a:r>
            <a:r>
              <a:rPr lang="en-US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2414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get perplexity in practice?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need:</a:t>
            </a:r>
          </a:p>
          <a:p>
            <a:pPr lvl="1"/>
            <a:r>
              <a:rPr lang="en-US" dirty="0"/>
              <a:t>Some </a:t>
            </a:r>
            <a:r>
              <a:rPr lang="en-US" b="1" dirty="0"/>
              <a:t>training data </a:t>
            </a:r>
            <a:r>
              <a:rPr lang="en-US" dirty="0"/>
              <a:t>again, to base our model on</a:t>
            </a:r>
          </a:p>
          <a:p>
            <a:pPr lvl="1"/>
            <a:r>
              <a:rPr lang="en-US" dirty="0"/>
              <a:t>Some </a:t>
            </a:r>
            <a:r>
              <a:rPr lang="en-US" b="1" dirty="0"/>
              <a:t>test data</a:t>
            </a:r>
            <a:r>
              <a:rPr lang="en-US" dirty="0"/>
              <a:t> to calculate perplexity for</a:t>
            </a:r>
          </a:p>
          <a:p>
            <a:pPr lvl="1"/>
            <a:r>
              <a:rPr lang="en-US" dirty="0"/>
              <a:t>Calculate probabilities for all possible training sequences</a:t>
            </a:r>
          </a:p>
          <a:p>
            <a:pPr lvl="1"/>
            <a:r>
              <a:rPr lang="en-US" dirty="0"/>
              <a:t>Assign probabilities for product of text occurrences</a:t>
            </a:r>
          </a:p>
          <a:p>
            <a:pPr lvl="1"/>
            <a:r>
              <a:rPr lang="en-US" dirty="0"/>
              <a:t>Add </a:t>
            </a:r>
            <a:r>
              <a:rPr lang="en-US" b="1" dirty="0"/>
              <a:t>smoothing </a:t>
            </a:r>
            <a:r>
              <a:rPr lang="en-US" dirty="0"/>
              <a:t>in unknown cases</a:t>
            </a:r>
          </a:p>
        </p:txBody>
      </p:sp>
    </p:spTree>
    <p:extLst>
      <p:ext uri="{BB962C8B-B14F-4D97-AF65-F5344CB8AC3E}">
        <p14:creationId xmlns:p14="http://schemas.microsoft.com/office/powerpoint/2010/main" val="1939090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 – training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nltk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Some data to make a model out of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We can read this from a file too!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text  = </a:t>
            </a:r>
            <a:r>
              <a:rPr lang="en-US" b="1" dirty="0">
                <a:solidFill>
                  <a:srgbClr val="008000"/>
                </a:solidFill>
              </a:rPr>
              <a:t>"""Mary had a little lamb,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His fleece was white as snow,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And everywhere that Mary went,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The lamb was sure to go.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… ."""</a:t>
            </a:r>
            <a:br>
              <a:rPr lang="en-US" b="1" dirty="0">
                <a:solidFill>
                  <a:srgbClr val="008000"/>
                </a:solidFill>
              </a:rPr>
            </a:b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tokens = </a:t>
            </a:r>
            <a:r>
              <a:rPr lang="en-US" dirty="0" err="1"/>
              <a:t>nltk.word_tokenize</a:t>
            </a:r>
            <a:r>
              <a:rPr lang="en-US" dirty="0"/>
              <a:t>(text)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37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Perplexity – a unigram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2000" b="1" dirty="0" err="1">
                <a:solidFill>
                  <a:srgbClr val="000080"/>
                </a:solidFill>
              </a:rPr>
              <a:t>def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/>
              <a:t>unigram(tokens):    </a:t>
            </a:r>
            <a:br>
              <a:rPr lang="en-US" sz="2000" dirty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   # Token list in, model out…</a:t>
            </a:r>
          </a:p>
          <a:p>
            <a:pPr marL="411480" lvl="1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dirty="0"/>
              <a:t>model = {}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 err="1"/>
              <a:t>tok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/>
              <a:t>tokens: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i="1" dirty="0">
                <a:solidFill>
                  <a:srgbClr val="808080"/>
                </a:solidFill>
              </a:rPr>
              <a:t># Check if we've seen this token before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    </a:t>
            </a:r>
            <a:r>
              <a:rPr lang="en-US" sz="2000" b="1" dirty="0">
                <a:solidFill>
                  <a:srgbClr val="000080"/>
                </a:solidFill>
              </a:rPr>
              <a:t>if </a:t>
            </a:r>
            <a:r>
              <a:rPr lang="en-US" sz="2000" dirty="0" err="1"/>
              <a:t>tok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0080"/>
                </a:solidFill>
              </a:rPr>
              <a:t>in  </a:t>
            </a:r>
            <a:r>
              <a:rPr lang="en-US" sz="2000" dirty="0"/>
              <a:t>model:  </a:t>
            </a:r>
            <a:r>
              <a:rPr lang="en-US" sz="2000" i="1" dirty="0">
                <a:solidFill>
                  <a:srgbClr val="808080"/>
                </a:solidFill>
              </a:rPr>
              <a:t># If we have, increase it's frequency by 1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        </a:t>
            </a:r>
            <a:r>
              <a:rPr lang="en-US" sz="2000" dirty="0"/>
              <a:t>model[</a:t>
            </a:r>
            <a:r>
              <a:rPr lang="en-US" sz="2000" dirty="0" err="1"/>
              <a:t>tok</a:t>
            </a:r>
            <a:r>
              <a:rPr lang="en-US" sz="2000" dirty="0"/>
              <a:t>] += 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        </a:t>
            </a:r>
            <a:r>
              <a:rPr lang="en-US" sz="2000" b="1" dirty="0">
                <a:solidFill>
                  <a:srgbClr val="000080"/>
                </a:solidFill>
              </a:rPr>
              <a:t>else</a:t>
            </a:r>
            <a:r>
              <a:rPr lang="en-US" sz="2000" dirty="0"/>
              <a:t>:  </a:t>
            </a:r>
            <a:r>
              <a:rPr lang="en-US" sz="2000" i="1" dirty="0">
                <a:solidFill>
                  <a:srgbClr val="808080"/>
                </a:solidFill>
              </a:rPr>
              <a:t># If we haven't, assign a frequency of 1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        </a:t>
            </a:r>
            <a:r>
              <a:rPr lang="en-US" sz="2000" dirty="0"/>
              <a:t>model[</a:t>
            </a:r>
            <a:r>
              <a:rPr lang="en-US" sz="2000" dirty="0" err="1"/>
              <a:t>tok</a:t>
            </a:r>
            <a:r>
              <a:rPr lang="en-US" sz="2000" dirty="0"/>
              <a:t>] = 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br>
              <a:rPr lang="en-US" sz="2000" dirty="0">
                <a:solidFill>
                  <a:srgbClr val="0000FF"/>
                </a:solidFill>
              </a:rPr>
            </a:br>
            <a:endParaRPr lang="en-US" sz="2000" dirty="0">
              <a:solidFill>
                <a:srgbClr val="0000FF"/>
              </a:solidFill>
            </a:endParaRPr>
          </a:p>
          <a:p>
            <a:pPr marL="411480" lvl="1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word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/>
              <a:t>model:</a:t>
            </a:r>
          </a:p>
          <a:p>
            <a:pPr marL="411480" lvl="1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	# Normalize probabilities so they sum up to 1</a:t>
            </a:r>
            <a:br>
              <a:rPr lang="en-US" sz="2000" dirty="0"/>
            </a:br>
            <a:r>
              <a:rPr lang="en-US" sz="2000" dirty="0"/>
              <a:t>        model[word] = model[word]/</a:t>
            </a:r>
            <a:r>
              <a:rPr lang="en-US" sz="2000" dirty="0">
                <a:solidFill>
                  <a:srgbClr val="000080"/>
                </a:solidFill>
              </a:rPr>
              <a:t>float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(model)) 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Python 2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compat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.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return </a:t>
            </a:r>
            <a:r>
              <a:rPr lang="en-US" sz="2000" dirty="0"/>
              <a:t>model</a:t>
            </a:r>
          </a:p>
        </p:txBody>
      </p:sp>
    </p:spTree>
    <p:extLst>
      <p:ext uri="{BB962C8B-B14F-4D97-AF65-F5344CB8AC3E}">
        <p14:creationId xmlns:p14="http://schemas.microsoft.com/office/powerpoint/2010/main" val="628294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 –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2000" b="1" dirty="0" err="1">
                <a:solidFill>
                  <a:srgbClr val="000080"/>
                </a:solidFill>
              </a:rPr>
              <a:t>def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 err="1"/>
              <a:t>compute_perplexity</a:t>
            </a:r>
            <a:r>
              <a:rPr lang="en-US" sz="2000" dirty="0"/>
              <a:t>(data, model):</a:t>
            </a:r>
          </a:p>
          <a:p>
            <a:pPr marL="411480" lvl="1" indent="0">
              <a:buNone/>
            </a:pPr>
            <a:br>
              <a:rPr lang="en-US" sz="2000" dirty="0"/>
            </a:br>
            <a:r>
              <a:rPr lang="en-US" sz="2000" dirty="0"/>
              <a:t>    data = </a:t>
            </a:r>
            <a:r>
              <a:rPr lang="en-US" sz="2000" dirty="0" err="1"/>
              <a:t>data.split</a:t>
            </a:r>
            <a:r>
              <a:rPr lang="en-US" sz="2000" dirty="0"/>
              <a:t>() 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or: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nltk.word_tokenize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(data)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/>
              <a:t>    perplexity = </a:t>
            </a:r>
            <a:r>
              <a:rPr lang="en-US" sz="2000" dirty="0">
                <a:solidFill>
                  <a:srgbClr val="0000FF"/>
                </a:solidFill>
              </a:rPr>
              <a:t>1 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Initialize value: starting is P = 1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    </a:t>
            </a:r>
            <a:r>
              <a:rPr lang="en-US" sz="2000" dirty="0"/>
              <a:t>N = </a:t>
            </a:r>
            <a:r>
              <a:rPr lang="en-US" sz="2000" dirty="0">
                <a:solidFill>
                  <a:srgbClr val="0000FF"/>
                </a:solidFill>
              </a:rPr>
              <a:t>0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word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/>
              <a:t>data:</a:t>
            </a:r>
            <a:br>
              <a:rPr lang="en-US" sz="2000" dirty="0"/>
            </a:br>
            <a:r>
              <a:rPr lang="en-US" sz="2000" dirty="0"/>
              <a:t>        N += 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        </a:t>
            </a:r>
            <a:r>
              <a:rPr lang="en-US" sz="2000" b="1" dirty="0">
                <a:solidFill>
                  <a:srgbClr val="000080"/>
                </a:solidFill>
              </a:rPr>
              <a:t>if </a:t>
            </a:r>
            <a:r>
              <a:rPr lang="en-US" sz="2000" dirty="0"/>
              <a:t>word </a:t>
            </a:r>
            <a:r>
              <a:rPr lang="en-US" sz="2000" b="1" dirty="0">
                <a:solidFill>
                  <a:srgbClr val="000080"/>
                </a:solidFill>
              </a:rPr>
              <a:t>not in </a:t>
            </a:r>
            <a:r>
              <a:rPr lang="en-US" sz="2000" dirty="0"/>
              <a:t>model:</a:t>
            </a:r>
            <a:br>
              <a:rPr lang="en-US" sz="2000" dirty="0"/>
            </a:br>
            <a:r>
              <a:rPr lang="en-US" sz="2000" dirty="0"/>
              <a:t>            model[word] = </a:t>
            </a:r>
            <a:r>
              <a:rPr lang="en-US" sz="2000" dirty="0">
                <a:solidFill>
                  <a:srgbClr val="0000FF"/>
                </a:solidFill>
              </a:rPr>
              <a:t>0.00001  </a:t>
            </a:r>
            <a:r>
              <a:rPr lang="en-US" sz="2000" i="1" dirty="0">
                <a:solidFill>
                  <a:srgbClr val="808080"/>
                </a:solidFill>
              </a:rPr>
              <a:t># Rudimentary delta smoothing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    </a:t>
            </a:r>
            <a:r>
              <a:rPr lang="en-US" sz="2000" dirty="0"/>
              <a:t>perplexity = perplexity * (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/model[word])</a:t>
            </a:r>
            <a:br>
              <a:rPr lang="en-US" sz="2000" dirty="0"/>
            </a:br>
            <a:r>
              <a:rPr lang="en-US" sz="2000" dirty="0"/>
              <a:t>    perplexity = perplexity ** (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/</a:t>
            </a:r>
            <a:r>
              <a:rPr lang="en-US" sz="2000" dirty="0">
                <a:solidFill>
                  <a:srgbClr val="000080"/>
                </a:solidFill>
              </a:rPr>
              <a:t>float</a:t>
            </a:r>
            <a:r>
              <a:rPr lang="en-US" sz="2000" dirty="0"/>
              <a:t>(N)) 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** means power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return </a:t>
            </a:r>
            <a:r>
              <a:rPr lang="en-US" sz="2000" dirty="0"/>
              <a:t>perplexity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4715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 – real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2000" dirty="0" err="1"/>
              <a:t>text_lamb</a:t>
            </a:r>
            <a:r>
              <a:rPr lang="en-US" sz="2000" dirty="0"/>
              <a:t> = </a:t>
            </a:r>
            <a:r>
              <a:rPr lang="en-US" sz="2000" b="1" dirty="0">
                <a:solidFill>
                  <a:srgbClr val="008000"/>
                </a:solidFill>
              </a:rPr>
              <a:t>"a little lamb had Mary"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/>
              <a:t>text1 = </a:t>
            </a:r>
            <a:r>
              <a:rPr lang="en-US" sz="2000" b="1" dirty="0">
                <a:solidFill>
                  <a:srgbClr val="008000"/>
                </a:solidFill>
              </a:rPr>
              <a:t>"This is a story about a lamb with white fleece who went to school."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/>
              <a:t>text2 = </a:t>
            </a:r>
            <a:r>
              <a:rPr lang="en-US" sz="2000" b="1" dirty="0">
                <a:solidFill>
                  <a:srgbClr val="008000"/>
                </a:solidFill>
              </a:rPr>
              <a:t>"On the other hand if we just talk about cheeseburgers etc. the model will be more perplexed!"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/>
              <a:t>text3 = 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 err="1">
                <a:solidFill>
                  <a:srgbClr val="008000"/>
                </a:solidFill>
              </a:rPr>
              <a:t>Mais</a:t>
            </a:r>
            <a:r>
              <a:rPr lang="en-US" sz="2000" b="1" dirty="0">
                <a:solidFill>
                  <a:srgbClr val="008000"/>
                </a:solidFill>
              </a:rPr>
              <a:t> </a:t>
            </a:r>
            <a:r>
              <a:rPr lang="en-US" sz="2000" b="1" dirty="0" err="1">
                <a:solidFill>
                  <a:srgbClr val="008000"/>
                </a:solidFill>
              </a:rPr>
              <a:t>si</a:t>
            </a:r>
            <a:r>
              <a:rPr lang="en-US" sz="2000" b="1" dirty="0">
                <a:solidFill>
                  <a:srgbClr val="008000"/>
                </a:solidFill>
              </a:rPr>
              <a:t> on </a:t>
            </a:r>
            <a:r>
              <a:rPr lang="en-US" sz="2000" b="1" dirty="0" err="1">
                <a:solidFill>
                  <a:srgbClr val="008000"/>
                </a:solidFill>
              </a:rPr>
              <a:t>n'a</a:t>
            </a:r>
            <a:r>
              <a:rPr lang="en-US" sz="2000" b="1" dirty="0">
                <a:solidFill>
                  <a:srgbClr val="008000"/>
                </a:solidFill>
              </a:rPr>
              <a:t> pas des mots </a:t>
            </a:r>
            <a:r>
              <a:rPr lang="en-US" sz="2000" b="1" dirty="0" err="1">
                <a:solidFill>
                  <a:srgbClr val="008000"/>
                </a:solidFill>
              </a:rPr>
              <a:t>anglais</a:t>
            </a:r>
            <a:r>
              <a:rPr lang="en-US" sz="2000" b="1" dirty="0">
                <a:solidFill>
                  <a:srgbClr val="008000"/>
                </a:solidFill>
              </a:rPr>
              <a:t> </a:t>
            </a:r>
            <a:r>
              <a:rPr lang="en-US" sz="2000" b="1" dirty="0" err="1">
                <a:solidFill>
                  <a:srgbClr val="008000"/>
                </a:solidFill>
              </a:rPr>
              <a:t>c'est</a:t>
            </a:r>
            <a:r>
              <a:rPr lang="en-US" sz="2000" b="1" dirty="0">
                <a:solidFill>
                  <a:srgbClr val="008000"/>
                </a:solidFill>
              </a:rPr>
              <a:t> plus </a:t>
            </a:r>
            <a:r>
              <a:rPr lang="en-US" sz="2000" b="1" dirty="0" err="1">
                <a:solidFill>
                  <a:srgbClr val="008000"/>
                </a:solidFill>
              </a:rPr>
              <a:t>mauvais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br>
              <a:rPr lang="en-US" sz="2000" b="1" dirty="0">
                <a:solidFill>
                  <a:srgbClr val="008000"/>
                </a:solidFill>
              </a:rPr>
            </a:b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/>
              <a:t>model = unigram(tokens)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"All vocab in: " </a:t>
            </a:r>
            <a:r>
              <a:rPr lang="en-US" sz="2000" dirty="0"/>
              <a:t>+ </a:t>
            </a:r>
            <a:r>
              <a:rPr lang="en-US" sz="2000" dirty="0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compute_perplexity</a:t>
            </a:r>
            <a:r>
              <a:rPr lang="en-US" sz="2000" dirty="0"/>
              <a:t>(</a:t>
            </a:r>
            <a:r>
              <a:rPr lang="en-US" sz="2000" dirty="0" err="1"/>
              <a:t>text_lamb</a:t>
            </a:r>
            <a:r>
              <a:rPr lang="en-US" sz="2000" dirty="0"/>
              <a:t>, model))</a:t>
            </a:r>
            <a:r>
              <a:rPr lang="en-US" sz="2000" b="1" dirty="0">
                <a:solidFill>
                  <a:srgbClr val="000099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"Some vocab overlap: " </a:t>
            </a:r>
            <a:r>
              <a:rPr lang="en-US" sz="2000" dirty="0"/>
              <a:t>+ </a:t>
            </a:r>
            <a:r>
              <a:rPr lang="en-US" sz="2000" dirty="0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compute_perplexity</a:t>
            </a:r>
            <a:r>
              <a:rPr lang="en-US" sz="2000" dirty="0"/>
              <a:t>(text1, model))</a:t>
            </a:r>
            <a:r>
              <a:rPr lang="en-US" sz="2000" b="1" dirty="0">
                <a:solidFill>
                  <a:srgbClr val="000099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"Same language: " </a:t>
            </a:r>
            <a:r>
              <a:rPr lang="en-US" sz="2000" dirty="0"/>
              <a:t>+ </a:t>
            </a:r>
            <a:r>
              <a:rPr lang="en-US" sz="2000" dirty="0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compute_perplexity</a:t>
            </a:r>
            <a:r>
              <a:rPr lang="en-US" sz="2000" dirty="0"/>
              <a:t>(text2, model))</a:t>
            </a:r>
            <a:r>
              <a:rPr lang="en-US" sz="2000" b="1" dirty="0">
                <a:solidFill>
                  <a:srgbClr val="000099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"French: " </a:t>
            </a:r>
            <a:r>
              <a:rPr lang="en-US" sz="2000" dirty="0"/>
              <a:t>+ </a:t>
            </a:r>
            <a:r>
              <a:rPr lang="en-US" sz="2000" dirty="0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compute_perplexity</a:t>
            </a:r>
            <a:r>
              <a:rPr lang="en-US" sz="2000" dirty="0"/>
              <a:t>(text3, model))</a:t>
            </a:r>
            <a:r>
              <a:rPr lang="en-US" sz="2000" b="1" dirty="0">
                <a:solidFill>
                  <a:srgbClr val="000099"/>
                </a:solidFill>
              </a:rPr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102378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 – real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2000" b="1" dirty="0"/>
              <a:t>Output:</a:t>
            </a:r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r>
              <a:rPr lang="en-US" sz="2000" dirty="0"/>
              <a:t>All vocab in: 50.30355571200591</a:t>
            </a:r>
          </a:p>
          <a:p>
            <a:pPr marL="411480" lvl="1" indent="0">
              <a:buNone/>
            </a:pPr>
            <a:r>
              <a:rPr lang="en-US" sz="2000" dirty="0"/>
              <a:t>Some vocab overlap: 1566.5144025293434</a:t>
            </a:r>
          </a:p>
          <a:p>
            <a:pPr marL="411480" lvl="1" indent="0">
              <a:buNone/>
            </a:pPr>
            <a:r>
              <a:rPr lang="en-US" sz="2000" dirty="0"/>
              <a:t>Same language: 24869.156857706537</a:t>
            </a:r>
          </a:p>
          <a:p>
            <a:pPr marL="411480" lvl="1" indent="0">
              <a:buNone/>
            </a:pPr>
            <a:r>
              <a:rPr lang="en-US" sz="2000" dirty="0"/>
              <a:t>French: 99999.99999999993</a:t>
            </a:r>
          </a:p>
        </p:txBody>
      </p:sp>
    </p:spTree>
    <p:extLst>
      <p:ext uri="{BB962C8B-B14F-4D97-AF65-F5344CB8AC3E}">
        <p14:creationId xmlns:p14="http://schemas.microsoft.com/office/powerpoint/2010/main" val="762366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about language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For predictive modeling of language, n-gram models can be very effective</a:t>
                </a:r>
              </a:p>
              <a:p>
                <a:r>
                  <a:rPr lang="en-US" dirty="0"/>
                  <a:t>We can calculate the probability of any sequence of words, given training data:</a:t>
                </a:r>
              </a:p>
              <a:p>
                <a:endParaRPr lang="en-US" dirty="0"/>
              </a:p>
              <a:p>
                <a:pPr marL="411480" lvl="1" indent="0">
                  <a:buNone/>
                </a:pPr>
                <a:r>
                  <a:rPr lang="en-US" i="1" dirty="0"/>
                  <a:t>P(w1,w2 … </a:t>
                </a:r>
                <a:r>
                  <a:rPr lang="en-US" i="1" dirty="0" err="1"/>
                  <a:t>wk</a:t>
                </a:r>
                <a:r>
                  <a:rPr lang="en-US" i="1" dirty="0"/>
                  <a:t>) = P(w1)*P(w2|w1)*P(w3|w1,w2)… </a:t>
                </a:r>
              </a:p>
              <a:p>
                <a:pPr marL="41148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41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80049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was a brief introduction to </a:t>
            </a:r>
            <a:r>
              <a:rPr lang="en-US" dirty="0" err="1"/>
              <a:t>ngram</a:t>
            </a:r>
            <a:r>
              <a:rPr lang="en-US" dirty="0"/>
              <a:t> models:</a:t>
            </a:r>
          </a:p>
          <a:p>
            <a:pPr lvl="1"/>
            <a:r>
              <a:rPr lang="en-US" dirty="0"/>
              <a:t>We can calculate probabilities for higher order models (bigram, trigram, n-gram model)</a:t>
            </a:r>
          </a:p>
          <a:p>
            <a:pPr lvl="1"/>
            <a:r>
              <a:rPr lang="en-US" dirty="0"/>
              <a:t>Our code could do better smoothing (Good-Turing…)</a:t>
            </a:r>
          </a:p>
          <a:p>
            <a:pPr lvl="1"/>
            <a:r>
              <a:rPr lang="en-US" dirty="0"/>
              <a:t>For n-grams, we can use shorter grams if longer ones are OOV (a.k.a. </a:t>
            </a:r>
            <a:r>
              <a:rPr lang="en-US" b="1" i="1" dirty="0" err="1"/>
              <a:t>backoff</a:t>
            </a:r>
            <a:r>
              <a:rPr lang="en-US" b="1" i="1" dirty="0"/>
              <a:t> </a:t>
            </a:r>
            <a:r>
              <a:rPr lang="en-US" i="1" dirty="0"/>
              <a:t>models</a:t>
            </a:r>
            <a:r>
              <a:rPr lang="en-US" dirty="0"/>
              <a:t>), or incorporate weights from all attested n-gram lengths (</a:t>
            </a:r>
            <a:r>
              <a:rPr lang="en-US" b="1" i="1" dirty="0"/>
              <a:t>interpolation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Use </a:t>
            </a:r>
            <a:r>
              <a:rPr lang="en-US" b="1" dirty="0"/>
              <a:t>variable length n-grams</a:t>
            </a:r>
          </a:p>
          <a:p>
            <a:pPr>
              <a:buFont typeface="Wingdings"/>
              <a:buChar char="Ø"/>
            </a:pPr>
            <a:r>
              <a:rPr lang="en-US" dirty="0"/>
              <a:t>Recommended reading: </a:t>
            </a:r>
            <a:r>
              <a:rPr lang="en-US" dirty="0" err="1"/>
              <a:t>Jurafsky</a:t>
            </a:r>
            <a:r>
              <a:rPr lang="en-US" dirty="0"/>
              <a:t> &amp; Martin (2017, C4 – [at least] pages 1-16)</a:t>
            </a:r>
          </a:p>
          <a:p>
            <a:pPr lvl="1"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154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good will our model be?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measure the quality of a model, we'd like to know how well it </a:t>
            </a:r>
            <a:r>
              <a:rPr lang="en-US" b="1" dirty="0"/>
              <a:t>fits</a:t>
            </a:r>
            <a:r>
              <a:rPr lang="en-US" dirty="0"/>
              <a:t> a certain data set</a:t>
            </a:r>
          </a:p>
          <a:p>
            <a:r>
              <a:rPr lang="en-US" dirty="0"/>
              <a:t>What kind of language is easy to model?</a:t>
            </a:r>
          </a:p>
          <a:p>
            <a:pPr lvl="1"/>
            <a:r>
              <a:rPr lang="en-US" dirty="0"/>
              <a:t>If the language we are modeling has only one word, it's perfectly predictable: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Spam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….</a:t>
            </a:r>
          </a:p>
          <a:p>
            <a:pPr lvl="1"/>
            <a:r>
              <a:rPr lang="en-US" dirty="0"/>
              <a:t>If it has 1,000,000 different </a:t>
            </a:r>
            <a:r>
              <a:rPr lang="en-US" dirty="0" err="1"/>
              <a:t>equiprobable</a:t>
            </a:r>
            <a:r>
              <a:rPr lang="en-US" dirty="0"/>
              <a:t> words, it's very hard to model</a:t>
            </a:r>
          </a:p>
          <a:p>
            <a:pPr lvl="1"/>
            <a:r>
              <a:rPr lang="en-US" dirty="0"/>
              <a:t>If it has 1,000,000 different words but…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Spam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furry spam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96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 many purposes, we will want to know what the likelihood of a sequence of tokens is:</a:t>
            </a:r>
          </a:p>
          <a:p>
            <a:pPr lvl="1"/>
            <a:r>
              <a:rPr lang="en-US" dirty="0"/>
              <a:t>Evaluate likelihood of suggested machine translation</a:t>
            </a:r>
          </a:p>
          <a:p>
            <a:pPr lvl="1"/>
            <a:r>
              <a:rPr lang="en-US" dirty="0"/>
              <a:t>Recognize text type (does this look like a newspaper article?)</a:t>
            </a:r>
          </a:p>
          <a:p>
            <a:pPr lvl="1"/>
            <a:r>
              <a:rPr lang="en-US" dirty="0"/>
              <a:t>Recognize dialect/variety/non-native language</a:t>
            </a:r>
          </a:p>
          <a:p>
            <a:pPr lvl="1"/>
            <a:r>
              <a:rPr lang="en-US" dirty="0"/>
              <a:t>Predict performance in domain adaptation</a:t>
            </a:r>
          </a:p>
          <a:p>
            <a:pPr lvl="1"/>
            <a:r>
              <a:rPr lang="en-US" dirty="0"/>
              <a:t>… and much more</a:t>
            </a:r>
          </a:p>
          <a:p>
            <a:r>
              <a:rPr lang="en-US" dirty="0"/>
              <a:t>We need to measure how ‘surprising’ a text is given some training data for comparison</a:t>
            </a:r>
          </a:p>
        </p:txBody>
      </p:sp>
    </p:spTree>
    <p:extLst>
      <p:ext uri="{BB962C8B-B14F-4D97-AF65-F5344CB8AC3E}">
        <p14:creationId xmlns:p14="http://schemas.microsoft.com/office/powerpoint/2010/main" val="3952101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 (PP)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Measured in general: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a bigram model: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a trigram model: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572000" y="1676400"/>
                <a:ext cx="2840841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𝑃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𝑁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676400"/>
                <a:ext cx="2840841" cy="91069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572000" y="3124200"/>
                <a:ext cx="3178691" cy="1169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nary>
                            <m:naryPr>
                              <m:chr m:val="∏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nary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124200"/>
                <a:ext cx="3178691" cy="1169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19600" y="4648200"/>
                <a:ext cx="4504566" cy="1169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nary>
                            <m:naryPr>
                              <m:chr m:val="∏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𝑃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−2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nary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4648200"/>
                <a:ext cx="4504566" cy="11699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453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 (PP)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46237"/>
                <a:ext cx="8382000" cy="452628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Example: </a:t>
                </a:r>
                <a:r>
                  <a:rPr lang="en-US" i="1" dirty="0"/>
                  <a:t>spam language</a:t>
                </a:r>
              </a:p>
              <a:p>
                <a:pPr lvl="1"/>
                <a:r>
                  <a:rPr lang="en-US" dirty="0"/>
                  <a:t>PP(spam*10) 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deg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1∗1∗..∗1</m:t>
                                </m:r>
                              </m:e>
                            </m:d>
                          </m:den>
                        </m:f>
                      </m:e>
                    </m:rad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endParaRPr lang="en-US" dirty="0"/>
              </a:p>
              <a:p>
                <a:r>
                  <a:rPr lang="en-US" dirty="0"/>
                  <a:t>Example: </a:t>
                </a:r>
                <a:r>
                  <a:rPr lang="en-US" i="1" dirty="0"/>
                  <a:t>million word language</a:t>
                </a:r>
              </a:p>
              <a:p>
                <a:pPr lvl="1"/>
                <a:r>
                  <a:rPr lang="en-US" dirty="0"/>
                  <a:t>PP(</a:t>
                </a:r>
                <a:r>
                  <a:rPr lang="en-US" dirty="0" err="1"/>
                  <a:t>a,b,c..j</a:t>
                </a:r>
                <a:r>
                  <a:rPr lang="en-US" dirty="0"/>
                  <a:t>)=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deg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0.0000001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∗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..</m:t>
                                </m:r>
                                <m:r>
                                  <a:rPr lang="en-US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0.000000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e>
                            </m:d>
                          </m:den>
                        </m:f>
                      </m:e>
                    </m:rad>
                    <m:r>
                      <a:rPr lang="en-US" b="0" i="1" smtClean="0">
                        <a:latin typeface="Cambria Math"/>
                      </a:rPr>
                      <m:t>=1000000</m:t>
                    </m:r>
                  </m:oMath>
                </a14:m>
                <a:endParaRPr lang="en-US" dirty="0"/>
              </a:p>
              <a:p>
                <a:r>
                  <a:rPr lang="en-US" dirty="0"/>
                  <a:t>Example: </a:t>
                </a:r>
                <a:r>
                  <a:rPr lang="en-US" i="1" dirty="0"/>
                  <a:t>furry spam language</a:t>
                </a:r>
              </a:p>
              <a:p>
                <a:pPr lvl="1"/>
                <a:r>
                  <a:rPr lang="en-US" dirty="0"/>
                  <a:t>PP(spam..</a:t>
                </a:r>
                <a:r>
                  <a:rPr lang="en-US" dirty="0" err="1"/>
                  <a:t>furry,spam</a:t>
                </a:r>
                <a:r>
                  <a:rPr lang="en-US" dirty="0"/>
                  <a:t>)=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deg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0.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999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∗.. 0.0000001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∗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0.999</m:t>
                                </m:r>
                              </m:e>
                            </m:d>
                          </m:den>
                        </m:f>
                      </m:e>
                    </m:rad>
                    <m:r>
                      <a:rPr lang="en-US" i="1">
                        <a:latin typeface="Cambria Math"/>
                      </a:rPr>
                      <m:t>=</m:t>
                    </m:r>
                  </m:oMath>
                </a14:m>
                <a:r>
                  <a:rPr lang="en-US" dirty="0"/>
                  <a:t>3.98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46237"/>
                <a:ext cx="8382000" cy="4526280"/>
              </a:xfrm>
              <a:blipFill rotWithShape="1">
                <a:blip r:embed="rId2"/>
                <a:stretch>
                  <a:fillRect l="-727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038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Quick exercise – make up a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Can you make up a sentence that is: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Bad English </a:t>
            </a:r>
            <a:r>
              <a:rPr lang="en-US" dirty="0"/>
              <a:t>but rates </a:t>
            </a:r>
            <a:r>
              <a:rPr lang="en-US" dirty="0">
                <a:solidFill>
                  <a:srgbClr val="00B050"/>
                </a:solidFill>
              </a:rPr>
              <a:t>low</a:t>
            </a:r>
            <a:r>
              <a:rPr lang="en-US" dirty="0"/>
              <a:t> on perplexity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Good English </a:t>
            </a:r>
            <a:r>
              <a:rPr lang="en-US" dirty="0"/>
              <a:t>but rates </a:t>
            </a:r>
            <a:r>
              <a:rPr lang="en-US" dirty="0">
                <a:solidFill>
                  <a:srgbClr val="FF0000"/>
                </a:solidFill>
              </a:rPr>
              <a:t>high</a:t>
            </a:r>
            <a:r>
              <a:rPr lang="en-US" dirty="0"/>
              <a:t> on perplexity</a:t>
            </a:r>
          </a:p>
          <a:p>
            <a:endParaRPr lang="en-US" dirty="0"/>
          </a:p>
          <a:p>
            <a:r>
              <a:rPr lang="en-US" dirty="0"/>
              <a:t>For this text, using A. </a:t>
            </a:r>
            <a:r>
              <a:rPr lang="en-US" b="1" dirty="0"/>
              <a:t>unigrams</a:t>
            </a:r>
            <a:r>
              <a:rPr lang="en-US" dirty="0"/>
              <a:t> B. </a:t>
            </a:r>
            <a:r>
              <a:rPr lang="en-US" b="1" dirty="0"/>
              <a:t>bigrams</a:t>
            </a:r>
            <a:r>
              <a:rPr lang="en-US" dirty="0"/>
              <a:t>:</a:t>
            </a:r>
          </a:p>
          <a:p>
            <a:pPr marL="411480" lvl="1" indent="0">
              <a:buNone/>
            </a:pPr>
            <a:r>
              <a:rPr lang="en-US" dirty="0"/>
              <a:t>If you go out in the woods today</a:t>
            </a:r>
            <a:br>
              <a:rPr lang="en-US" dirty="0"/>
            </a:br>
            <a:r>
              <a:rPr lang="en-US" dirty="0"/>
              <a:t>You're sure of a big surprise.</a:t>
            </a:r>
            <a:br>
              <a:rPr lang="en-US" dirty="0"/>
            </a:br>
            <a:r>
              <a:rPr lang="en-US" dirty="0"/>
              <a:t>If you go out in the woods today</a:t>
            </a:r>
            <a:br>
              <a:rPr lang="en-US" dirty="0"/>
            </a:br>
            <a:r>
              <a:rPr lang="en-US" dirty="0"/>
              <a:t>You'd better go in disguise.</a:t>
            </a:r>
          </a:p>
          <a:p>
            <a:pPr marL="411480" lvl="1" indent="0">
              <a:buNone/>
            </a:pPr>
            <a:br>
              <a:rPr lang="en-US" dirty="0"/>
            </a:br>
            <a:r>
              <a:rPr lang="en-US" dirty="0"/>
              <a:t>For every bear that ever there was</a:t>
            </a:r>
            <a:br>
              <a:rPr lang="en-US" dirty="0"/>
            </a:br>
            <a:r>
              <a:rPr lang="en-US" dirty="0"/>
              <a:t>Will gather there for certain, because</a:t>
            </a:r>
            <a:br>
              <a:rPr lang="en-US" dirty="0"/>
            </a:br>
            <a:r>
              <a:rPr lang="en-US" dirty="0"/>
              <a:t>Today's the day the teddy bears have their picnic.</a:t>
            </a:r>
          </a:p>
        </p:txBody>
      </p:sp>
    </p:spTree>
    <p:extLst>
      <p:ext uri="{BB962C8B-B14F-4D97-AF65-F5344CB8AC3E}">
        <p14:creationId xmlns:p14="http://schemas.microsoft.com/office/powerpoint/2010/main" val="1901328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Unigram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Good English, high model perplexity:</a:t>
            </a:r>
          </a:p>
          <a:p>
            <a:pPr lvl="1"/>
            <a:r>
              <a:rPr lang="en-US" dirty="0"/>
              <a:t>When I venture into the forest tonight</a:t>
            </a:r>
            <a:br>
              <a:rPr lang="en-US" dirty="0"/>
            </a:br>
            <a:r>
              <a:rPr lang="en-US" dirty="0"/>
              <a:t>I’ll be very surprised…</a:t>
            </a:r>
          </a:p>
          <a:p>
            <a:r>
              <a:rPr lang="en-US" dirty="0"/>
              <a:t>Bad English, low perplexity:</a:t>
            </a:r>
          </a:p>
          <a:p>
            <a:pPr lvl="1"/>
            <a:r>
              <a:rPr lang="en-US" dirty="0"/>
              <a:t>If bears woods picnic you </a:t>
            </a:r>
            <a:r>
              <a:rPr lang="en-US" dirty="0" err="1"/>
              <a:t>you</a:t>
            </a:r>
            <a:r>
              <a:rPr lang="en-US" dirty="0"/>
              <a:t> </a:t>
            </a:r>
            <a:r>
              <a:rPr lang="en-US" dirty="0" err="1"/>
              <a:t>you</a:t>
            </a:r>
            <a:r>
              <a:rPr lang="en-US" dirty="0"/>
              <a:t> today woods…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94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Bigram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Good English, high model perplexity:</a:t>
            </a:r>
          </a:p>
          <a:p>
            <a:pPr lvl="1"/>
            <a:r>
              <a:rPr lang="en-US" dirty="0"/>
              <a:t>Had I gone strolling through the forest I should have worn a disguise</a:t>
            </a:r>
          </a:p>
          <a:p>
            <a:r>
              <a:rPr lang="en-US" dirty="0"/>
              <a:t>Bad English, low perplexity:</a:t>
            </a:r>
          </a:p>
          <a:p>
            <a:pPr lvl="1"/>
            <a:r>
              <a:rPr lang="en-US" dirty="0"/>
              <a:t>You’d better a big surprise if you sure of a disguise. the woods today’s the day the woods today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6606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724</TotalTime>
  <Words>1421</Words>
  <Application>Microsoft Office PowerPoint</Application>
  <PresentationFormat>On-screen Show (4:3)</PresentationFormat>
  <Paragraphs>126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Calibri</vt:lpstr>
      <vt:lpstr>Cambria</vt:lpstr>
      <vt:lpstr>Cambria Math</vt:lpstr>
      <vt:lpstr>Wingdings</vt:lpstr>
      <vt:lpstr>Wingdings 2</vt:lpstr>
      <vt:lpstr>Foundry</vt:lpstr>
      <vt:lpstr>LING-4400 Introduction to  Natural Language Processing</vt:lpstr>
      <vt:lpstr>More about language models</vt:lpstr>
      <vt:lpstr>How good will our model be?</vt:lpstr>
      <vt:lpstr>Perplexity</vt:lpstr>
      <vt:lpstr>Perplexity (PP)</vt:lpstr>
      <vt:lpstr>Perplexity (PP)</vt:lpstr>
      <vt:lpstr>Quick exercise – make up a text</vt:lpstr>
      <vt:lpstr>Unigram example</vt:lpstr>
      <vt:lpstr>Bigram example</vt:lpstr>
      <vt:lpstr>Can we always know P(wi)?</vt:lpstr>
      <vt:lpstr>Smoothing</vt:lpstr>
      <vt:lpstr>Smoothing</vt:lpstr>
      <vt:lpstr>Smoothing</vt:lpstr>
      <vt:lpstr>How to get perplexity in practice?</vt:lpstr>
      <vt:lpstr>Perplexity – training data</vt:lpstr>
      <vt:lpstr>Perplexity – a unigram model</vt:lpstr>
      <vt:lpstr>Perplexity – computing</vt:lpstr>
      <vt:lpstr>Perplexity – real examples</vt:lpstr>
      <vt:lpstr>Perplexity – real examples</vt:lpstr>
      <vt:lpstr>Further reading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1409</cp:revision>
  <dcterms:created xsi:type="dcterms:W3CDTF">2015-10-05T21:10:16Z</dcterms:created>
  <dcterms:modified xsi:type="dcterms:W3CDTF">2023-10-23T14:21:08Z</dcterms:modified>
</cp:coreProperties>
</file>