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256" r:id="rId2"/>
    <p:sldId id="273" r:id="rId3"/>
    <p:sldId id="454" r:id="rId4"/>
    <p:sldId id="461" r:id="rId5"/>
    <p:sldId id="404" r:id="rId6"/>
    <p:sldId id="257" r:id="rId7"/>
    <p:sldId id="264" r:id="rId8"/>
    <p:sldId id="265" r:id="rId9"/>
    <p:sldId id="266" r:id="rId10"/>
    <p:sldId id="267" r:id="rId11"/>
    <p:sldId id="258" r:id="rId12"/>
    <p:sldId id="259" r:id="rId13"/>
    <p:sldId id="260" r:id="rId14"/>
    <p:sldId id="261" r:id="rId15"/>
    <p:sldId id="262" r:id="rId16"/>
    <p:sldId id="263" r:id="rId17"/>
    <p:sldId id="268" r:id="rId18"/>
    <p:sldId id="492" r:id="rId19"/>
    <p:sldId id="274" r:id="rId20"/>
    <p:sldId id="49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0000FF"/>
    <a:srgbClr val="006600"/>
    <a:srgbClr val="5C9E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1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0B73B-0812-4975-A8B4-D2D7AAFE4965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66361-746C-4569-A822-E768C017F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4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cistern.cis.lmu.de/marmot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ucorpling.org/cqp/" TargetMode="External"/><Relationship Id="rId2" Type="http://schemas.openxmlformats.org/officeDocument/2006/relationships/hyperlink" Target="https://tinyurl.com/viterbi-mor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LING-4400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Viterbi (review) and Sequence Labeling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 BIO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Labels impose restrictions on transitions:</a:t>
            </a:r>
          </a:p>
          <a:p>
            <a:pPr lvl="1"/>
            <a:r>
              <a:rPr lang="en-US" dirty="0"/>
              <a:t>P(B-PER </a:t>
            </a:r>
            <a:r>
              <a:rPr lang="en-US" dirty="0">
                <a:sym typeface="Wingdings" panose="05000000000000000000" pitchFamily="2" charset="2"/>
              </a:rPr>
              <a:t> I-PER) 	&gt;	p(I-PER  B-PER)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P(O  I-PER)  		=	0		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(why?)</a:t>
            </a:r>
          </a:p>
          <a:p>
            <a:endParaRPr lang="en-US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endParaRPr lang="en-US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We can still use HMM/Viterbi…</a:t>
            </a:r>
          </a:p>
          <a:p>
            <a:r>
              <a:rPr lang="en-US" dirty="0">
                <a:sym typeface="Wingdings" panose="05000000000000000000" pitchFamily="2" charset="2"/>
              </a:rPr>
              <a:t>But is just one emission probability enough?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P(</a:t>
            </a:r>
            <a:r>
              <a:rPr lang="en-US" dirty="0" err="1">
                <a:sym typeface="Wingdings" panose="05000000000000000000" pitchFamily="2" charset="2"/>
              </a:rPr>
              <a:t>PER|Kim</a:t>
            </a:r>
            <a:r>
              <a:rPr lang="en-US" dirty="0">
                <a:sym typeface="Wingdings" panose="05000000000000000000" pitchFamily="2" charset="2"/>
              </a:rPr>
              <a:t>) …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What about other features?</a:t>
            </a:r>
          </a:p>
        </p:txBody>
      </p:sp>
    </p:spTree>
    <p:extLst>
      <p:ext uri="{BB962C8B-B14F-4D97-AF65-F5344CB8AC3E}">
        <p14:creationId xmlns:p14="http://schemas.microsoft.com/office/powerpoint/2010/main" val="3323821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Just one emission?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things influence the probability that a word is a person/company name:</a:t>
            </a:r>
          </a:p>
          <a:p>
            <a:pPr lvl="1"/>
            <a:r>
              <a:rPr lang="en-US" dirty="0"/>
              <a:t>Capitalization 		(very good at finding ‘O’)</a:t>
            </a:r>
          </a:p>
          <a:p>
            <a:pPr lvl="1"/>
            <a:r>
              <a:rPr lang="en-US" dirty="0"/>
              <a:t>All caps?	 		(ORG)</a:t>
            </a:r>
          </a:p>
          <a:p>
            <a:pPr lvl="1"/>
            <a:r>
              <a:rPr lang="en-US" dirty="0"/>
              <a:t>Word length</a:t>
            </a:r>
          </a:p>
          <a:p>
            <a:pPr lvl="1"/>
            <a:r>
              <a:rPr lang="en-US" dirty="0"/>
              <a:t>Knowledge bases 	(is this in a list of company					names? Place names?)</a:t>
            </a:r>
          </a:p>
          <a:p>
            <a:pPr lvl="1"/>
            <a:r>
              <a:rPr lang="en-US" dirty="0"/>
              <a:t>…</a:t>
            </a:r>
          </a:p>
          <a:p>
            <a:r>
              <a:rPr lang="en-US" dirty="0"/>
              <a:t>Viterbi can’t handle this…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335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multiple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Ideally our input should look like this:</a:t>
            </a:r>
          </a:p>
          <a:p>
            <a:pPr lvl="1"/>
            <a:r>
              <a:rPr lang="en-US" dirty="0"/>
              <a:t>IBM	NNP	</a:t>
            </a:r>
            <a:r>
              <a:rPr lang="en-US" dirty="0" err="1"/>
              <a:t>allcaps</a:t>
            </a:r>
            <a:r>
              <a:rPr lang="en-US" dirty="0"/>
              <a:t>		…	</a:t>
            </a:r>
            <a:r>
              <a:rPr lang="en-US" b="1" i="1" dirty="0">
                <a:solidFill>
                  <a:srgbClr val="0070C0"/>
                </a:solidFill>
              </a:rPr>
              <a:t>B-ORG	</a:t>
            </a:r>
          </a:p>
          <a:p>
            <a:pPr lvl="1"/>
            <a:r>
              <a:rPr lang="en-US" dirty="0"/>
              <a:t>Corp.	NNP	title		…	</a:t>
            </a:r>
            <a:r>
              <a:rPr lang="en-US" b="1" i="1" dirty="0">
                <a:solidFill>
                  <a:srgbClr val="0070C0"/>
                </a:solidFill>
              </a:rPr>
              <a:t>I-ORG</a:t>
            </a:r>
          </a:p>
          <a:p>
            <a:pPr lvl="1"/>
            <a:r>
              <a:rPr lang="en-US" dirty="0"/>
              <a:t>hired	VBD	lower		…	</a:t>
            </a:r>
            <a:r>
              <a:rPr lang="en-US" b="1" i="1" dirty="0">
                <a:solidFill>
                  <a:srgbClr val="0070C0"/>
                </a:solidFill>
              </a:rPr>
              <a:t>O</a:t>
            </a:r>
          </a:p>
          <a:p>
            <a:pPr lvl="1"/>
            <a:r>
              <a:rPr lang="en-US" dirty="0"/>
              <a:t>Kim	NNP	title		…	</a:t>
            </a:r>
            <a:r>
              <a:rPr lang="en-US" b="1" i="1" dirty="0">
                <a:solidFill>
                  <a:srgbClr val="0070C0"/>
                </a:solidFill>
              </a:rPr>
              <a:t>B-PER</a:t>
            </a:r>
          </a:p>
          <a:p>
            <a:pPr lvl="1"/>
            <a:r>
              <a:rPr lang="en-US" dirty="0"/>
              <a:t>Jung	NNP	title		…	</a:t>
            </a:r>
            <a:r>
              <a:rPr lang="en-US" b="1" i="1" dirty="0">
                <a:solidFill>
                  <a:srgbClr val="0070C0"/>
                </a:solidFill>
              </a:rPr>
              <a:t>I-PER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798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Decoding - CRF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Efficient decoding over </a:t>
            </a:r>
            <a:r>
              <a:rPr lang="en-US" b="1" dirty="0"/>
              <a:t>multiple</a:t>
            </a:r>
            <a:r>
              <a:rPr lang="en-US" dirty="0"/>
              <a:t> features can be done using </a:t>
            </a:r>
            <a:r>
              <a:rPr lang="en-US" b="1" dirty="0"/>
              <a:t>Conditional Random Fields </a:t>
            </a:r>
            <a:r>
              <a:rPr lang="en-US" dirty="0"/>
              <a:t>(CRF)</a:t>
            </a:r>
          </a:p>
          <a:p>
            <a:r>
              <a:rPr lang="en-US" dirty="0"/>
              <a:t>We do not have time to implement CRF in this course</a:t>
            </a:r>
          </a:p>
          <a:p>
            <a:r>
              <a:rPr lang="en-US" dirty="0"/>
              <a:t>For our purposes, a Linear Chain CRF is </a:t>
            </a:r>
          </a:p>
          <a:p>
            <a:pPr lvl="1"/>
            <a:r>
              <a:rPr lang="en-US" dirty="0"/>
              <a:t>a sequence label decoder equivalent to a Viterbi decoder </a:t>
            </a:r>
          </a:p>
          <a:p>
            <a:pPr lvl="1"/>
            <a:r>
              <a:rPr lang="en-US" dirty="0"/>
              <a:t>using </a:t>
            </a:r>
            <a:r>
              <a:rPr lang="en-US" b="1" dirty="0"/>
              <a:t>multiple input features </a:t>
            </a:r>
          </a:p>
          <a:p>
            <a:pPr lvl="1"/>
            <a:r>
              <a:rPr lang="en-US" dirty="0"/>
              <a:t>and </a:t>
            </a:r>
            <a:r>
              <a:rPr lang="en-US" b="1" dirty="0"/>
              <a:t>arbitrary functions </a:t>
            </a:r>
            <a:r>
              <a:rPr lang="en-US" dirty="0"/>
              <a:t>for features over the sequence</a:t>
            </a:r>
          </a:p>
          <a:p>
            <a:r>
              <a:rPr lang="en-US" dirty="0"/>
              <a:t>Advanced reading: Sutton &amp; McCallum (2006) in Canvas (optional!)</a:t>
            </a:r>
          </a:p>
        </p:txBody>
      </p:sp>
    </p:spTree>
    <p:extLst>
      <p:ext uri="{BB962C8B-B14F-4D97-AF65-F5344CB8AC3E}">
        <p14:creationId xmlns:p14="http://schemas.microsoft.com/office/powerpoint/2010/main" val="7583498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probabilities?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smaller datasets, CRF taggers can learn joint discrete feature value distributions:</a:t>
            </a:r>
          </a:p>
          <a:p>
            <a:pPr lvl="1"/>
            <a:r>
              <a:rPr lang="en-US" dirty="0"/>
              <a:t>Python library: </a:t>
            </a:r>
          </a:p>
          <a:p>
            <a:pPr lvl="2"/>
            <a:r>
              <a:rPr lang="en-US" dirty="0"/>
              <a:t>pip install </a:t>
            </a:r>
            <a:r>
              <a:rPr lang="en-US" dirty="0" err="1"/>
              <a:t>crfsuite</a:t>
            </a:r>
            <a:r>
              <a:rPr lang="en-US" dirty="0"/>
              <a:t>	</a:t>
            </a:r>
          </a:p>
          <a:p>
            <a:pPr lvl="1"/>
            <a:r>
              <a:rPr lang="en-US" dirty="0"/>
              <a:t>Good off the shelf CRF tagger:</a:t>
            </a:r>
          </a:p>
          <a:p>
            <a:pPr lvl="2"/>
            <a:r>
              <a:rPr lang="en-US" dirty="0"/>
              <a:t>Marmot (Müller et al. 2013), </a:t>
            </a:r>
            <a:r>
              <a:rPr lang="en-US" dirty="0">
                <a:hlinkClick r:id="rId2"/>
              </a:rPr>
              <a:t>http://cistern.cis.lmu.de/marmot/</a:t>
            </a:r>
            <a:endParaRPr lang="en-US" dirty="0"/>
          </a:p>
          <a:p>
            <a:pPr lvl="1"/>
            <a:r>
              <a:rPr lang="en-US" dirty="0"/>
              <a:t>CRF NER tagging example in Canvas:</a:t>
            </a:r>
          </a:p>
          <a:p>
            <a:pPr lvl="2"/>
            <a:r>
              <a:rPr lang="en-US" dirty="0"/>
              <a:t>ner/crf_entities.py</a:t>
            </a:r>
          </a:p>
        </p:txBody>
      </p:sp>
      <p:pic>
        <p:nvPicPr>
          <p:cNvPr id="1030" name="Picture 6" descr="https://upload.wikimedia.org/wikipedia/commons/thumb/3/3b/Marmot-edit1.jpg/320px-Marmot-edit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962400"/>
            <a:ext cx="1752600" cy="131445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32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Neural sequence labeling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Since features can be anything…</a:t>
            </a:r>
          </a:p>
          <a:p>
            <a:r>
              <a:rPr lang="en-US" dirty="0"/>
              <a:t>For larger datasets, we can use neural networks</a:t>
            </a:r>
          </a:p>
          <a:p>
            <a:r>
              <a:rPr lang="en-US" dirty="0"/>
              <a:t>Word embeddings as features</a:t>
            </a:r>
          </a:p>
        </p:txBody>
      </p:sp>
    </p:spTree>
    <p:extLst>
      <p:ext uri="{BB962C8B-B14F-4D97-AF65-F5344CB8AC3E}">
        <p14:creationId xmlns:p14="http://schemas.microsoft.com/office/powerpoint/2010/main" val="31730833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Popular libraries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Flair (</a:t>
            </a:r>
            <a:r>
              <a:rPr lang="en-US" dirty="0" err="1"/>
              <a:t>Akbik</a:t>
            </a:r>
            <a:r>
              <a:rPr lang="en-US" dirty="0"/>
              <a:t> et al. 2019)</a:t>
            </a:r>
          </a:p>
          <a:p>
            <a:endParaRPr lang="en-US" dirty="0"/>
          </a:p>
          <a:p>
            <a:r>
              <a:rPr lang="en-US" dirty="0" err="1"/>
              <a:t>AllenNLP</a:t>
            </a:r>
            <a:r>
              <a:rPr lang="en-US" dirty="0"/>
              <a:t> (Gardner et al. 2018)</a:t>
            </a:r>
          </a:p>
          <a:p>
            <a:endParaRPr lang="en-US" dirty="0"/>
          </a:p>
          <a:p>
            <a:r>
              <a:rPr lang="en-US" dirty="0"/>
              <a:t>NCRF++ (Yang &amp; Zhang 2018)</a:t>
            </a:r>
          </a:p>
        </p:txBody>
      </p:sp>
      <p:pic>
        <p:nvPicPr>
          <p:cNvPr id="2050" name="Picture 2" descr="NCRF++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666" y="32766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629" y="2667000"/>
            <a:ext cx="181927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340177"/>
            <a:ext cx="169077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10588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 – Flair</a:t>
            </a:r>
            <a:r>
              <a:rPr lang="en-US" sz="3200" dirty="0"/>
              <a:t> (</a:t>
            </a:r>
            <a:r>
              <a:rPr lang="en-US" sz="3200" dirty="0" err="1"/>
              <a:t>Akbik</a:t>
            </a:r>
            <a:r>
              <a:rPr lang="en-US" sz="3200" dirty="0"/>
              <a:t> et al. 2019)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</a:rPr>
              <a:t>from </a:t>
            </a:r>
            <a:r>
              <a:rPr lang="en-US" dirty="0" err="1"/>
              <a:t>flair.models</a:t>
            </a:r>
            <a:r>
              <a:rPr lang="en-US" dirty="0"/>
              <a:t> </a:t>
            </a:r>
            <a:r>
              <a:rPr lang="en-US" b="1" dirty="0">
                <a:solidFill>
                  <a:srgbClr val="002060"/>
                </a:solidFill>
              </a:rPr>
              <a:t>import </a:t>
            </a:r>
            <a:r>
              <a:rPr lang="en-US" dirty="0" err="1"/>
              <a:t>SequenceTagger</a:t>
            </a:r>
            <a:br>
              <a:rPr lang="en-US" dirty="0"/>
            </a:br>
            <a:br>
              <a:rPr lang="en-US" dirty="0"/>
            </a:br>
            <a:r>
              <a:rPr lang="en-US" dirty="0">
                <a:solidFill>
                  <a:srgbClr val="808080"/>
                </a:solidFill>
              </a:rPr>
              <a:t># </a:t>
            </a:r>
            <a:r>
              <a:rPr lang="en-US" dirty="0" err="1">
                <a:solidFill>
                  <a:srgbClr val="808080"/>
                </a:solidFill>
              </a:rPr>
              <a:t>pretrained</a:t>
            </a:r>
            <a:r>
              <a:rPr lang="en-US" dirty="0">
                <a:solidFill>
                  <a:srgbClr val="808080"/>
                </a:solidFill>
              </a:rPr>
              <a:t> NER tagger</a:t>
            </a:r>
            <a:br>
              <a:rPr lang="en-US" dirty="0">
                <a:solidFill>
                  <a:srgbClr val="808080"/>
                </a:solidFill>
              </a:rPr>
            </a:br>
            <a:r>
              <a:rPr lang="en-US" dirty="0" err="1"/>
              <a:t>tagger</a:t>
            </a:r>
            <a:r>
              <a:rPr lang="en-US" dirty="0"/>
              <a:t> = </a:t>
            </a:r>
            <a:r>
              <a:rPr lang="en-US" dirty="0" err="1"/>
              <a:t>SequenceTagger.load</a:t>
            </a:r>
            <a:r>
              <a:rPr lang="en-US" dirty="0"/>
              <a:t>(</a:t>
            </a:r>
            <a:r>
              <a:rPr lang="en-US" dirty="0">
                <a:solidFill>
                  <a:srgbClr val="6A8759"/>
                </a:solidFill>
              </a:rPr>
              <a:t>'</a:t>
            </a:r>
            <a:r>
              <a:rPr lang="en-US" dirty="0" err="1">
                <a:solidFill>
                  <a:srgbClr val="6A8759"/>
                </a:solidFill>
              </a:rPr>
              <a:t>ner</a:t>
            </a:r>
            <a:r>
              <a:rPr lang="en-US" dirty="0">
                <a:solidFill>
                  <a:srgbClr val="6A8759"/>
                </a:solidFill>
              </a:rPr>
              <a:t>'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sentence = Sentence(</a:t>
            </a:r>
            <a:r>
              <a:rPr lang="en-US" dirty="0">
                <a:solidFill>
                  <a:srgbClr val="006600"/>
                </a:solidFill>
              </a:rPr>
              <a:t>'George Washington went to Washington .'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dirty="0">
                <a:solidFill>
                  <a:srgbClr val="808080"/>
                </a:solidFill>
              </a:rPr>
              <a:t># predict NER tags</a:t>
            </a:r>
            <a:br>
              <a:rPr lang="en-US" dirty="0">
                <a:solidFill>
                  <a:srgbClr val="808080"/>
                </a:solidFill>
              </a:rPr>
            </a:br>
            <a:r>
              <a:rPr lang="en-US" dirty="0" err="1"/>
              <a:t>tagger.predict</a:t>
            </a:r>
            <a:r>
              <a:rPr lang="en-US" dirty="0"/>
              <a:t>(sentence)</a:t>
            </a:r>
            <a:br>
              <a:rPr lang="en-US" dirty="0"/>
            </a:br>
            <a:br>
              <a:rPr lang="en-US" dirty="0"/>
            </a:br>
            <a:r>
              <a:rPr lang="en-US" dirty="0">
                <a:solidFill>
                  <a:srgbClr val="808080"/>
                </a:solidFill>
              </a:rPr>
              <a:t># print sentence with predicted tags</a:t>
            </a:r>
            <a:br>
              <a:rPr lang="en-US" dirty="0">
                <a:solidFill>
                  <a:srgbClr val="80808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/>
              <a:t>sentence.to_tagged_string</a:t>
            </a:r>
            <a:r>
              <a:rPr lang="en-US" dirty="0"/>
              <a:t>())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i="1" dirty="0"/>
              <a:t>George &lt;B-PER&gt; Washington &lt;E-PER&gt; went to Washington &lt;S-LOC&gt; .</a:t>
            </a:r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</a:rPr>
              <a:t>for</a:t>
            </a:r>
            <a:r>
              <a:rPr lang="en-US" dirty="0"/>
              <a:t> label </a:t>
            </a:r>
            <a:r>
              <a:rPr lang="en-US" b="1" dirty="0">
                <a:solidFill>
                  <a:srgbClr val="002060"/>
                </a:solidFill>
              </a:rPr>
              <a:t>in</a:t>
            </a:r>
            <a:r>
              <a:rPr lang="en-US" dirty="0"/>
              <a:t> </a:t>
            </a:r>
            <a:r>
              <a:rPr lang="en-US" dirty="0" err="1"/>
              <a:t>sentence.labels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>
                <a:solidFill>
                  <a:srgbClr val="002060"/>
                </a:solidFill>
              </a:rPr>
              <a:t>print</a:t>
            </a:r>
            <a:r>
              <a:rPr lang="en-US" dirty="0"/>
              <a:t>(label)  </a:t>
            </a:r>
            <a:r>
              <a:rPr lang="en-US" dirty="0">
                <a:solidFill>
                  <a:srgbClr val="808080"/>
                </a:solidFill>
              </a:rPr>
              <a:t># Or </a:t>
            </a:r>
            <a:r>
              <a:rPr lang="en-US" dirty="0" err="1">
                <a:solidFill>
                  <a:srgbClr val="808080"/>
                </a:solidFill>
              </a:rPr>
              <a:t>label.value</a:t>
            </a:r>
            <a:r>
              <a:rPr lang="en-US" dirty="0">
                <a:solidFill>
                  <a:srgbClr val="808080"/>
                </a:solidFill>
              </a:rPr>
              <a:t> for just the tag</a:t>
            </a:r>
          </a:p>
          <a:p>
            <a:pPr marL="0" indent="0">
              <a:buNone/>
            </a:pP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8727837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get sentences?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nltk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sent_tokenize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sentences = </a:t>
            </a:r>
            <a:r>
              <a:rPr lang="en-US" dirty="0" err="1"/>
              <a:t>sent_tokenize</a:t>
            </a:r>
            <a:r>
              <a:rPr lang="en-US" dirty="0"/>
              <a:t>(text)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sentence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sentences:</a:t>
            </a:r>
            <a:br>
              <a:rPr lang="en-US" dirty="0"/>
            </a:br>
            <a:r>
              <a:rPr lang="en-US" dirty="0"/>
              <a:t>	…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# Now we can collect average info per sentence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# or find sentences that have some property…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527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 – for Friday Nov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Install flair using </a:t>
            </a:r>
            <a:r>
              <a:rPr lang="en-US" i="1" dirty="0"/>
              <a:t>pip install flair</a:t>
            </a:r>
          </a:p>
          <a:p>
            <a:r>
              <a:rPr lang="en-US" dirty="0"/>
              <a:t>Run NER on each sentence of each text from a folder of files (next slide)</a:t>
            </a:r>
          </a:p>
          <a:p>
            <a:pPr lvl="1"/>
            <a:r>
              <a:rPr lang="en-US" dirty="0"/>
              <a:t>For each sentence, print all entities that appear in it</a:t>
            </a:r>
          </a:p>
          <a:p>
            <a:pPr lvl="1"/>
            <a:r>
              <a:rPr lang="en-US" dirty="0"/>
              <a:t>Use a </a:t>
            </a:r>
            <a:r>
              <a:rPr lang="en-US" dirty="0" err="1"/>
              <a:t>defaultdict</a:t>
            </a:r>
            <a:r>
              <a:rPr lang="en-US" dirty="0"/>
              <a:t> of integers to track how many of each entity type appear in total</a:t>
            </a:r>
          </a:p>
          <a:p>
            <a:pPr lvl="1"/>
            <a:r>
              <a:rPr lang="en-US" dirty="0"/>
              <a:t>Count how many sentences you’ve seen in total</a:t>
            </a:r>
          </a:p>
          <a:p>
            <a:pPr lvl="1"/>
            <a:r>
              <a:rPr lang="en-US" dirty="0"/>
              <a:t>Use this total and the counts to output the average number of each entity type per sentence (=entity type frequency)</a:t>
            </a:r>
          </a:p>
          <a:p>
            <a:r>
              <a:rPr lang="en-US" dirty="0"/>
              <a:t>Bonus: </a:t>
            </a:r>
          </a:p>
          <a:p>
            <a:pPr lvl="1"/>
            <a:r>
              <a:rPr lang="en-US" dirty="0"/>
              <a:t>Do this separately for each of the two genres of text (distinguish genre via file names)</a:t>
            </a:r>
          </a:p>
          <a:p>
            <a:pPr lvl="1"/>
            <a:r>
              <a:rPr lang="en-US" dirty="0"/>
              <a:t>Which entity type frequency is most different between the genres? Write the answer in a comment</a:t>
            </a:r>
          </a:p>
          <a:p>
            <a:pPr lvl="1"/>
            <a:r>
              <a:rPr lang="en-US" dirty="0"/>
              <a:t>Keep a separate frequency tracking for this entity type per document and print all document names sorted by the frequency of this entity type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632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code -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Prepare emission + transition dictionaries </a:t>
            </a:r>
            <a:br>
              <a:rPr lang="en-US" dirty="0"/>
            </a:br>
            <a:r>
              <a:rPr lang="en-US" dirty="0"/>
              <a:t>(2 level nested!)</a:t>
            </a:r>
          </a:p>
          <a:p>
            <a:r>
              <a:rPr lang="en-US" dirty="0"/>
              <a:t>Prepare a list to contain each word we see</a:t>
            </a:r>
          </a:p>
          <a:p>
            <a:r>
              <a:rPr lang="en-US" dirty="0"/>
              <a:t>Store a dictionary for each word: </a:t>
            </a:r>
            <a:r>
              <a:rPr lang="en-US" sz="2000" dirty="0"/>
              <a:t>(</a:t>
            </a:r>
            <a:r>
              <a:rPr lang="en-US" sz="2000" dirty="0" err="1"/>
              <a:t>N</a:t>
            </a:r>
            <a:r>
              <a:rPr lang="en-US" sz="2000" baseline="-25000" dirty="0" err="1"/>
              <a:t>tags</a:t>
            </a:r>
            <a:r>
              <a:rPr lang="en-US" sz="2000" dirty="0"/>
              <a:t>*</a:t>
            </a:r>
            <a:r>
              <a:rPr lang="en-US" sz="2000" dirty="0" err="1"/>
              <a:t>N</a:t>
            </a:r>
            <a:r>
              <a:rPr lang="en-US" sz="2000" baseline="-25000" dirty="0" err="1"/>
              <a:t>tags</a:t>
            </a:r>
            <a:r>
              <a:rPr lang="en-US" sz="2000" dirty="0"/>
              <a:t> loop)</a:t>
            </a:r>
            <a:endParaRPr lang="en-US" dirty="0"/>
          </a:p>
          <a:p>
            <a:pPr lvl="1"/>
            <a:r>
              <a:rPr lang="en-US" dirty="0"/>
              <a:t>Probability of each </a:t>
            </a:r>
            <a:r>
              <a:rPr lang="en-US" dirty="0" err="1"/>
              <a:t>prev</a:t>
            </a:r>
            <a:r>
              <a:rPr lang="en-US" dirty="0"/>
              <a:t>-tag + tag at this word, based on 3 things:</a:t>
            </a:r>
          </a:p>
          <a:p>
            <a:pPr lvl="2"/>
            <a:r>
              <a:rPr lang="en-US" dirty="0" err="1"/>
              <a:t>p_so_far</a:t>
            </a:r>
            <a:r>
              <a:rPr lang="en-US" dirty="0"/>
              <a:t> * </a:t>
            </a:r>
            <a:r>
              <a:rPr lang="en-US" dirty="0" err="1"/>
              <a:t>transition_p</a:t>
            </a:r>
            <a:r>
              <a:rPr lang="en-US" dirty="0"/>
              <a:t> * </a:t>
            </a:r>
            <a:r>
              <a:rPr lang="en-US" dirty="0" err="1"/>
              <a:t>emission_p</a:t>
            </a:r>
            <a:endParaRPr lang="en-US" dirty="0"/>
          </a:p>
          <a:p>
            <a:r>
              <a:rPr lang="en-US" dirty="0"/>
              <a:t>Choose best option, store </a:t>
            </a:r>
            <a:r>
              <a:rPr lang="en-US" b="1" dirty="0"/>
              <a:t>how we got there</a:t>
            </a:r>
            <a:r>
              <a:rPr lang="en-US" dirty="0"/>
              <a:t> (what was best </a:t>
            </a:r>
            <a:r>
              <a:rPr lang="en-US" dirty="0" err="1"/>
              <a:t>prev</a:t>
            </a:r>
            <a:r>
              <a:rPr lang="en-US" dirty="0"/>
              <a:t>-tag – the </a:t>
            </a:r>
            <a:r>
              <a:rPr lang="en-US" dirty="0" err="1"/>
              <a:t>backpointer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111718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0C899-076C-460C-8A25-2E1BEF0BB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read multiple 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8A44B-24CB-4F6B-A8CA-E2579BC36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Put all the files in the same folder as the script</a:t>
            </a:r>
          </a:p>
          <a:p>
            <a:r>
              <a:rPr lang="en-US" dirty="0"/>
              <a:t>Use </a:t>
            </a:r>
            <a:r>
              <a:rPr lang="en-US" b="1" dirty="0"/>
              <a:t>glob</a:t>
            </a:r>
          </a:p>
          <a:p>
            <a:endParaRPr lang="en-US" b="1" dirty="0"/>
          </a:p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</a:rPr>
              <a:t>from</a:t>
            </a:r>
            <a:r>
              <a:rPr lang="en-US" dirty="0"/>
              <a:t> glob </a:t>
            </a:r>
            <a:r>
              <a:rPr lang="en-US" b="1" dirty="0">
                <a:solidFill>
                  <a:srgbClr val="002060"/>
                </a:solidFill>
              </a:rPr>
              <a:t>import</a:t>
            </a:r>
            <a:r>
              <a:rPr lang="en-US" dirty="0"/>
              <a:t> glob</a:t>
            </a:r>
            <a:br>
              <a:rPr lang="en-US" dirty="0"/>
            </a:br>
            <a:br>
              <a:rPr lang="en-US" dirty="0"/>
            </a:br>
            <a:r>
              <a:rPr lang="en-US" dirty="0"/>
              <a:t>files = glob(</a:t>
            </a:r>
            <a:r>
              <a:rPr lang="en-US" dirty="0">
                <a:solidFill>
                  <a:srgbClr val="006600"/>
                </a:solidFill>
              </a:rPr>
              <a:t>"*.txt"</a:t>
            </a:r>
            <a:r>
              <a:rPr lang="en-US" dirty="0"/>
              <a:t>)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for</a:t>
            </a:r>
            <a:r>
              <a:rPr lang="en-US" dirty="0"/>
              <a:t> f </a:t>
            </a:r>
            <a:r>
              <a:rPr lang="en-US" b="1" dirty="0">
                <a:solidFill>
                  <a:srgbClr val="002060"/>
                </a:solidFill>
              </a:rPr>
              <a:t>in</a:t>
            </a:r>
            <a:r>
              <a:rPr lang="en-US" dirty="0"/>
              <a:t> files: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‘f’ now contains the file name</a:t>
            </a:r>
            <a:br>
              <a:rPr lang="en-US" dirty="0"/>
            </a:br>
            <a:r>
              <a:rPr lang="en-US" dirty="0"/>
              <a:t>    text = open(f).read()</a:t>
            </a:r>
            <a:br>
              <a:rPr lang="en-US" dirty="0"/>
            </a:br>
            <a:r>
              <a:rPr lang="en-US" dirty="0"/>
              <a:t>    sentences = </a:t>
            </a:r>
            <a:r>
              <a:rPr lang="en-US" dirty="0" err="1"/>
              <a:t>sent_tokenize</a:t>
            </a:r>
            <a:r>
              <a:rPr lang="en-US" dirty="0"/>
              <a:t>(text)</a:t>
            </a:r>
            <a:br>
              <a:rPr lang="en-US" dirty="0"/>
            </a:br>
            <a:r>
              <a:rPr lang="en-US" dirty="0"/>
              <a:t>    ...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314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76200" y="2552468"/>
            <a:ext cx="9144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start_p</a:t>
            </a:r>
            <a:r>
              <a:rPr lang="en-US" dirty="0"/>
              <a:t> * </a:t>
            </a:r>
            <a:r>
              <a:rPr lang="en-US" dirty="0" err="1"/>
              <a:t>emit_p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I	want	     to	         fly</a:t>
            </a:r>
          </a:p>
        </p:txBody>
      </p:sp>
      <p:sp>
        <p:nvSpPr>
          <p:cNvPr id="4" name="Oval 3"/>
          <p:cNvSpPr/>
          <p:nvPr/>
        </p:nvSpPr>
        <p:spPr>
          <a:xfrm>
            <a:off x="11430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5" name="Oval 4"/>
          <p:cNvSpPr/>
          <p:nvPr/>
        </p:nvSpPr>
        <p:spPr>
          <a:xfrm>
            <a:off x="23622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6" name="Oval 5"/>
          <p:cNvSpPr/>
          <p:nvPr/>
        </p:nvSpPr>
        <p:spPr>
          <a:xfrm>
            <a:off x="35814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8" name="Oval 7"/>
          <p:cNvSpPr/>
          <p:nvPr/>
        </p:nvSpPr>
        <p:spPr>
          <a:xfrm>
            <a:off x="48768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9" name="Oval 8"/>
          <p:cNvSpPr/>
          <p:nvPr/>
        </p:nvSpPr>
        <p:spPr>
          <a:xfrm>
            <a:off x="11430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0" name="Oval 9"/>
          <p:cNvSpPr/>
          <p:nvPr/>
        </p:nvSpPr>
        <p:spPr>
          <a:xfrm>
            <a:off x="23622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1" name="Oval 10"/>
          <p:cNvSpPr/>
          <p:nvPr/>
        </p:nvSpPr>
        <p:spPr>
          <a:xfrm>
            <a:off x="35814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2" name="Oval 11"/>
          <p:cNvSpPr/>
          <p:nvPr/>
        </p:nvSpPr>
        <p:spPr>
          <a:xfrm>
            <a:off x="48768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3" name="Oval 12"/>
          <p:cNvSpPr/>
          <p:nvPr/>
        </p:nvSpPr>
        <p:spPr>
          <a:xfrm>
            <a:off x="11599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4" name="Oval 13"/>
          <p:cNvSpPr/>
          <p:nvPr/>
        </p:nvSpPr>
        <p:spPr>
          <a:xfrm>
            <a:off x="23791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5" name="Oval 14"/>
          <p:cNvSpPr/>
          <p:nvPr/>
        </p:nvSpPr>
        <p:spPr>
          <a:xfrm>
            <a:off x="35983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6" name="Oval 15"/>
          <p:cNvSpPr/>
          <p:nvPr/>
        </p:nvSpPr>
        <p:spPr>
          <a:xfrm>
            <a:off x="48937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7" name="Oval 16"/>
          <p:cNvSpPr/>
          <p:nvPr/>
        </p:nvSpPr>
        <p:spPr>
          <a:xfrm>
            <a:off x="11430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8" name="Oval 17"/>
          <p:cNvSpPr/>
          <p:nvPr/>
        </p:nvSpPr>
        <p:spPr>
          <a:xfrm>
            <a:off x="23622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9" name="Oval 18"/>
          <p:cNvSpPr/>
          <p:nvPr/>
        </p:nvSpPr>
        <p:spPr>
          <a:xfrm>
            <a:off x="35814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20" name="Oval 19"/>
          <p:cNvSpPr/>
          <p:nvPr/>
        </p:nvSpPr>
        <p:spPr>
          <a:xfrm>
            <a:off x="48768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21" name="Left Brace 20"/>
          <p:cNvSpPr/>
          <p:nvPr/>
        </p:nvSpPr>
        <p:spPr>
          <a:xfrm>
            <a:off x="990600" y="2595033"/>
            <a:ext cx="228600" cy="83820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>
            <a:stCxn id="4" idx="5"/>
            <a:endCxn id="10" idx="1"/>
          </p:cNvCxnSpPr>
          <p:nvPr/>
        </p:nvCxnSpPr>
        <p:spPr>
          <a:xfrm>
            <a:off x="1858448" y="3306248"/>
            <a:ext cx="626504" cy="474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0" idx="5"/>
            <a:endCxn id="15" idx="1"/>
          </p:cNvCxnSpPr>
          <p:nvPr/>
        </p:nvCxnSpPr>
        <p:spPr>
          <a:xfrm>
            <a:off x="3077648" y="4373048"/>
            <a:ext cx="643437" cy="4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5"/>
            <a:endCxn id="20" idx="1"/>
          </p:cNvCxnSpPr>
          <p:nvPr/>
        </p:nvCxnSpPr>
        <p:spPr>
          <a:xfrm>
            <a:off x="4313781" y="5401748"/>
            <a:ext cx="685771" cy="4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985933" y="5490619"/>
            <a:ext cx="110066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trans_p</a:t>
            </a:r>
            <a:r>
              <a:rPr lang="en-US" dirty="0"/>
              <a:t> * </a:t>
            </a:r>
            <a:r>
              <a:rPr lang="en-US" dirty="0" err="1"/>
              <a:t>emit_p</a:t>
            </a:r>
            <a:r>
              <a:rPr lang="en-US" dirty="0"/>
              <a:t> * </a:t>
            </a:r>
            <a:r>
              <a:rPr lang="en-US" dirty="0" err="1"/>
              <a:t>prev_p</a:t>
            </a:r>
            <a:endParaRPr lang="en-US" dirty="0"/>
          </a:p>
        </p:txBody>
      </p:sp>
      <p:sp>
        <p:nvSpPr>
          <p:cNvPr id="34" name="Left Brace 33"/>
          <p:cNvSpPr/>
          <p:nvPr/>
        </p:nvSpPr>
        <p:spPr>
          <a:xfrm flipH="1">
            <a:off x="5731933" y="5524500"/>
            <a:ext cx="228600" cy="83820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C258597-492B-42B3-8CFA-6E15FCB9DAAE}"/>
              </a:ext>
            </a:extLst>
          </p:cNvPr>
          <p:cNvCxnSpPr>
            <a:cxnSpLocks/>
            <a:endCxn id="6" idx="3"/>
          </p:cNvCxnSpPr>
          <p:nvPr/>
        </p:nvCxnSpPr>
        <p:spPr>
          <a:xfrm flipV="1">
            <a:off x="3060542" y="3306248"/>
            <a:ext cx="643610" cy="4297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AA6C768-C697-4748-A3D0-F92D5D8FDB48}"/>
              </a:ext>
            </a:extLst>
          </p:cNvPr>
          <p:cNvCxnSpPr>
            <a:cxnSpLocks/>
            <a:stCxn id="6" idx="5"/>
            <a:endCxn id="12" idx="1"/>
          </p:cNvCxnSpPr>
          <p:nvPr/>
        </p:nvCxnSpPr>
        <p:spPr>
          <a:xfrm>
            <a:off x="4296848" y="3306248"/>
            <a:ext cx="702704" cy="474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0379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Backtrace</a:t>
            </a:r>
            <a:r>
              <a:rPr lang="en-US" dirty="0"/>
              <a:t> step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I	want	     to	         fly</a:t>
            </a:r>
          </a:p>
        </p:txBody>
      </p:sp>
      <p:sp>
        <p:nvSpPr>
          <p:cNvPr id="4" name="Oval 3"/>
          <p:cNvSpPr/>
          <p:nvPr/>
        </p:nvSpPr>
        <p:spPr>
          <a:xfrm>
            <a:off x="11430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5" name="Oval 4"/>
          <p:cNvSpPr/>
          <p:nvPr/>
        </p:nvSpPr>
        <p:spPr>
          <a:xfrm>
            <a:off x="23622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6" name="Oval 5"/>
          <p:cNvSpPr/>
          <p:nvPr/>
        </p:nvSpPr>
        <p:spPr>
          <a:xfrm>
            <a:off x="35814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8" name="Oval 7"/>
          <p:cNvSpPr/>
          <p:nvPr/>
        </p:nvSpPr>
        <p:spPr>
          <a:xfrm>
            <a:off x="48768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9" name="Oval 8"/>
          <p:cNvSpPr/>
          <p:nvPr/>
        </p:nvSpPr>
        <p:spPr>
          <a:xfrm>
            <a:off x="11430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0" name="Oval 9"/>
          <p:cNvSpPr/>
          <p:nvPr/>
        </p:nvSpPr>
        <p:spPr>
          <a:xfrm>
            <a:off x="23622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1" name="Oval 10"/>
          <p:cNvSpPr/>
          <p:nvPr/>
        </p:nvSpPr>
        <p:spPr>
          <a:xfrm>
            <a:off x="35814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2" name="Oval 11"/>
          <p:cNvSpPr/>
          <p:nvPr/>
        </p:nvSpPr>
        <p:spPr>
          <a:xfrm>
            <a:off x="48768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3" name="Oval 12"/>
          <p:cNvSpPr/>
          <p:nvPr/>
        </p:nvSpPr>
        <p:spPr>
          <a:xfrm>
            <a:off x="11599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4" name="Oval 13"/>
          <p:cNvSpPr/>
          <p:nvPr/>
        </p:nvSpPr>
        <p:spPr>
          <a:xfrm>
            <a:off x="23791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5" name="Oval 14"/>
          <p:cNvSpPr/>
          <p:nvPr/>
        </p:nvSpPr>
        <p:spPr>
          <a:xfrm>
            <a:off x="35983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6" name="Oval 15"/>
          <p:cNvSpPr/>
          <p:nvPr/>
        </p:nvSpPr>
        <p:spPr>
          <a:xfrm>
            <a:off x="48937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7" name="Oval 16"/>
          <p:cNvSpPr/>
          <p:nvPr/>
        </p:nvSpPr>
        <p:spPr>
          <a:xfrm>
            <a:off x="11430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8" name="Oval 17"/>
          <p:cNvSpPr/>
          <p:nvPr/>
        </p:nvSpPr>
        <p:spPr>
          <a:xfrm>
            <a:off x="23622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9" name="Oval 18"/>
          <p:cNvSpPr/>
          <p:nvPr/>
        </p:nvSpPr>
        <p:spPr>
          <a:xfrm>
            <a:off x="35814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20" name="Oval 19"/>
          <p:cNvSpPr/>
          <p:nvPr/>
        </p:nvSpPr>
        <p:spPr>
          <a:xfrm>
            <a:off x="48768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cxnSp>
        <p:nvCxnSpPr>
          <p:cNvPr id="24" name="Straight Arrow Connector 23"/>
          <p:cNvCxnSpPr>
            <a:stCxn id="4" idx="5"/>
            <a:endCxn id="10" idx="1"/>
          </p:cNvCxnSpPr>
          <p:nvPr/>
        </p:nvCxnSpPr>
        <p:spPr>
          <a:xfrm>
            <a:off x="1858448" y="3306248"/>
            <a:ext cx="626504" cy="47410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0" idx="5"/>
            <a:endCxn id="15" idx="1"/>
          </p:cNvCxnSpPr>
          <p:nvPr/>
        </p:nvCxnSpPr>
        <p:spPr>
          <a:xfrm>
            <a:off x="3077648" y="4373048"/>
            <a:ext cx="643437" cy="43600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5"/>
            <a:endCxn id="20" idx="1"/>
          </p:cNvCxnSpPr>
          <p:nvPr/>
        </p:nvCxnSpPr>
        <p:spPr>
          <a:xfrm>
            <a:off x="4313781" y="5401748"/>
            <a:ext cx="685771" cy="43600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985933" y="5490619"/>
            <a:ext cx="1100668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Best outcome</a:t>
            </a:r>
          </a:p>
        </p:txBody>
      </p:sp>
      <p:sp>
        <p:nvSpPr>
          <p:cNvPr id="34" name="Left Brace 33"/>
          <p:cNvSpPr/>
          <p:nvPr/>
        </p:nvSpPr>
        <p:spPr>
          <a:xfrm flipH="1">
            <a:off x="5731933" y="5524500"/>
            <a:ext cx="228600" cy="83820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89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Let’s try to trip up and then fix our tagger:</a:t>
            </a:r>
          </a:p>
          <a:p>
            <a:pPr lvl="1"/>
            <a:r>
              <a:rPr lang="en-US" dirty="0"/>
              <a:t>Pick a sentence – not too long, about 4-7 tokens</a:t>
            </a:r>
          </a:p>
          <a:p>
            <a:pPr lvl="2">
              <a:buFont typeface="Wingdings"/>
              <a:buChar char="Ø"/>
            </a:pPr>
            <a:r>
              <a:rPr lang="en-US" dirty="0"/>
              <a:t>Does the tagger work right?</a:t>
            </a:r>
          </a:p>
          <a:p>
            <a:pPr lvl="2">
              <a:buFont typeface="Wingdings"/>
              <a:buChar char="Ø"/>
            </a:pPr>
            <a:r>
              <a:rPr lang="en-US" dirty="0"/>
              <a:t>How could you fix it? </a:t>
            </a:r>
          </a:p>
          <a:p>
            <a:pPr lvl="2">
              <a:buFont typeface="Wingdings"/>
              <a:buChar char="Ø"/>
            </a:pPr>
            <a:r>
              <a:rPr lang="en-US" dirty="0"/>
              <a:t>Try a minor variation on this sentence – can the fixes work without breaking other variations?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Add emission probabilities for new words</a:t>
            </a:r>
          </a:p>
          <a:p>
            <a:pPr lvl="2"/>
            <a:r>
              <a:rPr lang="en-US" dirty="0"/>
              <a:t>Put them here:</a:t>
            </a:r>
            <a:br>
              <a:rPr lang="en-US" dirty="0"/>
            </a:br>
            <a:r>
              <a:rPr lang="en-US" dirty="0">
                <a:hlinkClick r:id="rId2"/>
              </a:rPr>
              <a:t>https://tinyurl.com/viterbi-more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You can make them up or use a corpus: </a:t>
            </a:r>
            <a:r>
              <a:rPr lang="en-US" dirty="0">
                <a:hlinkClick r:id="rId3"/>
              </a:rPr>
              <a:t>https://gucorpling.org/cqp/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We will provide guidance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08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tagging to sequences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Part of speech labeling is a classic example of token-wise tagging:</a:t>
            </a:r>
          </a:p>
          <a:p>
            <a:pPr lvl="1"/>
            <a:r>
              <a:rPr lang="en-US" dirty="0"/>
              <a:t>Input is a sequence of words (tokens)</a:t>
            </a:r>
          </a:p>
          <a:p>
            <a:pPr lvl="1"/>
            <a:r>
              <a:rPr lang="en-US" dirty="0"/>
              <a:t>Each word receives exactly one category</a:t>
            </a:r>
          </a:p>
          <a:p>
            <a:pPr lvl="1"/>
            <a:r>
              <a:rPr lang="en-US" dirty="0"/>
              <a:t>There are usually no other features except words to decide the correct tag</a:t>
            </a:r>
          </a:p>
          <a:p>
            <a:endParaRPr lang="en-US" dirty="0"/>
          </a:p>
          <a:p>
            <a:r>
              <a:rPr lang="en-US" dirty="0"/>
              <a:t>But not all labeling tasks are like this!</a:t>
            </a:r>
          </a:p>
          <a:p>
            <a:r>
              <a:rPr lang="en-US" dirty="0"/>
              <a:t>We could tag more complex sequences and use more input features!</a:t>
            </a:r>
          </a:p>
        </p:txBody>
      </p:sp>
    </p:spTree>
    <p:extLst>
      <p:ext uri="{BB962C8B-B14F-4D97-AF65-F5344CB8AC3E}">
        <p14:creationId xmlns:p14="http://schemas.microsoft.com/office/powerpoint/2010/main" val="1061800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 labeling – NER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typical example is Named Entity Recognition</a:t>
            </a:r>
          </a:p>
          <a:p>
            <a:r>
              <a:rPr lang="en-US" dirty="0"/>
              <a:t>Not every token is labeled:</a:t>
            </a:r>
          </a:p>
          <a:p>
            <a:pPr marL="411480" lvl="1" indent="0">
              <a:buNone/>
            </a:pPr>
            <a:r>
              <a:rPr lang="en-US" dirty="0"/>
              <a:t>   </a:t>
            </a:r>
            <a:r>
              <a:rPr lang="en-US" b="1" i="1" dirty="0">
                <a:solidFill>
                  <a:srgbClr val="0070C0"/>
                </a:solidFill>
              </a:rPr>
              <a:t>PER	--		ORG	--</a:t>
            </a:r>
          </a:p>
          <a:p>
            <a:pPr lvl="1"/>
            <a:r>
              <a:rPr lang="en-US" dirty="0"/>
              <a:t>Kim	visited		Intel	.</a:t>
            </a:r>
          </a:p>
          <a:p>
            <a:endParaRPr lang="en-US" dirty="0"/>
          </a:p>
          <a:p>
            <a:r>
              <a:rPr lang="en-US" dirty="0"/>
              <a:t>Labels come in </a:t>
            </a:r>
            <a:r>
              <a:rPr lang="en-US" b="1" dirty="0"/>
              <a:t>spans</a:t>
            </a:r>
            <a:r>
              <a:rPr lang="en-US" dirty="0"/>
              <a:t>:</a:t>
            </a:r>
          </a:p>
          <a:p>
            <a:pPr lvl="1"/>
            <a:endParaRPr lang="en-US" dirty="0"/>
          </a:p>
          <a:p>
            <a:pPr marL="411480" lvl="1" indent="0">
              <a:buNone/>
            </a:pPr>
            <a:r>
              <a:rPr lang="en-US" b="1" i="1" dirty="0">
                <a:solidFill>
                  <a:srgbClr val="0070C0"/>
                </a:solidFill>
              </a:rPr>
              <a:t>   PER	PER	--		ORG	ORG</a:t>
            </a:r>
          </a:p>
          <a:p>
            <a:pPr lvl="1"/>
            <a:r>
              <a:rPr lang="en-US" dirty="0"/>
              <a:t>Kim	Jung	visited		Intel	Corp.	</a:t>
            </a:r>
          </a:p>
        </p:txBody>
      </p:sp>
    </p:spTree>
    <p:extLst>
      <p:ext uri="{BB962C8B-B14F-4D97-AF65-F5344CB8AC3E}">
        <p14:creationId xmlns:p14="http://schemas.microsoft.com/office/powerpoint/2010/main" val="1706175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many spans?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we only use labels like PER and ORG, we can treat this as an HMM/Viterbi problem</a:t>
            </a:r>
          </a:p>
          <a:p>
            <a:pPr lvl="1"/>
            <a:r>
              <a:rPr lang="en-US" dirty="0"/>
              <a:t>Tags:	</a:t>
            </a:r>
            <a:r>
              <a:rPr lang="en-US" b="1" dirty="0">
                <a:solidFill>
                  <a:srgbClr val="0070C0"/>
                </a:solidFill>
              </a:rPr>
              <a:t>PER, ORG, ..,	--</a:t>
            </a:r>
            <a:r>
              <a:rPr lang="en-US" dirty="0"/>
              <a:t>	(‘</a:t>
            </a:r>
            <a:r>
              <a:rPr lang="en-US" dirty="0">
                <a:solidFill>
                  <a:srgbClr val="0070C0"/>
                </a:solidFill>
              </a:rPr>
              <a:t>--</a:t>
            </a:r>
            <a:r>
              <a:rPr lang="en-US" dirty="0"/>
              <a:t>’ is a tag)</a:t>
            </a:r>
          </a:p>
          <a:p>
            <a:pPr lvl="1"/>
            <a:r>
              <a:rPr lang="en-US" dirty="0"/>
              <a:t>Input:	</a:t>
            </a:r>
            <a:r>
              <a:rPr lang="en-US" b="1" dirty="0"/>
              <a:t>Kim, Jung, visited …</a:t>
            </a:r>
          </a:p>
          <a:p>
            <a:pPr lvl="1"/>
            <a:r>
              <a:rPr lang="en-US" dirty="0"/>
              <a:t>Emission probabilities:		P(</a:t>
            </a:r>
            <a:r>
              <a:rPr lang="en-US" dirty="0" err="1"/>
              <a:t>Kim|PER</a:t>
            </a:r>
            <a:r>
              <a:rPr lang="en-US" dirty="0"/>
              <a:t>), P(</a:t>
            </a:r>
            <a:r>
              <a:rPr lang="en-US" dirty="0" err="1"/>
              <a:t>Intel|ORG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Transition probabilities:	PER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--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ORG </a:t>
            </a:r>
            <a:r>
              <a:rPr lang="en-US" dirty="0">
                <a:sym typeface="Wingdings" panose="05000000000000000000" pitchFamily="2" charset="2"/>
              </a:rPr>
              <a:t> ORG</a:t>
            </a:r>
          </a:p>
          <a:p>
            <a:r>
              <a:rPr lang="en-US" dirty="0">
                <a:sym typeface="Wingdings" panose="05000000000000000000" pitchFamily="2" charset="2"/>
              </a:rPr>
              <a:t>But how can we tell how many ORGs we have?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Intel Corp.		ORG </a:t>
            </a:r>
            <a:r>
              <a:rPr lang="en-US" dirty="0" err="1">
                <a:sym typeface="Wingdings" panose="05000000000000000000" pitchFamily="2" charset="2"/>
              </a:rPr>
              <a:t>ORG</a:t>
            </a:r>
            <a:r>
              <a:rPr lang="en-US" dirty="0">
                <a:sym typeface="Wingdings" panose="05000000000000000000" pitchFamily="2" charset="2"/>
              </a:rPr>
              <a:t>   1 org., 2 tokens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IBM  Google lawsuit	ORG </a:t>
            </a:r>
            <a:r>
              <a:rPr lang="en-US" dirty="0" err="1">
                <a:sym typeface="Wingdings" panose="05000000000000000000" pitchFamily="2" charset="2"/>
              </a:rPr>
              <a:t>ORG</a:t>
            </a:r>
            <a:r>
              <a:rPr lang="en-US" dirty="0">
                <a:sym typeface="Wingdings" panose="05000000000000000000" pitchFamily="2" charset="2"/>
              </a:rPr>
              <a:t> --  2 orgs!!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6019800"/>
            <a:ext cx="3333750" cy="560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7067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 BIO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add more label types to indicate </a:t>
            </a:r>
            <a:r>
              <a:rPr lang="en-US" b="1" dirty="0"/>
              <a:t>B</a:t>
            </a:r>
            <a:r>
              <a:rPr lang="en-US" dirty="0"/>
              <a:t>eginning and </a:t>
            </a:r>
            <a:r>
              <a:rPr lang="en-US" b="1" dirty="0"/>
              <a:t>I</a:t>
            </a:r>
            <a:r>
              <a:rPr lang="en-US" dirty="0"/>
              <a:t>nside of entities:</a:t>
            </a:r>
          </a:p>
          <a:p>
            <a:pPr lvl="1"/>
            <a:r>
              <a:rPr lang="en-US" dirty="0"/>
              <a:t>IBM	</a:t>
            </a:r>
            <a:r>
              <a:rPr lang="en-US" b="1" i="1" dirty="0">
                <a:solidFill>
                  <a:srgbClr val="0070C0"/>
                </a:solidFill>
              </a:rPr>
              <a:t>B-ORG	</a:t>
            </a:r>
          </a:p>
          <a:p>
            <a:pPr lvl="1"/>
            <a:r>
              <a:rPr lang="en-US" dirty="0"/>
              <a:t>Corp.	</a:t>
            </a:r>
            <a:r>
              <a:rPr lang="en-US" b="1" i="1" dirty="0">
                <a:solidFill>
                  <a:srgbClr val="0070C0"/>
                </a:solidFill>
              </a:rPr>
              <a:t>I-ORG</a:t>
            </a:r>
          </a:p>
          <a:p>
            <a:pPr lvl="1"/>
            <a:r>
              <a:rPr lang="en-US" dirty="0"/>
              <a:t>hired	</a:t>
            </a:r>
            <a:r>
              <a:rPr lang="en-US" b="1" i="1" dirty="0">
                <a:solidFill>
                  <a:srgbClr val="0070C0"/>
                </a:solidFill>
              </a:rPr>
              <a:t>O</a:t>
            </a:r>
          </a:p>
          <a:p>
            <a:pPr lvl="1"/>
            <a:r>
              <a:rPr lang="en-US" dirty="0"/>
              <a:t>Kim	</a:t>
            </a:r>
            <a:r>
              <a:rPr lang="en-US" b="1" i="1" dirty="0">
                <a:solidFill>
                  <a:srgbClr val="0070C0"/>
                </a:solidFill>
              </a:rPr>
              <a:t>B-PER</a:t>
            </a:r>
          </a:p>
          <a:p>
            <a:pPr lvl="1"/>
            <a:r>
              <a:rPr lang="en-US" dirty="0"/>
              <a:t>Jung	</a:t>
            </a:r>
            <a:r>
              <a:rPr lang="en-US" b="1" i="1" dirty="0">
                <a:solidFill>
                  <a:srgbClr val="0070C0"/>
                </a:solidFill>
              </a:rPr>
              <a:t>I-PER</a:t>
            </a:r>
          </a:p>
          <a:p>
            <a:pPr lvl="1"/>
            <a:endParaRPr lang="en-US" dirty="0"/>
          </a:p>
          <a:p>
            <a:r>
              <a:rPr lang="en-US" dirty="0"/>
              <a:t>The label </a:t>
            </a:r>
            <a:r>
              <a:rPr lang="en-US" b="1" dirty="0"/>
              <a:t>O</a:t>
            </a:r>
            <a:r>
              <a:rPr lang="en-US" dirty="0"/>
              <a:t> is like our ‘--’: </a:t>
            </a:r>
            <a:r>
              <a:rPr lang="en-US" b="1" dirty="0"/>
              <a:t>Outside</a:t>
            </a:r>
            <a:r>
              <a:rPr lang="en-US" dirty="0"/>
              <a:t> any entity</a:t>
            </a:r>
          </a:p>
          <a:p>
            <a:pPr lvl="1"/>
            <a:endParaRPr lang="en-US" dirty="0"/>
          </a:p>
        </p:txBody>
      </p:sp>
      <p:sp>
        <p:nvSpPr>
          <p:cNvPr id="4" name="AutoShape 2" descr="Image result for google in ibm fo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2722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1791</TotalTime>
  <Words>1313</Words>
  <Application>Microsoft Office PowerPoint</Application>
  <PresentationFormat>On-screen Show (4:3)</PresentationFormat>
  <Paragraphs>177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Cambria</vt:lpstr>
      <vt:lpstr>Wingdings</vt:lpstr>
      <vt:lpstr>Wingdings 2</vt:lpstr>
      <vt:lpstr>Foundry</vt:lpstr>
      <vt:lpstr>LING-4400 Introduction to  Natural Language Processing</vt:lpstr>
      <vt:lpstr>Viterbi code - overview</vt:lpstr>
      <vt:lpstr>Viterbi algorithm</vt:lpstr>
      <vt:lpstr>Backtrace step</vt:lpstr>
      <vt:lpstr>Exercise</vt:lpstr>
      <vt:lpstr>From tagging to sequences</vt:lpstr>
      <vt:lpstr>Sequence labeling – NER</vt:lpstr>
      <vt:lpstr>How many spans?</vt:lpstr>
      <vt:lpstr>Solution: BIO encoding</vt:lpstr>
      <vt:lpstr>Solution: BIO encoding</vt:lpstr>
      <vt:lpstr>Just one emission?</vt:lpstr>
      <vt:lpstr>Using multiple features</vt:lpstr>
      <vt:lpstr>Decoding - CRF</vt:lpstr>
      <vt:lpstr>What are the probabilities?</vt:lpstr>
      <vt:lpstr>Neural sequence labeling</vt:lpstr>
      <vt:lpstr>Popular libraries</vt:lpstr>
      <vt:lpstr>Example – Flair (Akbik et al. 2019)</vt:lpstr>
      <vt:lpstr>How do we get sentences?</vt:lpstr>
      <vt:lpstr>Homework – for Friday Nov 17</vt:lpstr>
      <vt:lpstr>How to read multiple files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1442</cp:revision>
  <dcterms:created xsi:type="dcterms:W3CDTF">2015-10-05T21:10:16Z</dcterms:created>
  <dcterms:modified xsi:type="dcterms:W3CDTF">2023-11-08T20:19:33Z</dcterms:modified>
</cp:coreProperties>
</file>