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516" r:id="rId3"/>
    <p:sldId id="517" r:id="rId4"/>
    <p:sldId id="415" r:id="rId5"/>
    <p:sldId id="396" r:id="rId6"/>
    <p:sldId id="330" r:id="rId7"/>
    <p:sldId id="331" r:id="rId8"/>
    <p:sldId id="332" r:id="rId9"/>
    <p:sldId id="416" r:id="rId10"/>
    <p:sldId id="417" r:id="rId11"/>
    <p:sldId id="458" r:id="rId12"/>
    <p:sldId id="459" r:id="rId13"/>
    <p:sldId id="460" r:id="rId14"/>
    <p:sldId id="424" r:id="rId15"/>
    <p:sldId id="425" r:id="rId16"/>
    <p:sldId id="426" r:id="rId17"/>
    <p:sldId id="427" r:id="rId18"/>
    <p:sldId id="429" r:id="rId19"/>
    <p:sldId id="430" r:id="rId20"/>
    <p:sldId id="431" r:id="rId21"/>
    <p:sldId id="432" r:id="rId22"/>
    <p:sldId id="433" r:id="rId23"/>
    <p:sldId id="439" r:id="rId24"/>
    <p:sldId id="440" r:id="rId25"/>
    <p:sldId id="441" r:id="rId26"/>
    <p:sldId id="442" r:id="rId27"/>
    <p:sldId id="443" r:id="rId28"/>
    <p:sldId id="444" r:id="rId29"/>
    <p:sldId id="445" r:id="rId30"/>
    <p:sldId id="446" r:id="rId31"/>
    <p:sldId id="447" r:id="rId32"/>
    <p:sldId id="44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44C8-ACBB-45C6-80FA-E24D1AF2A0D2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D545C-375E-4BAE-BC54-5180D64D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7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Data: Slate</a:t>
            </a:r>
            <a:r>
              <a:rPr lang="en-US" baseline="0" dirty="0"/>
              <a:t> Magazine corpus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8519-84A4-4D88-84B7-773409AC9C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3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mzampieri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N-grams and language Models 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once in a while			once in line to</a:t>
            </a:r>
          </a:p>
          <a:p>
            <a:pPr lvl="1"/>
            <a:r>
              <a:rPr lang="en-US" dirty="0"/>
              <a:t>in over the past			all over the world	</a:t>
            </a:r>
          </a:p>
          <a:p>
            <a:pPr lvl="1"/>
            <a:r>
              <a:rPr lang="en-US" dirty="0"/>
              <a:t>as if the click		 	as if they were</a:t>
            </a:r>
          </a:p>
          <a:p>
            <a:pPr lvl="1"/>
            <a:r>
              <a:rPr lang="en-US" dirty="0"/>
              <a:t>got away with it		scribble away and confide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0" y="1671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03914" y="30435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9228" y="258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20&lt;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0" y="21291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27&lt;</a:t>
            </a:r>
          </a:p>
        </p:txBody>
      </p:sp>
    </p:spTree>
    <p:extLst>
      <p:ext uri="{BB962C8B-B14F-4D97-AF65-F5344CB8AC3E}">
        <p14:creationId xmlns:p14="http://schemas.microsoft.com/office/powerpoint/2010/main" val="322189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our own!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texts, </a:t>
            </a:r>
            <a:br>
              <a:rPr lang="en-US" dirty="0"/>
            </a:br>
            <a:r>
              <a:rPr lang="en-US" dirty="0"/>
              <a:t>by Charles Dickens*: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bigram model	  trigram model	    4-gram model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*sort of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002340"/>
            <a:ext cx="25146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depose to linger yet, pointing upward </a:t>
            </a:r>
            <a:br>
              <a:rPr lang="en-US" sz="2000" dirty="0"/>
            </a:br>
            <a:r>
              <a:rPr lang="en-US" sz="2000" dirty="0"/>
              <a:t>! ' are melting </a:t>
            </a:r>
            <a:br>
              <a:rPr lang="en-US" sz="2000" dirty="0"/>
            </a:br>
            <a:r>
              <a:rPr lang="en-US" sz="2000" dirty="0"/>
              <a:t>from me, pointing upward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signature under such circumstances, Mr. Mell, formerly poor pinched usher to my Middlesex magistrate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4563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that I stole into the next street, and </a:t>
            </a:r>
            <a:br>
              <a:rPr lang="en-US" sz="2000" dirty="0"/>
            </a:br>
            <a:r>
              <a:rPr lang="en-US" sz="2000" dirty="0"/>
              <a:t>open a chemist's shop? Whether he could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94730"/>
            <a:ext cx="1985963" cy="17006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2763" y="237438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[Wikimedia]</a:t>
            </a:r>
          </a:p>
        </p:txBody>
      </p:sp>
      <p:sp>
        <p:nvSpPr>
          <p:cNvPr id="7" name="Rectangle 6"/>
          <p:cNvSpPr/>
          <p:nvPr/>
        </p:nvSpPr>
        <p:spPr>
          <a:xfrm>
            <a:off x="7800533" y="6858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110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DIY natural language generation!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Let's create Dickensian stories</a:t>
            </a:r>
          </a:p>
          <a:p>
            <a:r>
              <a:rPr lang="en-US" dirty="0"/>
              <a:t>We need:</a:t>
            </a:r>
          </a:p>
          <a:p>
            <a:pPr lvl="1"/>
            <a:r>
              <a:rPr lang="en-US" dirty="0"/>
              <a:t>Dickensian training data and a way to read it</a:t>
            </a:r>
          </a:p>
          <a:p>
            <a:pPr lvl="1"/>
            <a:r>
              <a:rPr lang="en-US" dirty="0"/>
              <a:t>Random selection</a:t>
            </a:r>
          </a:p>
          <a:p>
            <a:pPr lvl="1"/>
            <a:r>
              <a:rPr lang="en-US" dirty="0"/>
              <a:t>A mechanism to choose best output for a story of a certain length</a:t>
            </a:r>
          </a:p>
          <a:p>
            <a:r>
              <a:rPr lang="en-US" dirty="0"/>
              <a:t>Download: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ngrams.py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dickens.txt</a:t>
            </a:r>
          </a:p>
        </p:txBody>
      </p:sp>
    </p:spTree>
    <p:extLst>
      <p:ext uri="{BB962C8B-B14F-4D97-AF65-F5344CB8AC3E}">
        <p14:creationId xmlns:p14="http://schemas.microsoft.com/office/powerpoint/2010/main" val="2031972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–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training_file</a:t>
            </a:r>
            <a:r>
              <a:rPr lang="en-US" dirty="0"/>
              <a:t> = </a:t>
            </a:r>
            <a:r>
              <a:rPr lang="en-US" dirty="0" err="1"/>
              <a:t>options.file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a = open(</a:t>
            </a:r>
            <a:r>
              <a:rPr lang="en-US" dirty="0" err="1"/>
              <a:t>training_file</a:t>
            </a:r>
            <a:r>
              <a:rPr lang="en-US" dirty="0"/>
              <a:t>).read()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with </a:t>
            </a:r>
            <a:r>
              <a:rPr lang="en-US" dirty="0">
                <a:solidFill>
                  <a:srgbClr val="00008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training_file,</a:t>
            </a:r>
            <a:r>
              <a:rPr lang="en-US" b="1" dirty="0" err="1">
                <a:solidFill>
                  <a:srgbClr val="008000"/>
                </a:solidFill>
              </a:rPr>
              <a:t>'r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as </a:t>
            </a:r>
            <a:r>
              <a:rPr lang="en-US" dirty="0"/>
              <a:t>f: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training_data</a:t>
            </a:r>
            <a:r>
              <a:rPr lang="en-US" dirty="0"/>
              <a:t> = </a:t>
            </a:r>
            <a:r>
              <a:rPr lang="en-US" dirty="0" err="1"/>
              <a:t>f.read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counts =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3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track frequencies of n-grams, we’ll need a dictionary tracking counts like this:</a:t>
            </a:r>
          </a:p>
          <a:p>
            <a:pPr lvl="1"/>
            <a:r>
              <a:rPr lang="en-US" dirty="0"/>
              <a:t>Key: “In”, “the”</a:t>
            </a:r>
          </a:p>
          <a:p>
            <a:pPr lvl="2"/>
            <a:r>
              <a:rPr lang="en-US" dirty="0"/>
              <a:t>Value: another dictionary:</a:t>
            </a:r>
          </a:p>
          <a:p>
            <a:pPr lvl="3"/>
            <a:r>
              <a:rPr lang="en-US" dirty="0"/>
              <a:t>Key: “beginning”, value: 2</a:t>
            </a:r>
          </a:p>
          <a:p>
            <a:pPr lvl="3"/>
            <a:r>
              <a:rPr lang="en-US" dirty="0"/>
              <a:t>Key: “end”, value: 5</a:t>
            </a:r>
          </a:p>
          <a:p>
            <a:pPr lvl="3"/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function </a:t>
            </a:r>
            <a:r>
              <a:rPr lang="en-US" dirty="0" err="1"/>
              <a:t>get_counts</a:t>
            </a:r>
            <a:r>
              <a:rPr lang="en-US" dirty="0"/>
              <a:t>() should build this dictionary</a:t>
            </a:r>
          </a:p>
        </p:txBody>
      </p:sp>
    </p:spTree>
    <p:extLst>
      <p:ext uri="{BB962C8B-B14F-4D97-AF65-F5344CB8AC3E}">
        <p14:creationId xmlns:p14="http://schemas.microsoft.com/office/powerpoint/2010/main" val="3310450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looks like we could use a </a:t>
            </a:r>
            <a:r>
              <a:rPr lang="en-US" b="1" dirty="0">
                <a:solidFill>
                  <a:srgbClr val="000099"/>
                </a:solidFill>
              </a:rPr>
              <a:t>list </a:t>
            </a:r>
            <a:r>
              <a:rPr lang="en-US" dirty="0"/>
              <a:t>for the key:</a:t>
            </a:r>
          </a:p>
          <a:p>
            <a:pPr marL="411480" lvl="1" indent="0">
              <a:buNone/>
            </a:pPr>
            <a:r>
              <a:rPr lang="en-US" dirty="0" err="1"/>
              <a:t>freqs</a:t>
            </a:r>
            <a:r>
              <a:rPr lang="en-US" dirty="0"/>
              <a:t>[[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]] = {</a:t>
            </a:r>
            <a:r>
              <a:rPr lang="en-US" b="1" dirty="0">
                <a:solidFill>
                  <a:srgbClr val="008000"/>
                </a:solidFill>
              </a:rPr>
              <a:t>"end"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"beginning"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Actually, this is </a:t>
            </a:r>
            <a:r>
              <a:rPr lang="en-US" b="1" dirty="0"/>
              <a:t>forbidden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Dictionary keys must be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List values could be changed: </a:t>
            </a:r>
          </a:p>
          <a:p>
            <a:pPr lvl="2"/>
            <a:r>
              <a:rPr lang="en-US" dirty="0"/>
              <a:t>We could change the second list member of [“in”, “the”]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freqs</a:t>
            </a:r>
            <a:r>
              <a:rPr lang="en-US" dirty="0"/>
              <a:t>[</a:t>
            </a:r>
            <a:r>
              <a:rPr lang="en-US" dirty="0" err="1"/>
              <a:t>my_key</a:t>
            </a:r>
            <a:r>
              <a:rPr lang="en-US" dirty="0"/>
              <a:t>] = 5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[0] = </a:t>
            </a:r>
            <a:r>
              <a:rPr lang="en-US" b="1" dirty="0">
                <a:solidFill>
                  <a:srgbClr val="008000"/>
                </a:solidFill>
              </a:rPr>
              <a:t>"by"</a:t>
            </a:r>
          </a:p>
          <a:p>
            <a:pPr lvl="2"/>
            <a:r>
              <a:rPr lang="en-US" dirty="0"/>
              <a:t>Dictionary would be broken</a:t>
            </a:r>
          </a:p>
        </p:txBody>
      </p:sp>
    </p:spTree>
    <p:extLst>
      <p:ext uri="{BB962C8B-B14F-4D97-AF65-F5344CB8AC3E}">
        <p14:creationId xmlns:p14="http://schemas.microsoft.com/office/powerpoint/2010/main" val="3292722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has a cousin data-type to lists: </a:t>
            </a:r>
            <a:r>
              <a:rPr lang="en-US" b="1" dirty="0"/>
              <a:t>tuples</a:t>
            </a:r>
            <a:endParaRPr lang="en-US" dirty="0"/>
          </a:p>
          <a:p>
            <a:pPr lvl="1"/>
            <a:r>
              <a:rPr lang="en-US" dirty="0"/>
              <a:t>Tuples are like lists, but they are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Once defined they can’t be changed</a:t>
            </a:r>
          </a:p>
          <a:p>
            <a:pPr lvl="1"/>
            <a:r>
              <a:rPr lang="en-US" dirty="0"/>
              <a:t>Look a lot like lists in </a:t>
            </a:r>
            <a:r>
              <a:rPr lang="en-US" b="1" dirty="0"/>
              <a:t>round</a:t>
            </a:r>
            <a:r>
              <a:rPr lang="en-US" dirty="0"/>
              <a:t> brackets: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This is a list: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a = [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]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This is a tuple: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b = (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)  		</a:t>
            </a:r>
          </a:p>
        </p:txBody>
      </p:sp>
    </p:spTree>
    <p:extLst>
      <p:ext uri="{BB962C8B-B14F-4D97-AF65-F5344CB8AC3E}">
        <p14:creationId xmlns:p14="http://schemas.microsoft.com/office/powerpoint/2010/main" val="4159680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tuples are used:</a:t>
            </a:r>
          </a:p>
          <a:p>
            <a:pPr lvl="1"/>
            <a:r>
              <a:rPr lang="en-US" dirty="0"/>
              <a:t>When an </a:t>
            </a:r>
            <a:r>
              <a:rPr lang="en-US" b="1" dirty="0"/>
              <a:t>immutable </a:t>
            </a:r>
            <a:r>
              <a:rPr lang="en-US" dirty="0"/>
              <a:t>data type is required</a:t>
            </a:r>
          </a:p>
          <a:p>
            <a:pPr lvl="1"/>
            <a:r>
              <a:rPr lang="en-US" dirty="0"/>
              <a:t>In contexts where something like a list:</a:t>
            </a:r>
          </a:p>
          <a:p>
            <a:pPr lvl="2"/>
            <a:r>
              <a:rPr lang="en-US" dirty="0"/>
              <a:t>Has a specified, invariable length</a:t>
            </a:r>
          </a:p>
          <a:p>
            <a:pPr lvl="2"/>
            <a:r>
              <a:rPr lang="en-US" dirty="0"/>
              <a:t>Each position has a predictable meaning</a:t>
            </a:r>
          </a:p>
          <a:p>
            <a:endParaRPr lang="en-US" dirty="0"/>
          </a:p>
          <a:p>
            <a:r>
              <a:rPr lang="en-US" dirty="0"/>
              <a:t>Example: person’s height, weight and age: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Don’t need to append or change these:</a:t>
            </a:r>
          </a:p>
          <a:p>
            <a:pPr marL="411480" lvl="1" indent="0">
              <a:buNone/>
            </a:pPr>
            <a:r>
              <a:rPr lang="en-US" dirty="0"/>
              <a:t>stats = (</a:t>
            </a:r>
            <a:r>
              <a:rPr lang="en-US" dirty="0">
                <a:solidFill>
                  <a:srgbClr val="0000FF"/>
                </a:solidFill>
              </a:rPr>
              <a:t>175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43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8826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get_counts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training_text</a:t>
            </a:r>
            <a:r>
              <a:rPr lang="en-US" dirty="0"/>
              <a:t>):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counts = {}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tokens = </a:t>
            </a: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dirty="0" err="1"/>
              <a:t>training_text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 - 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context = []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next_token</a:t>
            </a:r>
            <a:r>
              <a:rPr lang="en-US" dirty="0"/>
              <a:t> = tokens[</a:t>
            </a:r>
            <a:r>
              <a:rPr lang="en-US" dirty="0" err="1"/>
              <a:t>i</a:t>
            </a:r>
            <a:r>
              <a:rPr lang="en-US" dirty="0"/>
              <a:t> + </a:t>
            </a:r>
            <a:r>
              <a:rPr lang="en-US" dirty="0" err="1"/>
              <a:t>context_length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j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dirty="0" err="1"/>
              <a:t>context.append</a:t>
            </a:r>
            <a:r>
              <a:rPr lang="en-US" dirty="0"/>
              <a:t>(tokens[</a:t>
            </a:r>
            <a:r>
              <a:rPr lang="en-US" dirty="0" err="1"/>
              <a:t>i</a:t>
            </a:r>
            <a:r>
              <a:rPr lang="en-US" dirty="0"/>
              <a:t> + j])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 Add 1 to frequency or create new dictionary item for this tuple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next_token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(context)][</a:t>
            </a:r>
            <a:r>
              <a:rPr lang="en-US" dirty="0" err="1"/>
              <a:t>next_token</a:t>
            </a:r>
            <a:r>
              <a:rPr lang="en-US" dirty="0"/>
              <a:t>]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 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counts</a:t>
            </a:r>
          </a:p>
        </p:txBody>
      </p:sp>
    </p:spTree>
    <p:extLst>
      <p:ext uri="{BB962C8B-B14F-4D97-AF65-F5344CB8AC3E}">
        <p14:creationId xmlns:p14="http://schemas.microsoft.com/office/powerpoint/2010/main" val="431024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3536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 err="1"/>
              <a:t>generate_from_file</a:t>
            </a:r>
            <a:r>
              <a:rPr lang="en-US" sz="2400" dirty="0"/>
              <a:t>(</a:t>
            </a:r>
            <a:r>
              <a:rPr lang="en-US" sz="2400" dirty="0" err="1"/>
              <a:t>context_length,training_file,output_length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10</a:t>
            </a:r>
            <a:r>
              <a:rPr lang="en-US" sz="24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77500" lnSpcReduction="20000"/>
          </a:bodyPr>
          <a:lstStyle/>
          <a:p>
            <a:pPr marL="50800" lvl="1" indent="0">
              <a:buNone/>
            </a:pPr>
            <a:r>
              <a:rPr lang="en-US" dirty="0" err="1"/>
              <a:t>first_tokens</a:t>
            </a:r>
            <a:r>
              <a:rPr lang="en-US" dirty="0"/>
              <a:t> = choice(</a:t>
            </a:r>
            <a:r>
              <a:rPr lang="en-US" dirty="0" err="1"/>
              <a:t>counts.keys</a:t>
            </a:r>
            <a:r>
              <a:rPr lang="en-US" dirty="0"/>
              <a:t>())  </a:t>
            </a:r>
            <a:r>
              <a:rPr lang="en-US" i="1" dirty="0">
                <a:solidFill>
                  <a:srgbClr val="808080"/>
                </a:solidFill>
              </a:rPr>
              <a:t># Choose a random first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output_list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first_tokens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first_tokens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output_length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max</a:t>
            </a:r>
            <a:r>
              <a:rPr lang="en-US" dirty="0"/>
              <a:t>(counts[</a:t>
            </a:r>
            <a:r>
              <a:rPr lang="en-US" dirty="0" err="1"/>
              <a:t>current_context</a:t>
            </a:r>
            <a:r>
              <a:rPr lang="en-US" dirty="0"/>
              <a:t>], </a:t>
            </a:r>
            <a:r>
              <a:rPr lang="en-US" dirty="0">
                <a:solidFill>
                  <a:srgbClr val="660099"/>
                </a:solidFill>
              </a:rPr>
              <a:t>key</a:t>
            </a:r>
            <a:r>
              <a:rPr lang="en-US" dirty="0"/>
              <a:t>=counts[</a:t>
            </a:r>
            <a:r>
              <a:rPr lang="en-US" dirty="0" err="1"/>
              <a:t>current_context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/>
              <a:t>    temp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current_context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temp.pop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Remove first token in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temp.append</a:t>
            </a:r>
            <a:r>
              <a:rPr lang="en-US" dirty="0"/>
              <a:t>(</a:t>
            </a:r>
            <a:r>
              <a:rPr lang="en-US" dirty="0" err="1"/>
              <a:t>next_context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Add new token for the next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next_token</a:t>
            </a:r>
            <a:r>
              <a:rPr lang="en-US" dirty="0"/>
              <a:t> = temp[-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(temp)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next_context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output_list.append</a:t>
            </a:r>
            <a:r>
              <a:rPr lang="en-US" dirty="0"/>
              <a:t>(</a:t>
            </a:r>
            <a:r>
              <a:rPr lang="en-US" dirty="0" err="1"/>
              <a:t>next_token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r>
              <a:rPr lang="en-US" dirty="0"/>
              <a:t>.join(</a:t>
            </a:r>
            <a:r>
              <a:rPr lang="en-US" dirty="0" err="1"/>
              <a:t>output_list</a:t>
            </a:r>
            <a:r>
              <a:rPr lang="en-US" dirty="0"/>
              <a:t>)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1568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7E44F-CD7A-46FE-95D5-466AB37E4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announcement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5AA98-ACCA-4E2E-8AA6-AA37D5D91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Marcos </a:t>
            </a:r>
            <a:r>
              <a:rPr lang="en-US" b="1" dirty="0" err="1"/>
              <a:t>Zampieri</a:t>
            </a:r>
            <a:r>
              <a:rPr lang="en-US" dirty="0"/>
              <a:t> (GMU), </a:t>
            </a:r>
          </a:p>
          <a:p>
            <a:pPr lvl="1"/>
            <a:r>
              <a:rPr lang="en-US" dirty="0"/>
              <a:t>Oct. 10, 12:30, CS Colloquium</a:t>
            </a:r>
          </a:p>
          <a:p>
            <a:pPr lvl="1"/>
            <a:r>
              <a:rPr lang="en-US" dirty="0"/>
              <a:t>STM (room + title TBA!)</a:t>
            </a:r>
          </a:p>
          <a:p>
            <a:pPr lvl="1"/>
            <a:r>
              <a:rPr lang="en-US" dirty="0">
                <a:hlinkClick r:id="rId2"/>
              </a:rPr>
              <a:t>https://mzampieri.com/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19EBC0-2EBD-45CA-A86F-671481660C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752600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12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changes into our other midmarket power forms . Thanks again for your help on this . Carol St. Clair EB 3889 713-853-3989 ( Phone ) 713-646-3393 ( Fax ) </a:t>
            </a:r>
            <a:r>
              <a:rPr lang="en-US" dirty="0" err="1"/>
              <a:t>carol.st.clair</a:t>
            </a:r>
            <a:r>
              <a:rPr lang="en-US" dirty="0"/>
              <a:t> @ enron.com All , Please see the attached Interconnect Agreement with </a:t>
            </a:r>
            <a:r>
              <a:rPr lang="en-US" dirty="0" err="1"/>
              <a:t>Questar</a:t>
            </a:r>
            <a:r>
              <a:rPr lang="en-US" dirty="0"/>
              <a:t> . </a:t>
            </a:r>
            <a:r>
              <a:rPr lang="en-US" dirty="0" err="1"/>
              <a:t>Transwestern</a:t>
            </a:r>
            <a:r>
              <a:rPr lang="en-US" dirty="0"/>
              <a:t> will own and operate the interconnect . </a:t>
            </a:r>
            <a:r>
              <a:rPr lang="en-US" dirty="0" err="1"/>
              <a:t>Questar</a:t>
            </a:r>
            <a:r>
              <a:rPr lang="en-US" dirty="0"/>
              <a:t> may be able to purchase material , but some of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36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Furies , and I 'll be as good as my word ; but speciously for Master Fenton . Well , on went he for a search , and away went I for foul clothes . But mark the sequel , Master Brook-I suffered the pangs of three several deaths : first , an intolerable fright to be detected with a jealous rotten bell-</a:t>
            </a:r>
            <a:r>
              <a:rPr lang="en-US" dirty="0" err="1"/>
              <a:t>wether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76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ambush in her system , ready , at the corner of the street , with his great kite at his back , a very monument of human misery . My aunt went on with a quiet enjoyment , in which there was very little affectation , if any ; drinking the warm ale . 'She 's the most ridiculous of mortals . But</a:t>
            </a:r>
          </a:p>
        </p:txBody>
      </p:sp>
    </p:spTree>
    <p:extLst>
      <p:ext uri="{BB962C8B-B14F-4D97-AF65-F5344CB8AC3E}">
        <p14:creationId xmlns:p14="http://schemas.microsoft.com/office/powerpoint/2010/main" val="929104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language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 predictive modeling of language, n-gram models can be very effective</a:t>
                </a:r>
              </a:p>
              <a:p>
                <a:r>
                  <a:rPr lang="en-US" dirty="0"/>
                  <a:t>We can calculate the probability of any sequence of words, given training data: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:r>
                  <a:rPr lang="en-US" i="1" dirty="0"/>
                  <a:t>P(w1,w2 … </a:t>
                </a:r>
                <a:r>
                  <a:rPr lang="en-US" i="1" dirty="0" err="1"/>
                  <a:t>wk</a:t>
                </a:r>
                <a:r>
                  <a:rPr lang="en-US" i="1" dirty="0"/>
                  <a:t>) = P(w1)*P(w2|w1)*P(w3|w1,w2)… </a:t>
                </a:r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600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will our model 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measure the quality of a model, we'd like to know how well it </a:t>
            </a:r>
            <a:r>
              <a:rPr lang="en-US" b="1" dirty="0"/>
              <a:t>fits</a:t>
            </a:r>
            <a:r>
              <a:rPr lang="en-US" dirty="0"/>
              <a:t> a certain data set</a:t>
            </a:r>
          </a:p>
          <a:p>
            <a:r>
              <a:rPr lang="en-US" dirty="0"/>
              <a:t>What kind of language is easy to model?</a:t>
            </a:r>
          </a:p>
          <a:p>
            <a:pPr lvl="1"/>
            <a:r>
              <a:rPr lang="en-US" dirty="0"/>
              <a:t>If the language we are modeling has only one word, it's perfectly predictable: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….</a:t>
            </a:r>
          </a:p>
          <a:p>
            <a:pPr lvl="1"/>
            <a:r>
              <a:rPr lang="en-US" dirty="0"/>
              <a:t>If it has 1,000,000 different </a:t>
            </a:r>
            <a:r>
              <a:rPr lang="en-US" dirty="0" err="1"/>
              <a:t>equiprobable</a:t>
            </a:r>
            <a:r>
              <a:rPr lang="en-US" dirty="0"/>
              <a:t> words, it's very hard to model</a:t>
            </a:r>
          </a:p>
          <a:p>
            <a:pPr lvl="1"/>
            <a:r>
              <a:rPr lang="en-US" dirty="0"/>
              <a:t>If it has 1,000,000 different words but…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furry spam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will our model 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measure this predictability?</a:t>
            </a:r>
          </a:p>
          <a:p>
            <a:r>
              <a:rPr lang="en-US" dirty="0"/>
              <a:t>We can use a given model to </a:t>
            </a:r>
            <a:r>
              <a:rPr lang="en-US" b="1" dirty="0"/>
              <a:t>assign</a:t>
            </a:r>
            <a:r>
              <a:rPr lang="en-US" dirty="0"/>
              <a:t> a probability to some data</a:t>
            </a:r>
          </a:p>
          <a:p>
            <a:pPr lvl="1"/>
            <a:r>
              <a:rPr lang="en-US" dirty="0"/>
              <a:t>We know how to get </a:t>
            </a:r>
            <a:r>
              <a:rPr lang="en-US" i="1" dirty="0"/>
              <a:t>P(w</a:t>
            </a:r>
            <a:r>
              <a:rPr lang="en-US" i="1" baseline="-25000" dirty="0"/>
              <a:t>1</a:t>
            </a:r>
            <a:r>
              <a:rPr lang="en-US" i="1" dirty="0"/>
              <a:t>,w</a:t>
            </a:r>
            <a:r>
              <a:rPr lang="en-US" i="1" baseline="-25000" dirty="0"/>
              <a:t>2</a:t>
            </a:r>
            <a:r>
              <a:rPr lang="en-US" i="1" dirty="0"/>
              <a:t>, … </a:t>
            </a:r>
            <a:r>
              <a:rPr lang="en-US" i="1" dirty="0" err="1"/>
              <a:t>w</a:t>
            </a:r>
            <a:r>
              <a:rPr lang="en-US" i="1" baseline="-25000" dirty="0" err="1"/>
              <a:t>n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As we use the chain rule, the probability will get very small (each multiplication creates a tiny fraction)</a:t>
            </a:r>
          </a:p>
          <a:p>
            <a:pPr lvl="1"/>
            <a:r>
              <a:rPr lang="en-US" dirty="0"/>
              <a:t>We take the -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 for </a:t>
            </a:r>
            <a:r>
              <a:rPr lang="en-US" i="1" dirty="0"/>
              <a:t>N </a:t>
            </a:r>
            <a:r>
              <a:rPr lang="en-US" dirty="0"/>
              <a:t>such multiplications – this is a measure called…</a:t>
            </a:r>
          </a:p>
        </p:txBody>
      </p:sp>
    </p:spTree>
    <p:extLst>
      <p:ext uri="{BB962C8B-B14F-4D97-AF65-F5344CB8AC3E}">
        <p14:creationId xmlns:p14="http://schemas.microsoft.com/office/powerpoint/2010/main" val="3627151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many purposes, we will want to know what the likelihood of a sequence of tokens is:</a:t>
            </a:r>
          </a:p>
          <a:p>
            <a:pPr lvl="1"/>
            <a:r>
              <a:rPr lang="en-US" dirty="0"/>
              <a:t>Evaluate likelihood of suggested translations / NLG</a:t>
            </a:r>
          </a:p>
          <a:p>
            <a:pPr lvl="1"/>
            <a:r>
              <a:rPr lang="en-US" dirty="0"/>
              <a:t>Recognize text type (does this look like a newspaper article?)</a:t>
            </a:r>
          </a:p>
          <a:p>
            <a:pPr lvl="1"/>
            <a:r>
              <a:rPr lang="en-US" dirty="0"/>
              <a:t>Recognize dialect/variety/non-native language</a:t>
            </a:r>
          </a:p>
          <a:p>
            <a:pPr lvl="1"/>
            <a:r>
              <a:rPr lang="en-US" dirty="0"/>
              <a:t>Predict performance in domain adaptation</a:t>
            </a:r>
          </a:p>
          <a:p>
            <a:pPr lvl="1"/>
            <a:r>
              <a:rPr lang="en-US" dirty="0"/>
              <a:t>… and much more!</a:t>
            </a:r>
          </a:p>
          <a:p>
            <a:r>
              <a:rPr lang="en-US" dirty="0"/>
              <a:t>We need to measure how ‘surprising’ a text is given some training data for comparison</a:t>
            </a:r>
          </a:p>
        </p:txBody>
      </p:sp>
    </p:spTree>
    <p:extLst>
      <p:ext uri="{BB962C8B-B14F-4D97-AF65-F5344CB8AC3E}">
        <p14:creationId xmlns:p14="http://schemas.microsoft.com/office/powerpoint/2010/main" val="3952101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Measured in general: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bigram model: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trigram model: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394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Example: </a:t>
                </a:r>
                <a:r>
                  <a:rPr lang="en-US" i="1" dirty="0"/>
                  <a:t>spam language</a:t>
                </a:r>
              </a:p>
              <a:p>
                <a:pPr lvl="1"/>
                <a:r>
                  <a:rPr lang="en-US" dirty="0"/>
                  <a:t>PP(spam*10) 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1∗1∗..∗1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million word language</a:t>
                </a:r>
              </a:p>
              <a:p>
                <a:pPr lvl="1"/>
                <a:r>
                  <a:rPr lang="en-US" dirty="0"/>
                  <a:t>PP(</a:t>
                </a:r>
                <a:r>
                  <a:rPr lang="en-US" dirty="0" err="1"/>
                  <a:t>a,b,c..j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0.0000001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..</m:t>
                                </m:r>
                                <m:r>
                                  <a:rPr lang="en-US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=1000000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furry spam language</a:t>
                </a:r>
              </a:p>
              <a:p>
                <a:pPr lvl="1"/>
                <a:r>
                  <a:rPr lang="en-US" dirty="0"/>
                  <a:t>PP(spam..</a:t>
                </a:r>
                <a:r>
                  <a:rPr lang="en-US" dirty="0" err="1"/>
                  <a:t>furry,spam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999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∗.. 0.0000001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0.999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3.98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  <a:blipFill rotWithShape="1">
                <a:blip r:embed="rId2"/>
                <a:stretch>
                  <a:fillRect l="-727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884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make up a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Can you make up a sentence that is: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Bad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00B050"/>
                </a:solidFill>
              </a:rPr>
              <a:t>low</a:t>
            </a:r>
            <a:r>
              <a:rPr lang="en-US" dirty="0"/>
              <a:t> on perplexity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Good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FF0000"/>
                </a:solidFill>
              </a:rPr>
              <a:t>high</a:t>
            </a:r>
            <a:r>
              <a:rPr lang="en-US" dirty="0"/>
              <a:t> on perplexity</a:t>
            </a:r>
          </a:p>
          <a:p>
            <a:endParaRPr lang="en-US" dirty="0"/>
          </a:p>
          <a:p>
            <a:r>
              <a:rPr lang="en-US" dirty="0"/>
              <a:t>For this text, using A. </a:t>
            </a:r>
            <a:r>
              <a:rPr lang="en-US" b="1" dirty="0"/>
              <a:t>unigrams</a:t>
            </a:r>
            <a:r>
              <a:rPr lang="en-US" dirty="0"/>
              <a:t> B. </a:t>
            </a:r>
            <a:r>
              <a:rPr lang="en-US" b="1" dirty="0"/>
              <a:t>bigrams</a:t>
            </a:r>
            <a:r>
              <a:rPr lang="en-US" dirty="0"/>
              <a:t>:</a:t>
            </a:r>
          </a:p>
          <a:p>
            <a:pPr marL="411480" lvl="1" indent="0">
              <a:buNone/>
            </a:pP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You're sure of a big surprise.</a:t>
            </a:r>
            <a:br>
              <a:rPr lang="en-US" dirty="0"/>
            </a:b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You'd better go in disguise.</a:t>
            </a:r>
          </a:p>
          <a:p>
            <a:pPr marL="411480" lvl="1" indent="0">
              <a:buNone/>
            </a:pPr>
            <a:br>
              <a:rPr lang="en-US" dirty="0"/>
            </a:br>
            <a:r>
              <a:rPr lang="en-US" dirty="0"/>
              <a:t>For every bear that ever there was</a:t>
            </a:r>
            <a:br>
              <a:rPr lang="en-US" dirty="0"/>
            </a:br>
            <a:r>
              <a:rPr lang="en-US" dirty="0"/>
              <a:t>Will gather there for certain, because</a:t>
            </a:r>
            <a:br>
              <a:rPr lang="en-US" dirty="0"/>
            </a:br>
            <a:r>
              <a:rPr lang="en-US" dirty="0"/>
              <a:t>Today's the day the teddy bears have their picnic.</a:t>
            </a:r>
          </a:p>
        </p:txBody>
      </p:sp>
    </p:spTree>
    <p:extLst>
      <p:ext uri="{BB962C8B-B14F-4D97-AF65-F5344CB8AC3E}">
        <p14:creationId xmlns:p14="http://schemas.microsoft.com/office/powerpoint/2010/main" val="1901328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067B6-DDC2-4F91-8711-6781DB606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Mock midterm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112EB-9A13-47A6-888F-2C8B19CBD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look at the questions together</a:t>
            </a:r>
          </a:p>
          <a:p>
            <a:r>
              <a:rPr lang="en-US" dirty="0"/>
              <a:t>Same type of questions for midterm (in class, next Wednesday)</a:t>
            </a:r>
          </a:p>
        </p:txBody>
      </p:sp>
    </p:spTree>
    <p:extLst>
      <p:ext uri="{BB962C8B-B14F-4D97-AF65-F5344CB8AC3E}">
        <p14:creationId xmlns:p14="http://schemas.microsoft.com/office/powerpoint/2010/main" val="29620645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When I venture into the forest tonight</a:t>
            </a:r>
            <a:br>
              <a:rPr lang="en-US" dirty="0"/>
            </a:br>
            <a:r>
              <a:rPr lang="en-US" dirty="0"/>
              <a:t>I’ll be very surprised…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If bears woods picnic you </a:t>
            </a:r>
            <a:r>
              <a:rPr lang="en-US" dirty="0" err="1"/>
              <a:t>you</a:t>
            </a:r>
            <a:r>
              <a:rPr lang="en-US" dirty="0"/>
              <a:t> </a:t>
            </a:r>
            <a:r>
              <a:rPr lang="en-US" dirty="0" err="1"/>
              <a:t>you</a:t>
            </a:r>
            <a:r>
              <a:rPr lang="en-US" dirty="0"/>
              <a:t> today woods…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4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Had I gone strolling through the forest I should have worn a disguise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You’d better a big surprise if you sure of a disguise. the woods today’s the day the woods today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60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always know P(</a:t>
            </a:r>
            <a:r>
              <a:rPr lang="en-US" dirty="0" err="1"/>
              <a:t>w</a:t>
            </a:r>
            <a:r>
              <a:rPr lang="en-US" baseline="-25000" dirty="0" err="1"/>
              <a:t>i</a:t>
            </a:r>
            <a:r>
              <a:rPr lang="en-US" dirty="0"/>
              <a:t>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problem with perplexity (and language models in general) is knowing </a:t>
            </a:r>
            <a:r>
              <a:rPr lang="en-US" i="1" dirty="0"/>
              <a:t>P(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i="1" dirty="0"/>
              <a:t>)</a:t>
            </a:r>
          </a:p>
          <a:p>
            <a:r>
              <a:rPr lang="en-US" dirty="0"/>
              <a:t>Words can be formed productively:</a:t>
            </a:r>
          </a:p>
          <a:p>
            <a:pPr lvl="1"/>
            <a:r>
              <a:rPr lang="en-US" b="1" i="1" dirty="0" err="1">
                <a:solidFill>
                  <a:srgbClr val="0070C0"/>
                </a:solidFill>
              </a:rPr>
              <a:t>dancerliness</a:t>
            </a:r>
            <a:endParaRPr lang="en-US" b="1" i="1" dirty="0">
              <a:solidFill>
                <a:srgbClr val="0070C0"/>
              </a:solidFill>
            </a:endParaRP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slacktivism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These words are </a:t>
            </a:r>
            <a:r>
              <a:rPr lang="en-US" b="1" dirty="0"/>
              <a:t>out-of-data</a:t>
            </a:r>
            <a:r>
              <a:rPr lang="en-US" dirty="0"/>
              <a:t> or </a:t>
            </a:r>
            <a:r>
              <a:rPr lang="en-US" b="1" dirty="0"/>
              <a:t>out-of-vocabulary </a:t>
            </a:r>
            <a:r>
              <a:rPr lang="en-US" dirty="0"/>
              <a:t>("OOV" words)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How can we assign them a probability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</a:p>
        </p:txBody>
      </p:sp>
      <p:pic>
        <p:nvPicPr>
          <p:cNvPr id="1026" name="Picture 2" descr="C:\Users\az364\AppData\Local\Microsoft\Windows\Temporary Internet Files\Content.IE5\3Q077PL6\99px-Ballet_dancer_symbol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33057"/>
            <a:ext cx="88011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463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reminder: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/>
          <a:lstStyle/>
          <a:p>
            <a:r>
              <a:rPr lang="en-US" dirty="0"/>
              <a:t>If two events A, B, are </a:t>
            </a:r>
            <a:r>
              <a:rPr lang="en-US" b="1" dirty="0"/>
              <a:t>independent</a:t>
            </a:r>
            <a:r>
              <a:rPr lang="en-US" dirty="0"/>
              <a:t>, then:</a:t>
            </a:r>
          </a:p>
          <a:p>
            <a:pPr lvl="1"/>
            <a:r>
              <a:rPr lang="en-US" dirty="0"/>
              <a:t>p(A|B) = p(A)</a:t>
            </a:r>
          </a:p>
          <a:p>
            <a:endParaRPr lang="en-US" dirty="0"/>
          </a:p>
          <a:p>
            <a:r>
              <a:rPr lang="en-US" dirty="0"/>
              <a:t>For independent events, the </a:t>
            </a:r>
            <a:r>
              <a:rPr lang="en-US" b="1" dirty="0"/>
              <a:t>chain rule</a:t>
            </a:r>
            <a:r>
              <a:rPr lang="en-US" dirty="0"/>
              <a:t> applies: </a:t>
            </a:r>
          </a:p>
          <a:p>
            <a:pPr lvl="1"/>
            <a:r>
              <a:rPr lang="en-US" dirty="0"/>
              <a:t>p(A&amp;B) = p(A)*p(B)</a:t>
            </a:r>
          </a:p>
          <a:p>
            <a:endParaRPr lang="en-US" dirty="0"/>
          </a:p>
          <a:p>
            <a:r>
              <a:rPr lang="en-US" dirty="0"/>
              <a:t>For example:</a:t>
            </a:r>
          </a:p>
          <a:p>
            <a:pPr lvl="1"/>
            <a:r>
              <a:rPr lang="en-US" dirty="0"/>
              <a:t>P(</a:t>
            </a:r>
            <a:r>
              <a:rPr lang="en-US" dirty="0">
                <a:ea typeface="Segoe UI Symbol" panose="020B0502040204020203" pitchFamily="34" charset="0"/>
              </a:rPr>
              <a:t>⚃ &amp; ⚅) = 1/6 * 1/6 = 1/36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65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linguistic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Probabilities without context:</a:t>
            </a:r>
          </a:p>
          <a:p>
            <a:pPr lvl="1"/>
            <a:r>
              <a:rPr lang="en-US" dirty="0"/>
              <a:t>p(number=digits) &gt; p(number='more numb')</a:t>
            </a:r>
          </a:p>
          <a:p>
            <a:endParaRPr lang="en-US" dirty="0"/>
          </a:p>
          <a:p>
            <a:r>
              <a:rPr lang="en-US" dirty="0"/>
              <a:t>And with context:</a:t>
            </a:r>
          </a:p>
          <a:p>
            <a:pPr lvl="1"/>
            <a:r>
              <a:rPr lang="en-US" dirty="0"/>
              <a:t>p(</a:t>
            </a:r>
            <a:r>
              <a:rPr lang="en-US" dirty="0" err="1"/>
              <a:t>comparative|'than</a:t>
            </a:r>
            <a:r>
              <a:rPr lang="en-US" dirty="0"/>
              <a:t>' is next) &gt; p(</a:t>
            </a:r>
            <a:r>
              <a:rPr lang="en-US" dirty="0" err="1"/>
              <a:t>noun|'than</a:t>
            </a:r>
            <a:r>
              <a:rPr lang="en-US" dirty="0"/>
              <a:t>' is next)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How can we model ‘context’ more generally?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36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Quick reminder: N-gram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simple (and efficient) way of modeling context is using </a:t>
            </a:r>
            <a:r>
              <a:rPr lang="en-US" b="1" dirty="0"/>
              <a:t>n-grams</a:t>
            </a:r>
            <a:endParaRPr lang="en-US" dirty="0"/>
          </a:p>
          <a:p>
            <a:pPr lvl="1"/>
            <a:r>
              <a:rPr lang="en-US" dirty="0"/>
              <a:t>Decide on a useful context size, often 3 words</a:t>
            </a:r>
          </a:p>
          <a:p>
            <a:pPr lvl="1"/>
            <a:r>
              <a:rPr lang="en-US" dirty="0"/>
              <a:t>Save analyses not of individual words, but of words given the previous 2 words – </a:t>
            </a:r>
            <a:r>
              <a:rPr lang="en-US" b="1" dirty="0"/>
              <a:t>trigram model</a:t>
            </a:r>
            <a:endParaRPr lang="en-US" dirty="0"/>
          </a:p>
        </p:txBody>
      </p:sp>
      <p:pic>
        <p:nvPicPr>
          <p:cNvPr id="6146" name="Picture 2" descr="http://4.bp.blogspot.com/_ZaGO7GjCqAI/SCQtk-Lq3ZI/AAAAAAAAI6o/8E7Vx7KnuQo/s640/google-trigrams-visualiza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038600"/>
            <a:ext cx="4648200" cy="2324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0686" y="5722596"/>
            <a:ext cx="31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Image:  </a:t>
            </a:r>
            <a:br>
              <a:rPr lang="en-US" sz="1400" i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googlesystem.blogspot.com</a:t>
            </a:r>
          </a:p>
        </p:txBody>
      </p:sp>
    </p:spTree>
    <p:extLst>
      <p:ext uri="{BB962C8B-B14F-4D97-AF65-F5344CB8AC3E}">
        <p14:creationId xmlns:p14="http://schemas.microsoft.com/office/powerpoint/2010/main" val="3563514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3?</a:t>
            </a:r>
          </a:p>
          <a:p>
            <a:r>
              <a:rPr lang="en-US" dirty="0"/>
              <a:t>Any number can be chosen</a:t>
            </a:r>
          </a:p>
          <a:p>
            <a:r>
              <a:rPr lang="en-US" dirty="0"/>
              <a:t>Key consideration: amount of data available</a:t>
            </a:r>
          </a:p>
          <a:p>
            <a:pPr lvl="1"/>
            <a:r>
              <a:rPr lang="en-US" dirty="0"/>
              <a:t>Choosing long chains increases accuracy</a:t>
            </a:r>
          </a:p>
          <a:p>
            <a:pPr lvl="1"/>
            <a:r>
              <a:rPr lang="en-US" dirty="0"/>
              <a:t>Different answer for: </a:t>
            </a:r>
          </a:p>
          <a:p>
            <a:pPr lvl="2"/>
            <a:r>
              <a:rPr lang="en-US" i="1" dirty="0"/>
              <a:t>Find him number than</a:t>
            </a:r>
          </a:p>
          <a:p>
            <a:pPr lvl="2"/>
            <a:r>
              <a:rPr lang="en-US" i="1" dirty="0"/>
              <a:t>Find him number of</a:t>
            </a:r>
          </a:p>
          <a:p>
            <a:pPr lvl="1"/>
            <a:r>
              <a:rPr lang="en-US" b="1" dirty="0"/>
              <a:t>But: </a:t>
            </a:r>
            <a:r>
              <a:rPr lang="en-US" dirty="0"/>
              <a:t>potentially few instances of each chain</a:t>
            </a:r>
          </a:p>
          <a:p>
            <a:pPr lvl="1"/>
            <a:r>
              <a:rPr lang="en-US" b="1" dirty="0"/>
              <a:t>Data sparseness problem</a:t>
            </a:r>
          </a:p>
        </p:txBody>
      </p:sp>
    </p:spTree>
    <p:extLst>
      <p:ext uri="{BB962C8B-B14F-4D97-AF65-F5344CB8AC3E}">
        <p14:creationId xmlns:p14="http://schemas.microsoft.com/office/powerpoint/2010/main" val="333582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Rules of thumb:</a:t>
            </a:r>
          </a:p>
          <a:p>
            <a:r>
              <a:rPr lang="en-US" dirty="0"/>
              <a:t>For typical 'million word' resources – trigrams are taken</a:t>
            </a:r>
          </a:p>
          <a:p>
            <a:r>
              <a:rPr lang="en-US" dirty="0"/>
              <a:t>'Low resource languages' with 10K samples – bigrams</a:t>
            </a:r>
          </a:p>
          <a:p>
            <a:r>
              <a:rPr lang="en-US" dirty="0" err="1"/>
              <a:t>Gigaword</a:t>
            </a:r>
            <a:r>
              <a:rPr lang="en-US" dirty="0"/>
              <a:t> corpora – 4, 5-grams </a:t>
            </a:r>
            <a:br>
              <a:rPr lang="en-US" dirty="0"/>
            </a:br>
            <a:r>
              <a:rPr lang="en-US" dirty="0"/>
              <a:t>(e.g. Google n-grams)</a:t>
            </a:r>
          </a:p>
        </p:txBody>
      </p:sp>
    </p:spTree>
    <p:extLst>
      <p:ext uri="{BB962C8B-B14F-4D97-AF65-F5344CB8AC3E}">
        <p14:creationId xmlns:p14="http://schemas.microsoft.com/office/powerpoint/2010/main" val="2793175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n-grams realistic?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 use a lot of linguistic information not covered in n-grams</a:t>
            </a:r>
          </a:p>
          <a:p>
            <a:pPr lvl="1"/>
            <a:r>
              <a:rPr lang="en-US" dirty="0"/>
              <a:t>Can understand novel combinations: </a:t>
            </a:r>
            <a:br>
              <a:rPr lang="en-US" dirty="0"/>
            </a:br>
            <a:r>
              <a:rPr lang="en-US" b="1" i="1" dirty="0"/>
              <a:t>colorless green ideas</a:t>
            </a:r>
          </a:p>
          <a:p>
            <a:endParaRPr lang="en-US" b="1" i="1" dirty="0"/>
          </a:p>
          <a:p>
            <a:r>
              <a:rPr lang="en-US" dirty="0"/>
              <a:t>But humans probably do store n-grams: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beam me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come out come out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a twist of …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6400800" y="2362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7543800" y="2743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61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543</TotalTime>
  <Words>2144</Words>
  <Application>Microsoft Office PowerPoint</Application>
  <PresentationFormat>On-screen Show (4:3)</PresentationFormat>
  <Paragraphs>220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Calibri</vt:lpstr>
      <vt:lpstr>Cambria</vt:lpstr>
      <vt:lpstr>Cambria Math</vt:lpstr>
      <vt:lpstr>Segoe UI Symbol</vt:lpstr>
      <vt:lpstr>Wingdings</vt:lpstr>
      <vt:lpstr>Wingdings 2</vt:lpstr>
      <vt:lpstr>Foundry</vt:lpstr>
      <vt:lpstr>LING-4400 Introduction to  Natural Language Processing</vt:lpstr>
      <vt:lpstr>Talk announcement</vt:lpstr>
      <vt:lpstr>Mock midterm</vt:lpstr>
      <vt:lpstr>Quick reminder: probabilities</vt:lpstr>
      <vt:lpstr>Back to linguistic experience</vt:lpstr>
      <vt:lpstr>Quick reminder: N-gram models</vt:lpstr>
      <vt:lpstr>N-gram language models</vt:lpstr>
      <vt:lpstr>N-gram language models</vt:lpstr>
      <vt:lpstr>Are n-grams realistic?</vt:lpstr>
      <vt:lpstr>Experiment</vt:lpstr>
      <vt:lpstr>Building our own!</vt:lpstr>
      <vt:lpstr>DIY natural language generation!</vt:lpstr>
      <vt:lpstr>Reminder – reading files</vt:lpstr>
      <vt:lpstr>Learning the frequencies</vt:lpstr>
      <vt:lpstr>Learning the frequencies</vt:lpstr>
      <vt:lpstr>Tuples: not quite Lists</vt:lpstr>
      <vt:lpstr>Tuples: not quite Lists</vt:lpstr>
      <vt:lpstr>get_counts()</vt:lpstr>
      <vt:lpstr>generate_from_file(context_length,training_file,output_length=10)</vt:lpstr>
      <vt:lpstr>Spot the genre</vt:lpstr>
      <vt:lpstr>Spot the genre</vt:lpstr>
      <vt:lpstr>Spot the genre</vt:lpstr>
      <vt:lpstr>More about language models</vt:lpstr>
      <vt:lpstr>How good will our model be?</vt:lpstr>
      <vt:lpstr>How good will our model be?</vt:lpstr>
      <vt:lpstr>Perplexity</vt:lpstr>
      <vt:lpstr>Perplexity (PP)</vt:lpstr>
      <vt:lpstr>Perplexity (PP)</vt:lpstr>
      <vt:lpstr>Exercise – make up a text</vt:lpstr>
      <vt:lpstr>Unigram example</vt:lpstr>
      <vt:lpstr>Bigram example</vt:lpstr>
      <vt:lpstr>Can we always know P(wi)?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1187</cp:revision>
  <dcterms:created xsi:type="dcterms:W3CDTF">2015-10-05T21:10:16Z</dcterms:created>
  <dcterms:modified xsi:type="dcterms:W3CDTF">2023-10-04T21:19:04Z</dcterms:modified>
</cp:coreProperties>
</file>