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0"/>
  </p:notesMasterIdLst>
  <p:sldIdLst>
    <p:sldId id="256" r:id="rId2"/>
    <p:sldId id="481" r:id="rId3"/>
    <p:sldId id="362" r:id="rId4"/>
    <p:sldId id="485" r:id="rId5"/>
    <p:sldId id="487" r:id="rId6"/>
    <p:sldId id="458" r:id="rId7"/>
    <p:sldId id="488" r:id="rId8"/>
    <p:sldId id="489" r:id="rId9"/>
    <p:sldId id="490" r:id="rId10"/>
    <p:sldId id="462" r:id="rId11"/>
    <p:sldId id="463" r:id="rId12"/>
    <p:sldId id="491" r:id="rId13"/>
    <p:sldId id="492" r:id="rId14"/>
    <p:sldId id="297" r:id="rId15"/>
    <p:sldId id="493" r:id="rId16"/>
    <p:sldId id="494" r:id="rId17"/>
    <p:sldId id="464" r:id="rId18"/>
    <p:sldId id="466" r:id="rId19"/>
    <p:sldId id="467" r:id="rId20"/>
    <p:sldId id="468" r:id="rId21"/>
    <p:sldId id="475" r:id="rId22"/>
    <p:sldId id="476" r:id="rId23"/>
    <p:sldId id="477" r:id="rId24"/>
    <p:sldId id="478" r:id="rId25"/>
    <p:sldId id="479" r:id="rId26"/>
    <p:sldId id="480" r:id="rId27"/>
    <p:sldId id="459" r:id="rId28"/>
    <p:sldId id="451" r:id="rId29"/>
    <p:sldId id="452" r:id="rId30"/>
    <p:sldId id="453" r:id="rId31"/>
    <p:sldId id="454" r:id="rId32"/>
    <p:sldId id="455" r:id="rId33"/>
    <p:sldId id="456" r:id="rId34"/>
    <p:sldId id="460" r:id="rId35"/>
    <p:sldId id="457" r:id="rId36"/>
    <p:sldId id="486" r:id="rId37"/>
    <p:sldId id="495" r:id="rId38"/>
    <p:sldId id="496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99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E11F4F-3F92-439A-A293-B9CC962836B8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1F833-2AD3-406D-A966-B229194E3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767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90934B-7A75-4CEE-ADD8-E423752182A7}" type="slidenum">
              <a:rPr lang="de-DE" altLang="en-US" smtClean="0"/>
              <a:pPr>
                <a:defRPr/>
              </a:pPr>
              <a:t>32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419891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bionlp-www.utu.fi/wv_demo/" TargetMode="External"/><Relationship Id="rId2" Type="http://schemas.openxmlformats.org/officeDocument/2006/relationships/hyperlink" Target="https://rare-technologies.com/word2vec-tutorial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se.zoom.us/j/93327212503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fd.uci.edu/~gohlke/pythonlibs/#scipy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karpathy.github.io/2015/05/21/rnn-effectiveness/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karpathy.github.io/2015/05/21/rnn-effectiveness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karpathy.github.io/2015/05/21/rnn-effectiveness/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pytorch/examples/tree/master/word_language_model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neuralconvo.huggingface.co/" TargetMode="External"/><Relationship Id="rId2" Type="http://schemas.openxmlformats.org/officeDocument/2006/relationships/hyperlink" Target="https://demo.allennlp.org/next-token-l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tter.com/tayandyou" TargetMode="Externa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ageron/handson-ml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ageron/handson-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19400"/>
            <a:ext cx="7169834" cy="1752600"/>
          </a:xfrm>
        </p:spPr>
        <p:txBody>
          <a:bodyPr>
            <a:normAutofit/>
          </a:bodyPr>
          <a:lstStyle/>
          <a:p>
            <a:r>
              <a:rPr lang="en-US" sz="2800" dirty="0"/>
              <a:t>A Shallow Introduction to </a:t>
            </a:r>
            <a:br>
              <a:rPr lang="en-US" sz="2800" dirty="0"/>
            </a:br>
            <a:r>
              <a:rPr lang="en-US" sz="2800" dirty="0"/>
              <a:t>Neural Language Models (</a:t>
            </a:r>
            <a:r>
              <a:rPr lang="en-US" sz="2800" dirty="0" err="1"/>
              <a:t>ctd</a:t>
            </a:r>
            <a:r>
              <a:rPr lang="en-US" sz="2800" dirty="0"/>
              <a:t>.)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Gradient descent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How can we find the best</a:t>
            </a:r>
            <a:br>
              <a:rPr lang="en-US" dirty="0"/>
            </a:br>
            <a:r>
              <a:rPr lang="en-US" dirty="0"/>
              <a:t>weights?</a:t>
            </a:r>
          </a:p>
          <a:p>
            <a:pPr lvl="1"/>
            <a:r>
              <a:rPr lang="en-US" dirty="0"/>
              <a:t>Make fewest mistakes</a:t>
            </a:r>
          </a:p>
          <a:p>
            <a:pPr lvl="1"/>
            <a:r>
              <a:rPr lang="en-US" dirty="0"/>
              <a:t>Track derivative of cost</a:t>
            </a:r>
            <a:br>
              <a:rPr lang="en-US" dirty="0"/>
            </a:br>
            <a:r>
              <a:rPr lang="en-US" dirty="0"/>
              <a:t>(loss function)</a:t>
            </a:r>
          </a:p>
          <a:p>
            <a:pPr lvl="1"/>
            <a:r>
              <a:rPr lang="en-US" dirty="0"/>
              <a:t>If cost is getting less, all</a:t>
            </a:r>
            <a:br>
              <a:rPr lang="en-US" dirty="0"/>
            </a:br>
            <a:r>
              <a:rPr lang="en-US" dirty="0"/>
              <a:t>is well</a:t>
            </a:r>
          </a:p>
          <a:p>
            <a:pPr lvl="1"/>
            <a:r>
              <a:rPr lang="en-US" dirty="0"/>
              <a:t>If cost is getting higher,</a:t>
            </a:r>
            <a:br>
              <a:rPr lang="en-US" dirty="0"/>
            </a:br>
            <a:r>
              <a:rPr lang="en-US" dirty="0"/>
              <a:t>correct in other direction,</a:t>
            </a:r>
            <a:br>
              <a:rPr lang="en-US" dirty="0"/>
            </a:br>
            <a:r>
              <a:rPr lang="en-US" dirty="0"/>
              <a:t>until network converges</a:t>
            </a:r>
            <a:br>
              <a:rPr lang="en-US" dirty="0"/>
            </a:br>
            <a:r>
              <a:rPr lang="en-US" dirty="0"/>
              <a:t>on a minimal error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10</a:t>
            </a:fld>
            <a:endParaRPr lang="de-DE" altLang="en-US"/>
          </a:p>
        </p:txBody>
      </p:sp>
      <p:pic>
        <p:nvPicPr>
          <p:cNvPr id="5122" name="Picture 2" descr="https://upload.wikimedia.org/wikipedia/commons/6/6d/Error_surface_of_a_linear_neuron_with_two_input_weight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511" y="2348880"/>
            <a:ext cx="4416489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43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this a glorified lookup table?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Although neural networks are very impressive, they are only as good as input/output features</a:t>
            </a:r>
          </a:p>
          <a:p>
            <a:pPr lvl="1"/>
            <a:r>
              <a:rPr lang="en-US" dirty="0"/>
              <a:t>Mapping words to words is not that amazing</a:t>
            </a:r>
          </a:p>
          <a:p>
            <a:pPr lvl="1"/>
            <a:r>
              <a:rPr lang="en-US" dirty="0"/>
              <a:t>Getting from words to sentences is still a problem</a:t>
            </a:r>
          </a:p>
          <a:p>
            <a:pPr lvl="1"/>
            <a:r>
              <a:rPr lang="en-US" dirty="0"/>
              <a:t>Many words will be </a:t>
            </a:r>
            <a:r>
              <a:rPr lang="en-US" b="1" dirty="0"/>
              <a:t>OOV</a:t>
            </a:r>
            <a:r>
              <a:rPr lang="en-US" dirty="0"/>
              <a:t> (out of vocabulary)</a:t>
            </a:r>
            <a:endParaRPr lang="en-US" b="1" dirty="0"/>
          </a:p>
          <a:p>
            <a:r>
              <a:rPr lang="en-US" dirty="0"/>
              <a:t>State of the art neural LMs use many tricks to solve these problems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11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421167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Vector space models / </a:t>
            </a:r>
            <a:r>
              <a:rPr lang="en-US" dirty="0" err="1"/>
              <a:t>embeddings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Co-occurrence </a:t>
            </a:r>
            <a:br>
              <a:rPr lang="en-US" dirty="0"/>
            </a:br>
            <a:r>
              <a:rPr lang="en-US" dirty="0"/>
              <a:t>frequencies (or </a:t>
            </a:r>
            <a:br>
              <a:rPr lang="en-US" dirty="0"/>
            </a:br>
            <a:r>
              <a:rPr lang="en-US" dirty="0"/>
              <a:t>transformations</a:t>
            </a:r>
            <a:br>
              <a:rPr lang="en-US" dirty="0"/>
            </a:br>
            <a:r>
              <a:rPr lang="en-US" dirty="0"/>
              <a:t>thereof) make a </a:t>
            </a:r>
            <a:br>
              <a:rPr lang="en-US" dirty="0"/>
            </a:br>
            <a:r>
              <a:rPr lang="en-US" dirty="0"/>
              <a:t>vector space</a:t>
            </a:r>
          </a:p>
          <a:p>
            <a:r>
              <a:rPr lang="en-US" dirty="0"/>
              <a:t>Allows similarity </a:t>
            </a:r>
            <a:br>
              <a:rPr lang="en-US" dirty="0"/>
            </a:br>
            <a:r>
              <a:rPr lang="en-US" dirty="0"/>
              <a:t>metrics for words</a:t>
            </a:r>
            <a:br>
              <a:rPr lang="en-US" dirty="0"/>
            </a:br>
            <a:r>
              <a:rPr lang="en-US" dirty="0"/>
              <a:t>and documents</a:t>
            </a:r>
          </a:p>
          <a:p>
            <a:r>
              <a:rPr lang="en-US" dirty="0"/>
              <a:t>Models of meaning</a:t>
            </a:r>
            <a:br>
              <a:rPr lang="en-US" dirty="0"/>
            </a:br>
            <a:r>
              <a:rPr lang="en-US" dirty="0"/>
              <a:t>based on neighboring</a:t>
            </a:r>
            <a:br>
              <a:rPr lang="en-US" dirty="0"/>
            </a:br>
            <a:r>
              <a:rPr lang="en-US" dirty="0"/>
              <a:t>words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794806"/>
            <a:ext cx="4390826" cy="3901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2272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Projecting vectors to lower dimensions</a:t>
            </a:r>
          </a:p>
          <a:p>
            <a:pPr lvl="1"/>
            <a:r>
              <a:rPr lang="en-US" dirty="0"/>
              <a:t>Reveal systematic relationships</a:t>
            </a:r>
          </a:p>
          <a:p>
            <a:pPr lvl="1"/>
            <a:r>
              <a:rPr lang="en-US" dirty="0"/>
              <a:t>Word level similarity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53200" y="6260068"/>
            <a:ext cx="21336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Word2Vec</a:t>
            </a:r>
          </a:p>
        </p:txBody>
      </p:sp>
      <p:pic>
        <p:nvPicPr>
          <p:cNvPr id="7170" name="Picture 2" descr="https://www.tensorflow.org/versions/r0.8/images/linear-relationship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41" y="3251902"/>
            <a:ext cx="8557359" cy="2996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750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LING-504 ML for Linguistics / Amir Zeldes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Don’t count, predict! </a:t>
            </a:r>
            <a:r>
              <a:rPr lang="en-US" sz="2800" dirty="0"/>
              <a:t>(see </a:t>
            </a:r>
            <a:r>
              <a:rPr lang="en-US" sz="2800" dirty="0" err="1"/>
              <a:t>Baroni</a:t>
            </a:r>
            <a:r>
              <a:rPr lang="en-US" sz="2800" dirty="0"/>
              <a:t> et al. 2014)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98378"/>
            <a:ext cx="7920880" cy="504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40152" y="6505599"/>
            <a:ext cx="3203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Image: mccormickml.com</a:t>
            </a:r>
          </a:p>
        </p:txBody>
      </p:sp>
    </p:spTree>
    <p:extLst>
      <p:ext uri="{BB962C8B-B14F-4D97-AF65-F5344CB8AC3E}">
        <p14:creationId xmlns:p14="http://schemas.microsoft.com/office/powerpoint/2010/main" val="3903025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Fine grained meaning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Vector Space Models can also be used to represent word meaning:</a:t>
            </a:r>
          </a:p>
          <a:p>
            <a:pPr lvl="1"/>
            <a:r>
              <a:rPr lang="en-US" dirty="0"/>
              <a:t>Approaches to Distributional Semantics (Harris 1954)</a:t>
            </a:r>
          </a:p>
          <a:p>
            <a:pPr lvl="1"/>
            <a:r>
              <a:rPr lang="en-US" i="1" dirty="0"/>
              <a:t>The meaning of a word is its usage in the language </a:t>
            </a:r>
            <a:r>
              <a:rPr lang="en-US" dirty="0"/>
              <a:t>(Wittgenstein 1953)</a:t>
            </a:r>
          </a:p>
          <a:p>
            <a:pPr lvl="1"/>
            <a:r>
              <a:rPr lang="en-US" i="1" dirty="0"/>
              <a:t>You shall know a word by the company it keeps </a:t>
            </a:r>
            <a:r>
              <a:rPr lang="en-US" dirty="0"/>
              <a:t>(Firth 1957)</a:t>
            </a:r>
          </a:p>
          <a:p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We now have the data and computing power to realize this</a:t>
            </a:r>
          </a:p>
          <a:p>
            <a:pPr>
              <a:buFont typeface="Wingdings"/>
              <a:buChar char="Ø"/>
            </a:pPr>
            <a:r>
              <a:rPr lang="en-US" dirty="0"/>
              <a:t>Recommended advanced readings: </a:t>
            </a:r>
            <a:br>
              <a:rPr lang="en-US" dirty="0"/>
            </a:br>
            <a:r>
              <a:rPr lang="en-US" dirty="0" err="1"/>
              <a:t>Baroni</a:t>
            </a:r>
            <a:r>
              <a:rPr lang="en-US" dirty="0"/>
              <a:t> &amp; </a:t>
            </a:r>
            <a:r>
              <a:rPr lang="en-US" dirty="0" err="1"/>
              <a:t>Zamparelli</a:t>
            </a:r>
            <a:r>
              <a:rPr lang="en-US" dirty="0"/>
              <a:t> 2010, </a:t>
            </a:r>
            <a:r>
              <a:rPr lang="en-US" dirty="0" err="1"/>
              <a:t>Bruni</a:t>
            </a:r>
            <a:r>
              <a:rPr lang="en-US" dirty="0"/>
              <a:t> et al. 2012, </a:t>
            </a:r>
            <a:r>
              <a:rPr lang="en-US" dirty="0" err="1"/>
              <a:t>Baroni</a:t>
            </a:r>
            <a:r>
              <a:rPr lang="en-US" dirty="0"/>
              <a:t> et al. 2014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1493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Word2Vec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Implementation of distributional semantics (</a:t>
            </a:r>
            <a:r>
              <a:rPr lang="en-US" dirty="0" err="1"/>
              <a:t>Mikolov</a:t>
            </a:r>
            <a:r>
              <a:rPr lang="en-US" dirty="0"/>
              <a:t> et al. 2013)</a:t>
            </a:r>
          </a:p>
          <a:p>
            <a:pPr lvl="1"/>
            <a:r>
              <a:rPr lang="en-US" dirty="0"/>
              <a:t>Use a window of ±2 tokens</a:t>
            </a:r>
          </a:p>
          <a:p>
            <a:pPr lvl="1"/>
            <a:r>
              <a:rPr lang="en-US" dirty="0"/>
              <a:t>Track co-occurrence of target word with its nearest neighbors</a:t>
            </a:r>
          </a:p>
          <a:p>
            <a:pPr lvl="1"/>
            <a:r>
              <a:rPr lang="en-US" dirty="0"/>
              <a:t>Vector space as a matrix of each word vs. its potential neighbors:</a:t>
            </a:r>
          </a:p>
          <a:p>
            <a:pPr lvl="2"/>
            <a:r>
              <a:rPr lang="en-US" dirty="0"/>
              <a:t>cactus – Christmas : close to no co-occurrences in window</a:t>
            </a:r>
          </a:p>
          <a:p>
            <a:pPr lvl="2"/>
            <a:r>
              <a:rPr lang="en-US" dirty="0"/>
              <a:t>Queen – England: many co-occurrences</a:t>
            </a:r>
          </a:p>
        </p:txBody>
      </p:sp>
    </p:spTree>
    <p:extLst>
      <p:ext uri="{BB962C8B-B14F-4D97-AF65-F5344CB8AC3E}">
        <p14:creationId xmlns:p14="http://schemas.microsoft.com/office/powerpoint/2010/main" val="14694635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Skip-gram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Train a neural network to use target word vectors to predict context words</a:t>
            </a:r>
          </a:p>
          <a:p>
            <a:pPr lvl="1"/>
            <a:r>
              <a:rPr lang="en-US" dirty="0"/>
              <a:t>Problem re-dressed as a binary classification task</a:t>
            </a:r>
          </a:p>
          <a:p>
            <a:pPr lvl="1"/>
            <a:r>
              <a:rPr lang="en-US" dirty="0"/>
              <a:t>For some candidate word: is it a neighbor of our word or not?</a:t>
            </a:r>
          </a:p>
          <a:p>
            <a:pPr lvl="2"/>
            <a:r>
              <a:rPr lang="en-US" dirty="0"/>
              <a:t>Mix positive examples: Queen -&gt; England?  YES</a:t>
            </a:r>
          </a:p>
          <a:p>
            <a:pPr lvl="2"/>
            <a:r>
              <a:rPr lang="en-US" dirty="0"/>
              <a:t>And negative ones: Queen -&gt; curry? NO</a:t>
            </a:r>
          </a:p>
          <a:p>
            <a:pPr lvl="1"/>
            <a:r>
              <a:rPr lang="en-US" dirty="0"/>
              <a:t>Alter the input vector representation as a result</a:t>
            </a:r>
          </a:p>
          <a:p>
            <a:r>
              <a:rPr lang="en-US" dirty="0"/>
              <a:t>Final vectors can be used to rank similarity</a:t>
            </a:r>
          </a:p>
        </p:txBody>
      </p:sp>
    </p:spTree>
    <p:extLst>
      <p:ext uri="{BB962C8B-B14F-4D97-AF65-F5344CB8AC3E}">
        <p14:creationId xmlns:p14="http://schemas.microsoft.com/office/powerpoint/2010/main" val="3800260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there one answer?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What would you expect the vector space to tell you?</a:t>
            </a:r>
          </a:p>
          <a:p>
            <a:pPr lvl="1"/>
            <a:r>
              <a:rPr lang="en-US" dirty="0"/>
              <a:t>Most similar word to: </a:t>
            </a:r>
            <a:r>
              <a:rPr lang="en-US" b="1" dirty="0"/>
              <a:t>Android</a:t>
            </a:r>
          </a:p>
          <a:p>
            <a:pPr lvl="1"/>
            <a:r>
              <a:rPr lang="en-US" b="1" dirty="0"/>
              <a:t>lemon </a:t>
            </a:r>
            <a:r>
              <a:rPr lang="en-US" dirty="0"/>
              <a:t>is to </a:t>
            </a:r>
            <a:r>
              <a:rPr lang="en-US" b="1" dirty="0"/>
              <a:t>orange </a:t>
            </a:r>
            <a:r>
              <a:rPr lang="en-US" dirty="0"/>
              <a:t>as </a:t>
            </a:r>
            <a:r>
              <a:rPr lang="en-US" b="1" dirty="0"/>
              <a:t>apple </a:t>
            </a:r>
            <a:r>
              <a:rPr lang="en-US" dirty="0"/>
              <a:t>is to …?</a:t>
            </a:r>
          </a:p>
          <a:p>
            <a:pPr lvl="1"/>
            <a:r>
              <a:rPr lang="en-US" dirty="0"/>
              <a:t>Which is different? </a:t>
            </a:r>
            <a:br>
              <a:rPr lang="en-US" dirty="0"/>
            </a:br>
            <a:r>
              <a:rPr lang="en-US" b="1" dirty="0"/>
              <a:t>lemon orange apple cucumber</a:t>
            </a:r>
          </a:p>
          <a:p>
            <a:pPr lvl="1"/>
            <a:endParaRPr lang="en-US" b="1" dirty="0"/>
          </a:p>
          <a:p>
            <a:r>
              <a:rPr lang="en-US" dirty="0"/>
              <a:t>Try the demo here:</a:t>
            </a:r>
          </a:p>
          <a:p>
            <a:pPr lvl="1"/>
            <a:r>
              <a:rPr lang="en-US" dirty="0">
                <a:hlinkClick r:id="rId2"/>
              </a:rPr>
              <a:t>https://rare-technologies.com/word2vec-tutorial/</a:t>
            </a:r>
            <a:endParaRPr lang="en-US" dirty="0"/>
          </a:p>
          <a:p>
            <a:pPr lvl="1"/>
            <a:r>
              <a:rPr lang="en-US"/>
              <a:t>Or: </a:t>
            </a:r>
            <a:r>
              <a:rPr lang="en-US">
                <a:hlinkClick r:id="rId3"/>
              </a:rPr>
              <a:t>http</a:t>
            </a:r>
            <a:r>
              <a:rPr lang="en-US" dirty="0">
                <a:hlinkClick r:id="rId3"/>
              </a:rPr>
              <a:t>://bionlp-www.utu.fi/wv_demo/</a:t>
            </a: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2181444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Despite some weaknesses…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Word vectors </a:t>
            </a:r>
            <a:r>
              <a:rPr lang="en-US" dirty="0"/>
              <a:t>or </a:t>
            </a:r>
            <a:r>
              <a:rPr lang="en-US" b="1" dirty="0"/>
              <a:t>embeddings</a:t>
            </a:r>
            <a:r>
              <a:rPr lang="en-US" dirty="0"/>
              <a:t> are a very potent tool</a:t>
            </a:r>
          </a:p>
          <a:p>
            <a:pPr lvl="1"/>
            <a:r>
              <a:rPr lang="en-US" dirty="0"/>
              <a:t>Relatively easy to get and use</a:t>
            </a:r>
          </a:p>
          <a:p>
            <a:pPr lvl="1"/>
            <a:r>
              <a:rPr lang="en-US" dirty="0"/>
              <a:t>Unparalleled access to arbitrary word meaning</a:t>
            </a:r>
          </a:p>
          <a:p>
            <a:pPr lvl="1"/>
            <a:r>
              <a:rPr lang="en-US" dirty="0"/>
              <a:t>Very good at getting similarity in some contexts</a:t>
            </a:r>
          </a:p>
          <a:p>
            <a:pPr lvl="1"/>
            <a:r>
              <a:rPr lang="en-US" dirty="0"/>
              <a:t>State of the art for dealing with ‘</a:t>
            </a:r>
            <a:r>
              <a:rPr lang="en-US" b="1" dirty="0"/>
              <a:t>OOV’ </a:t>
            </a:r>
            <a:r>
              <a:rPr lang="en-US" dirty="0"/>
              <a:t>items </a:t>
            </a:r>
            <a:br>
              <a:rPr lang="en-US" dirty="0"/>
            </a:br>
            <a:r>
              <a:rPr lang="en-US" dirty="0"/>
              <a:t>(Chen &amp; Manning 2014) – as long as they’re not OOV in the corpus used to train embeddings</a:t>
            </a:r>
          </a:p>
          <a:p>
            <a:pPr lvl="1"/>
            <a:r>
              <a:rPr lang="en-US" dirty="0"/>
              <a:t>Allows context to compensate for missing terms (esp. recent architectures, e.g. </a:t>
            </a:r>
            <a:r>
              <a:rPr lang="en-US" b="1" dirty="0" err="1"/>
              <a:t>ELMo</a:t>
            </a:r>
            <a:r>
              <a:rPr lang="en-US" b="1" dirty="0"/>
              <a:t>, BERT, </a:t>
            </a:r>
            <a:r>
              <a:rPr lang="en-US" b="1" dirty="0" err="1"/>
              <a:t>XLNet</a:t>
            </a:r>
            <a:r>
              <a:rPr lang="en-US" dirty="0"/>
              <a:t> – Peters et al. 2018, Devlin et al. 2018, Yang et al. 2019)</a:t>
            </a:r>
          </a:p>
        </p:txBody>
      </p:sp>
    </p:spTree>
    <p:extLst>
      <p:ext uri="{BB962C8B-B14F-4D97-AF65-F5344CB8AC3E}">
        <p14:creationId xmlns:p14="http://schemas.microsoft.com/office/powerpoint/2010/main" val="253570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Talk announcement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JHU, Center for Language and Speech Processing seminar</a:t>
            </a:r>
          </a:p>
          <a:p>
            <a:pPr lvl="1"/>
            <a:r>
              <a:rPr lang="en-US" dirty="0"/>
              <a:t>Friday, October 22 at 12:00pm ET</a:t>
            </a:r>
          </a:p>
          <a:p>
            <a:pPr lvl="1"/>
            <a:r>
              <a:rPr lang="en-US" b="1" u="sng" dirty="0">
                <a:hlinkClick r:id="rId2"/>
              </a:rPr>
              <a:t>https://wse.zoom.us/j/93327212503</a:t>
            </a:r>
            <a:endParaRPr lang="en-US" b="1" u="sng" dirty="0"/>
          </a:p>
          <a:p>
            <a:pPr lvl="1"/>
            <a:r>
              <a:rPr lang="en-US" b="1" dirty="0"/>
              <a:t>Reno </a:t>
            </a:r>
            <a:r>
              <a:rPr lang="en-US" b="1" dirty="0" err="1"/>
              <a:t>Kriz</a:t>
            </a:r>
            <a:r>
              <a:rPr lang="en-US" b="1" dirty="0"/>
              <a:t> – </a:t>
            </a:r>
            <a:r>
              <a:rPr lang="en-US" dirty="0"/>
              <a:t>Towards a Practically Useful Text Simplification System</a:t>
            </a:r>
          </a:p>
        </p:txBody>
      </p:sp>
    </p:spTree>
    <p:extLst>
      <p:ext uri="{BB962C8B-B14F-4D97-AF65-F5344CB8AC3E}">
        <p14:creationId xmlns:p14="http://schemas.microsoft.com/office/powerpoint/2010/main" val="25909341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in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Implementation in </a:t>
            </a:r>
            <a:r>
              <a:rPr lang="en-US" dirty="0" err="1"/>
              <a:t>Gensim</a:t>
            </a:r>
            <a:r>
              <a:rPr lang="en-US" dirty="0"/>
              <a:t> by </a:t>
            </a:r>
            <a:r>
              <a:rPr lang="en-US" dirty="0" err="1"/>
              <a:t>Radim</a:t>
            </a:r>
            <a:r>
              <a:rPr lang="en-US" dirty="0"/>
              <a:t> </a:t>
            </a:r>
            <a:r>
              <a:rPr lang="en-US" dirty="0" err="1"/>
              <a:t>Řehůřek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&gt; pip install </a:t>
            </a:r>
            <a:r>
              <a:rPr lang="en-US" dirty="0" err="1"/>
              <a:t>scipy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&gt; pip install </a:t>
            </a:r>
            <a:r>
              <a:rPr lang="en-US" dirty="0" err="1"/>
              <a:t>gensim</a:t>
            </a:r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pPr lvl="1">
              <a:buFont typeface="Arial" charset="0"/>
              <a:buChar char="•"/>
            </a:pPr>
            <a:r>
              <a:rPr lang="en-US" dirty="0"/>
              <a:t>For Win 64 install </a:t>
            </a:r>
            <a:r>
              <a:rPr lang="en-US" dirty="0" err="1"/>
              <a:t>scipy</a:t>
            </a:r>
            <a:r>
              <a:rPr lang="en-US" dirty="0"/>
              <a:t> manually if needed from: </a:t>
            </a:r>
            <a:r>
              <a:rPr lang="en-US" dirty="0">
                <a:hlinkClick r:id="rId2"/>
              </a:rPr>
              <a:t>http://www.lfd.uci.edu/~gohlke/pythonlibs/#scipy</a:t>
            </a:r>
            <a:r>
              <a:rPr lang="en-US" dirty="0"/>
              <a:t> </a:t>
            </a:r>
          </a:p>
          <a:p>
            <a:pPr lvl="2">
              <a:buFont typeface="Arial" charset="0"/>
              <a:buChar char="•"/>
            </a:pPr>
            <a:r>
              <a:rPr lang="en-US" dirty="0"/>
              <a:t>Download scipy‑1.7.1‑cp39‑cp39‑win_amd64.whl</a:t>
            </a:r>
          </a:p>
          <a:p>
            <a:pPr marL="630936" lvl="2" indent="0">
              <a:buNone/>
            </a:pPr>
            <a:r>
              <a:rPr lang="en-US" dirty="0"/>
              <a:t>&gt; pip install scipy‑1.7.1‑cp39‑cp39‑win_amd64.whl</a:t>
            </a:r>
          </a:p>
          <a:p>
            <a:pPr lvl="1">
              <a:buFont typeface="Arial" charset="0"/>
              <a:buChar char="•"/>
            </a:pPr>
            <a:endParaRPr lang="en-US" dirty="0"/>
          </a:p>
          <a:p>
            <a:pPr lvl="1">
              <a:buFont typeface="Arial" charset="0"/>
              <a:buChar char="•"/>
            </a:pPr>
            <a:r>
              <a:rPr lang="en-US" dirty="0"/>
              <a:t>Or install Visual C++ 2015 Build Tools for compilation</a:t>
            </a:r>
          </a:p>
        </p:txBody>
      </p:sp>
    </p:spTree>
    <p:extLst>
      <p:ext uri="{BB962C8B-B14F-4D97-AF65-F5344CB8AC3E}">
        <p14:creationId xmlns:p14="http://schemas.microsoft.com/office/powerpoint/2010/main" val="1173963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 model – toy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000080"/>
                </a:solidFill>
              </a:rPr>
              <a:t>from </a:t>
            </a:r>
            <a:r>
              <a:rPr lang="en-US" sz="1800" dirty="0" err="1"/>
              <a:t>gensim</a:t>
            </a:r>
            <a:r>
              <a:rPr lang="en-US" sz="1800" dirty="0"/>
              <a:t> </a:t>
            </a:r>
            <a:r>
              <a:rPr lang="en-US" sz="1800" b="1" dirty="0">
                <a:solidFill>
                  <a:srgbClr val="000080"/>
                </a:solidFill>
              </a:rPr>
              <a:t>import </a:t>
            </a:r>
            <a:r>
              <a:rPr lang="en-US" sz="1800" dirty="0"/>
              <a:t>models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 err="1"/>
              <a:t>sotu</a:t>
            </a:r>
            <a:r>
              <a:rPr lang="en-US" sz="1800" dirty="0"/>
              <a:t> = </a:t>
            </a:r>
            <a:r>
              <a:rPr lang="en-US" sz="1800" b="1" dirty="0">
                <a:solidFill>
                  <a:srgbClr val="008000"/>
                </a:solidFill>
              </a:rPr>
              <a:t>"sotu_sent_per_line.txt"</a:t>
            </a:r>
            <a:br>
              <a:rPr lang="en-US" sz="1800" b="1" dirty="0">
                <a:solidFill>
                  <a:srgbClr val="008000"/>
                </a:solidFill>
              </a:rPr>
            </a:br>
            <a:br>
              <a:rPr lang="en-US" sz="1800" b="1" dirty="0">
                <a:solidFill>
                  <a:srgbClr val="008000"/>
                </a:solidFill>
              </a:rPr>
            </a:br>
            <a:r>
              <a:rPr lang="en-US" sz="1800" b="1" dirty="0">
                <a:solidFill>
                  <a:srgbClr val="000080"/>
                </a:solidFill>
              </a:rPr>
              <a:t>with </a:t>
            </a:r>
            <a:r>
              <a:rPr lang="en-US" sz="1800" dirty="0">
                <a:solidFill>
                  <a:srgbClr val="000080"/>
                </a:solidFill>
              </a:rPr>
              <a:t>open</a:t>
            </a:r>
            <a:r>
              <a:rPr lang="en-US" sz="1800" dirty="0"/>
              <a:t>(</a:t>
            </a:r>
            <a:r>
              <a:rPr lang="en-US" sz="1800" dirty="0" err="1"/>
              <a:t>sotu</a:t>
            </a:r>
            <a:r>
              <a:rPr lang="en-US" sz="1800" dirty="0"/>
              <a:t>,</a:t>
            </a:r>
            <a:r>
              <a:rPr lang="en-US" sz="1800" b="1" dirty="0">
                <a:solidFill>
                  <a:srgbClr val="008000"/>
                </a:solidFill>
              </a:rPr>
              <a:t>'</a:t>
            </a:r>
            <a:r>
              <a:rPr lang="en-US" sz="1800" b="1" dirty="0" err="1">
                <a:solidFill>
                  <a:srgbClr val="008000"/>
                </a:solidFill>
              </a:rPr>
              <a:t>r'</a:t>
            </a:r>
            <a:r>
              <a:rPr lang="en-US" sz="1800" dirty="0" err="1"/>
              <a:t>,</a:t>
            </a:r>
            <a:r>
              <a:rPr lang="en-US" sz="1800" dirty="0" err="1">
                <a:solidFill>
                  <a:srgbClr val="7030A0"/>
                </a:solidFill>
              </a:rPr>
              <a:t>encoding</a:t>
            </a:r>
            <a:r>
              <a:rPr lang="en-US" sz="1800" dirty="0">
                <a:solidFill>
                  <a:srgbClr val="7030A0"/>
                </a:solidFill>
              </a:rPr>
              <a:t>=</a:t>
            </a:r>
            <a:r>
              <a:rPr lang="en-US" sz="1800" b="1" dirty="0">
                <a:solidFill>
                  <a:srgbClr val="008000"/>
                </a:solidFill>
              </a:rPr>
              <a:t>"utf8"</a:t>
            </a:r>
            <a:r>
              <a:rPr lang="en-US" sz="1800" dirty="0"/>
              <a:t>) </a:t>
            </a:r>
            <a:r>
              <a:rPr lang="en-US" sz="1800" b="1" dirty="0">
                <a:solidFill>
                  <a:srgbClr val="000080"/>
                </a:solidFill>
              </a:rPr>
              <a:t>as </a:t>
            </a:r>
            <a:r>
              <a:rPr lang="en-US" sz="1800" dirty="0"/>
              <a:t>f:</a:t>
            </a:r>
            <a:br>
              <a:rPr lang="en-US" sz="1800" dirty="0"/>
            </a:br>
            <a:r>
              <a:rPr lang="en-US" sz="1800" dirty="0"/>
              <a:t>   </a:t>
            </a:r>
            <a:r>
              <a:rPr lang="en-US" sz="1800" dirty="0" err="1"/>
              <a:t>plain_text</a:t>
            </a:r>
            <a:r>
              <a:rPr lang="en-US" sz="1800" dirty="0"/>
              <a:t> = </a:t>
            </a:r>
            <a:r>
              <a:rPr lang="en-US" sz="1800" dirty="0" err="1"/>
              <a:t>f.read</a:t>
            </a:r>
            <a:r>
              <a:rPr lang="en-US" sz="1800" dirty="0"/>
              <a:t>()</a:t>
            </a:r>
            <a:br>
              <a:rPr lang="en-US" sz="1800" dirty="0"/>
            </a:b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sentences = </a:t>
            </a:r>
            <a:r>
              <a:rPr lang="en-US" sz="1800" dirty="0" err="1"/>
              <a:t>plain_text.split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>
                <a:solidFill>
                  <a:srgbClr val="000080"/>
                </a:solidFill>
              </a:rPr>
              <a:t>\n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dirty="0"/>
              <a:t>)</a:t>
            </a:r>
            <a:br>
              <a:rPr lang="en-US" sz="1800" dirty="0"/>
            </a:b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743584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 model – toy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tokenized = []</a:t>
            </a:r>
            <a:br>
              <a:rPr lang="en-US" sz="2400" dirty="0"/>
            </a:br>
            <a:br>
              <a:rPr lang="en-US" sz="2400" dirty="0"/>
            </a:br>
            <a:r>
              <a:rPr lang="en-US" sz="2400" b="1" dirty="0">
                <a:solidFill>
                  <a:srgbClr val="000080"/>
                </a:solidFill>
              </a:rPr>
              <a:t>for </a:t>
            </a:r>
            <a:r>
              <a:rPr lang="en-US" sz="2400" dirty="0"/>
              <a:t>sentence </a:t>
            </a:r>
            <a:r>
              <a:rPr lang="en-US" sz="2400" b="1" dirty="0">
                <a:solidFill>
                  <a:srgbClr val="000080"/>
                </a:solidFill>
              </a:rPr>
              <a:t>in </a:t>
            </a:r>
            <a:r>
              <a:rPr lang="en-US" sz="2400" dirty="0"/>
              <a:t>sentences:</a:t>
            </a:r>
            <a:br>
              <a:rPr lang="en-US" sz="2400" dirty="0"/>
            </a:br>
            <a:r>
              <a:rPr lang="en-US" sz="2400" dirty="0"/>
              <a:t>   tokens = </a:t>
            </a:r>
            <a:r>
              <a:rPr lang="en-US" sz="2400" dirty="0" err="1"/>
              <a:t>sentence.strip</a:t>
            </a:r>
            <a:r>
              <a:rPr lang="en-US" sz="2400" dirty="0"/>
              <a:t>().lower().split(</a:t>
            </a:r>
            <a:r>
              <a:rPr lang="en-US" sz="2400" b="1" dirty="0">
                <a:solidFill>
                  <a:srgbClr val="008000"/>
                </a:solidFill>
              </a:rPr>
              <a:t>" "</a:t>
            </a:r>
            <a:r>
              <a:rPr lang="en-US" sz="2400" dirty="0"/>
              <a:t>)</a:t>
            </a:r>
            <a:br>
              <a:rPr lang="en-US" sz="2400" dirty="0"/>
            </a:br>
            <a:r>
              <a:rPr lang="en-US" sz="2400" dirty="0"/>
              <a:t>   </a:t>
            </a:r>
            <a:r>
              <a:rPr lang="en-US" sz="2400" dirty="0" err="1"/>
              <a:t>tokenized.append</a:t>
            </a:r>
            <a:r>
              <a:rPr lang="en-US" sz="2400" dirty="0"/>
              <a:t>(tokens)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model = models.Word2Vec(tokenized, </a:t>
            </a:r>
            <a:r>
              <a:rPr lang="en-US" sz="2400" dirty="0" err="1">
                <a:solidFill>
                  <a:srgbClr val="660099"/>
                </a:solidFill>
              </a:rPr>
              <a:t>min_count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0000FF"/>
                </a:solidFill>
              </a:rPr>
              <a:t>2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660099"/>
                </a:solidFill>
              </a:rPr>
              <a:t>size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0000FF"/>
                </a:solidFill>
              </a:rPr>
              <a:t>50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print(</a:t>
            </a:r>
            <a:r>
              <a:rPr lang="en-US" sz="2400" dirty="0"/>
              <a:t>model[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 err="1">
                <a:solidFill>
                  <a:srgbClr val="008000"/>
                </a:solidFill>
              </a:rPr>
              <a:t>america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]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2400" dirty="0"/>
              <a:t>-- [ 0.17634061  0.58502656  0.27098337 -0.17523931 -0.24094008 -1.72932017 …]</a:t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426232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 model – toy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534400" cy="4526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i="1" dirty="0">
                <a:solidFill>
                  <a:srgbClr val="808080"/>
                </a:solidFill>
              </a:rPr>
              <a:t># Is '</a:t>
            </a:r>
            <a:r>
              <a:rPr lang="en-US" sz="2400" i="1" dirty="0" err="1">
                <a:solidFill>
                  <a:srgbClr val="808080"/>
                </a:solidFill>
              </a:rPr>
              <a:t>america</a:t>
            </a:r>
            <a:r>
              <a:rPr lang="en-US" sz="2400" i="1" dirty="0">
                <a:solidFill>
                  <a:srgbClr val="808080"/>
                </a:solidFill>
              </a:rPr>
              <a:t>' more similar to 'country' or 'goal'?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b="1" dirty="0">
                <a:solidFill>
                  <a:srgbClr val="000080"/>
                </a:solidFill>
              </a:rPr>
              <a:t>print(</a:t>
            </a:r>
            <a:r>
              <a:rPr lang="en-US" sz="2400" dirty="0" err="1"/>
              <a:t>model.wv.similarity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 err="1">
                <a:solidFill>
                  <a:srgbClr val="008000"/>
                </a:solidFill>
              </a:rPr>
              <a:t>america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8000"/>
                </a:solidFill>
              </a:rPr>
              <a:t>'country'</a:t>
            </a:r>
            <a:r>
              <a:rPr lang="en-US" sz="2400" dirty="0"/>
              <a:t>) &gt; </a:t>
            </a:r>
            <a:r>
              <a:rPr lang="en-US" sz="2400" dirty="0" err="1"/>
              <a:t>model.similarity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 err="1">
                <a:solidFill>
                  <a:srgbClr val="008000"/>
                </a:solidFill>
              </a:rPr>
              <a:t>america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,</a:t>
            </a:r>
            <a:r>
              <a:rPr lang="en-US" sz="2400" b="1" dirty="0">
                <a:solidFill>
                  <a:srgbClr val="008000"/>
                </a:solidFill>
              </a:rPr>
              <a:t>'goal'</a:t>
            </a:r>
            <a:r>
              <a:rPr lang="en-US" sz="2400" dirty="0"/>
              <a:t>)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br>
              <a:rPr lang="en-US" sz="2400" dirty="0"/>
            </a:br>
            <a:endParaRPr lang="en-US" sz="2400" i="1" dirty="0">
              <a:solidFill>
                <a:srgbClr val="808080"/>
              </a:solidFill>
            </a:endParaRPr>
          </a:p>
          <a:p>
            <a:pPr marL="0" indent="0">
              <a:buNone/>
            </a:pPr>
            <a:r>
              <a:rPr lang="en-US" sz="2400" i="1" dirty="0"/>
              <a:t>-- True</a:t>
            </a:r>
            <a:br>
              <a:rPr lang="en-US" sz="2400" i="1" dirty="0"/>
            </a:b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i="1" dirty="0">
                <a:solidFill>
                  <a:srgbClr val="808080"/>
                </a:solidFill>
              </a:rPr>
              <a:t># Let's find the most similar words to '</a:t>
            </a:r>
            <a:r>
              <a:rPr lang="en-US" sz="2400" i="1" dirty="0" err="1">
                <a:solidFill>
                  <a:srgbClr val="808080"/>
                </a:solidFill>
              </a:rPr>
              <a:t>america</a:t>
            </a:r>
            <a:r>
              <a:rPr lang="en-US" sz="2400" i="1" dirty="0">
                <a:solidFill>
                  <a:srgbClr val="808080"/>
                </a:solidFill>
              </a:rPr>
              <a:t>'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b="1" dirty="0">
                <a:solidFill>
                  <a:srgbClr val="000080"/>
                </a:solidFill>
              </a:rPr>
              <a:t>print(</a:t>
            </a:r>
            <a:r>
              <a:rPr lang="en-US" sz="2400" dirty="0" err="1"/>
              <a:t>model.wv.most_similar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660099"/>
                </a:solidFill>
              </a:rPr>
              <a:t>positive</a:t>
            </a:r>
            <a:r>
              <a:rPr lang="en-US" sz="2400" dirty="0"/>
              <a:t>=[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 err="1">
                <a:solidFill>
                  <a:srgbClr val="008000"/>
                </a:solidFill>
              </a:rPr>
              <a:t>america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],</a:t>
            </a:r>
            <a:r>
              <a:rPr lang="en-US" sz="2400" dirty="0" err="1">
                <a:solidFill>
                  <a:srgbClr val="660099"/>
                </a:solidFill>
              </a:rPr>
              <a:t>topn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0000FF"/>
                </a:solidFill>
              </a:rPr>
              <a:t>3</a:t>
            </a:r>
            <a:r>
              <a:rPr lang="en-US" sz="2400" dirty="0"/>
              <a:t>)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br>
              <a:rPr lang="en-US" sz="2400" dirty="0"/>
            </a:br>
            <a:endParaRPr lang="en-US" sz="2400" dirty="0"/>
          </a:p>
          <a:p>
            <a:pPr marL="0" indent="0">
              <a:buNone/>
            </a:pPr>
            <a:r>
              <a:rPr lang="en-US" sz="1600" dirty="0"/>
              <a:t>-- [('world', 0.7713112235069275), ('nation', 0.737435519695282), ('freedom', 0.72567957639691)]</a:t>
            </a:r>
          </a:p>
          <a:p>
            <a:pPr marL="0" indent="0">
              <a:buNone/>
            </a:pPr>
            <a:r>
              <a:rPr lang="en-US" sz="1600" dirty="0"/>
              <a:t>-- [('world', 0.7955950498580933), ('freedom', 0.7540770173072815), ('nation', 0.73620635271072)]</a:t>
            </a:r>
          </a:p>
          <a:p>
            <a:pPr marL="0" indent="0">
              <a:buNone/>
            </a:pPr>
            <a:r>
              <a:rPr lang="en-US" sz="1600" dirty="0"/>
              <a:t>-- [('nation', 0.85256427526474), ('best', 0.8303712606430054), ('future', 0.8137349486351013)</a:t>
            </a:r>
          </a:p>
          <a:p>
            <a:pPr marL="0" indent="0">
              <a:buNone/>
            </a:pPr>
            <a:r>
              <a:rPr lang="en-US" sz="16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6815336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 model – toy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 What's a leader/king like?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dirty="0" err="1"/>
              <a:t>model.wv.most_similar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660099"/>
                </a:solidFill>
              </a:rPr>
              <a:t>positive</a:t>
            </a:r>
            <a:r>
              <a:rPr lang="en-US" sz="2000" dirty="0"/>
              <a:t>=[</a:t>
            </a:r>
            <a:r>
              <a:rPr lang="en-US" sz="2000" b="1" dirty="0">
                <a:solidFill>
                  <a:srgbClr val="008000"/>
                </a:solidFill>
              </a:rPr>
              <a:t>'</a:t>
            </a:r>
            <a:r>
              <a:rPr lang="en-US" sz="2000" b="1" dirty="0" err="1">
                <a:solidFill>
                  <a:srgbClr val="008000"/>
                </a:solidFill>
              </a:rPr>
              <a:t>leader'</a:t>
            </a:r>
            <a:r>
              <a:rPr lang="en-US" sz="2000" dirty="0" err="1"/>
              <a:t>,</a:t>
            </a:r>
            <a:r>
              <a:rPr lang="en-US" sz="2000" b="1" dirty="0" err="1">
                <a:solidFill>
                  <a:srgbClr val="008000"/>
                </a:solidFill>
              </a:rPr>
              <a:t>'king</a:t>
            </a:r>
            <a:r>
              <a:rPr lang="en-US" sz="2000" b="1" dirty="0">
                <a:solidFill>
                  <a:srgbClr val="008000"/>
                </a:solidFill>
              </a:rPr>
              <a:t>'</a:t>
            </a:r>
            <a:r>
              <a:rPr lang="en-US" sz="2000" dirty="0"/>
              <a:t>],</a:t>
            </a:r>
            <a:r>
              <a:rPr lang="en-US" sz="2000" dirty="0" err="1">
                <a:solidFill>
                  <a:srgbClr val="660099"/>
                </a:solidFill>
              </a:rPr>
              <a:t>topn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2</a:t>
            </a:r>
            <a:r>
              <a:rPr lang="en-US" sz="2000" dirty="0"/>
              <a:t>)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dirty="0"/>
              <a:t>-- [('elected', 0.9522648453712463)]</a:t>
            </a:r>
          </a:p>
          <a:p>
            <a:pPr marL="0" indent="0">
              <a:buNone/>
            </a:pPr>
            <a:r>
              <a:rPr lang="en-US" sz="2000" dirty="0"/>
              <a:t>-- [('emperor', 0.8519768714904785)]</a:t>
            </a:r>
          </a:p>
          <a:p>
            <a:pPr marL="0" indent="0">
              <a:buNone/>
            </a:pPr>
            <a:endParaRPr lang="en-US" sz="2000" i="1" dirty="0">
              <a:solidFill>
                <a:srgbClr val="808080"/>
              </a:solidFill>
            </a:endParaRPr>
          </a:p>
          <a:p>
            <a:pPr marL="0" indent="0">
              <a:buNone/>
            </a:pPr>
            <a:endParaRPr lang="en-US" sz="2000" i="1" dirty="0">
              <a:solidFill>
                <a:srgbClr val="808080"/>
              </a:solidFill>
            </a:endParaRPr>
          </a:p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 What if we're looking for words more distant from king?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dirty="0" err="1"/>
              <a:t>model.wv.most_similar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660099"/>
                </a:solidFill>
              </a:rPr>
              <a:t>positive</a:t>
            </a:r>
            <a:r>
              <a:rPr lang="en-US" sz="2000" dirty="0"/>
              <a:t>=[</a:t>
            </a:r>
            <a:r>
              <a:rPr lang="en-US" sz="2000" b="1" dirty="0">
                <a:solidFill>
                  <a:srgbClr val="008000"/>
                </a:solidFill>
              </a:rPr>
              <a:t>'</a:t>
            </a:r>
            <a:r>
              <a:rPr lang="en-US" sz="2000" b="1" dirty="0" err="1">
                <a:solidFill>
                  <a:srgbClr val="008000"/>
                </a:solidFill>
              </a:rPr>
              <a:t>american</a:t>
            </a:r>
            <a:r>
              <a:rPr lang="en-US" sz="2000" b="1" dirty="0">
                <a:solidFill>
                  <a:srgbClr val="008000"/>
                </a:solidFill>
              </a:rPr>
              <a:t>'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'leader'</a:t>
            </a:r>
            <a:r>
              <a:rPr lang="en-US" sz="2000" dirty="0"/>
              <a:t>], </a:t>
            </a:r>
            <a:r>
              <a:rPr lang="en-US" sz="2000" dirty="0">
                <a:solidFill>
                  <a:srgbClr val="660099"/>
                </a:solidFill>
              </a:rPr>
              <a:t>negative</a:t>
            </a:r>
            <a:r>
              <a:rPr lang="en-US" sz="2000" dirty="0"/>
              <a:t>=[</a:t>
            </a:r>
            <a:r>
              <a:rPr lang="en-US" sz="2000" b="1" dirty="0">
                <a:solidFill>
                  <a:srgbClr val="008000"/>
                </a:solidFill>
              </a:rPr>
              <a:t>'king'</a:t>
            </a:r>
            <a:r>
              <a:rPr lang="en-US" sz="2000" dirty="0"/>
              <a:t>],</a:t>
            </a:r>
            <a:r>
              <a:rPr lang="en-US" sz="2000" dirty="0" err="1">
                <a:solidFill>
                  <a:srgbClr val="660099"/>
                </a:solidFill>
              </a:rPr>
              <a:t>topn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2</a:t>
            </a:r>
            <a:r>
              <a:rPr lang="en-US" sz="2000" dirty="0"/>
              <a:t>)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dirty="0"/>
              <a:t>-- [('freedom', 0.8039842247962952)]</a:t>
            </a:r>
          </a:p>
          <a:p>
            <a:pPr marL="0" indent="0">
              <a:buNone/>
            </a:pPr>
            <a:r>
              <a:rPr lang="en-US" sz="2000" i="1" dirty="0"/>
              <a:t>-- </a:t>
            </a:r>
            <a:r>
              <a:rPr lang="en-US" sz="2000" dirty="0"/>
              <a:t>[('human', 0.6412678956985474)]</a:t>
            </a:r>
          </a:p>
          <a:p>
            <a:pPr marL="0" indent="0">
              <a:buNone/>
            </a:pPr>
            <a:endParaRPr lang="en-US" sz="2000" i="1" dirty="0"/>
          </a:p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 Spot the odd one out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dirty="0" err="1"/>
              <a:t>model.wv.doesnt_match</a:t>
            </a:r>
            <a:r>
              <a:rPr lang="en-US" sz="2000" dirty="0"/>
              <a:t>([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b="1" dirty="0" err="1">
                <a:solidFill>
                  <a:srgbClr val="008000"/>
                </a:solidFill>
              </a:rPr>
              <a:t>france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b="1" dirty="0" err="1">
                <a:solidFill>
                  <a:srgbClr val="008000"/>
                </a:solidFill>
              </a:rPr>
              <a:t>germany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b="1" dirty="0" err="1">
                <a:solidFill>
                  <a:srgbClr val="008000"/>
                </a:solidFill>
              </a:rPr>
              <a:t>car"</a:t>
            </a:r>
            <a:r>
              <a:rPr lang="en-US" sz="2000" dirty="0" err="1"/>
              <a:t>,</a:t>
            </a:r>
            <a:r>
              <a:rPr lang="en-US" sz="2000" b="1" dirty="0" err="1">
                <a:solidFill>
                  <a:srgbClr val="008000"/>
                </a:solidFill>
              </a:rPr>
              <a:t>"japan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dirty="0"/>
              <a:t>])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2000" dirty="0"/>
              <a:t>-- </a:t>
            </a:r>
            <a:r>
              <a:rPr lang="en-US" sz="2000" i="1" dirty="0"/>
              <a:t>car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8687392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Much bigger in real life…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382000" cy="48307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These examples come from less than 2M tokens / 10 MB of text – often rather bad!</a:t>
            </a:r>
          </a:p>
          <a:p>
            <a:r>
              <a:rPr lang="en-US" dirty="0"/>
              <a:t>You can use ready-made examples from Google, Wikipedia, …</a:t>
            </a:r>
          </a:p>
          <a:p>
            <a:pPr lvl="1"/>
            <a:r>
              <a:rPr lang="en-US" dirty="0"/>
              <a:t>Google Word2Vec text is 3.6 GB, popular trimmed News version ~80MB</a:t>
            </a:r>
          </a:p>
          <a:p>
            <a:pPr lvl="1"/>
            <a:r>
              <a:rPr lang="en-US" dirty="0" err="1"/>
              <a:t>GloVe</a:t>
            </a:r>
            <a:r>
              <a:rPr lang="en-US" dirty="0"/>
              <a:t> 300D pre-trained embeddings ~1GB (Paddington et al.)</a:t>
            </a:r>
          </a:p>
          <a:p>
            <a:pPr lvl="1"/>
            <a:r>
              <a:rPr lang="en-US" dirty="0"/>
              <a:t>BERT Base even larger, BERT Large has 345M parameters based on 3.5G words, takes about 4 days on 16 cloud TPUs </a:t>
            </a:r>
            <a:br>
              <a:rPr lang="en-US" dirty="0"/>
            </a:br>
            <a:r>
              <a:rPr lang="en-US" dirty="0"/>
              <a:t>(~about 100 mile car drive of electricity!)</a:t>
            </a:r>
          </a:p>
          <a:p>
            <a:pPr lvl="1"/>
            <a:endParaRPr lang="en-US" dirty="0"/>
          </a:p>
          <a:p>
            <a:r>
              <a:rPr lang="en-US" dirty="0"/>
              <a:t>Not trained on the fly – used as saved trained models</a:t>
            </a:r>
          </a:p>
          <a:p>
            <a:r>
              <a:rPr lang="en-US" dirty="0"/>
              <a:t>Typically held in memory, not loaded for each function call</a:t>
            </a:r>
          </a:p>
          <a:p>
            <a:r>
              <a:rPr lang="en-US" dirty="0"/>
              <a:t>Still slow to load on a laptop, require high GPU RAM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Gensim</a:t>
            </a:r>
            <a:r>
              <a:rPr lang="en-US" dirty="0"/>
              <a:t> lets you train your own medium sized models!</a:t>
            </a:r>
          </a:p>
        </p:txBody>
      </p:sp>
    </p:spTree>
    <p:extLst>
      <p:ext uri="{BB962C8B-B14F-4D97-AF65-F5344CB8AC3E}">
        <p14:creationId xmlns:p14="http://schemas.microsoft.com/office/powerpoint/2010/main" val="27441255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word similarity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Word embeddings are now one of the most popular ways of representing text:</a:t>
            </a:r>
          </a:p>
          <a:p>
            <a:pPr lvl="1"/>
            <a:r>
              <a:rPr lang="en-US" dirty="0"/>
              <a:t>Feed tools embeddings instead of words</a:t>
            </a:r>
          </a:p>
          <a:p>
            <a:pPr lvl="1"/>
            <a:r>
              <a:rPr lang="en-US" dirty="0"/>
              <a:t>Probabilities based on vector dimensions – allows reasonable behavior for OOV items</a:t>
            </a:r>
          </a:p>
          <a:p>
            <a:pPr lvl="1"/>
            <a:r>
              <a:rPr lang="en-US" dirty="0"/>
              <a:t>Open to mathematical operations:</a:t>
            </a:r>
          </a:p>
          <a:p>
            <a:pPr lvl="2"/>
            <a:r>
              <a:rPr lang="en-US" dirty="0"/>
              <a:t>Sentence meaning = avg. of word vectors?</a:t>
            </a:r>
          </a:p>
          <a:p>
            <a:pPr lvl="2"/>
            <a:r>
              <a:rPr lang="en-US" dirty="0"/>
              <a:t>Classify sentence sentiment using vectors?</a:t>
            </a:r>
          </a:p>
          <a:p>
            <a:pPr lvl="2"/>
            <a:r>
              <a:rPr lang="en-US" dirty="0"/>
              <a:t>Discourse segmentation via differences in sentence meaning?</a:t>
            </a:r>
          </a:p>
          <a:p>
            <a:pPr lvl="2"/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6495884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Vectors in language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 feed forward network we could do: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286000"/>
            <a:ext cx="6238875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38799" y="5867400"/>
            <a:ext cx="2514601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Jurafsky</a:t>
            </a:r>
            <a:r>
              <a:rPr lang="en-US" dirty="0"/>
              <a:t> &amp; Martin (2017)</a:t>
            </a:r>
          </a:p>
        </p:txBody>
      </p:sp>
    </p:spTree>
    <p:extLst>
      <p:ext uri="{BB962C8B-B14F-4D97-AF65-F5344CB8AC3E}">
        <p14:creationId xmlns:p14="http://schemas.microsoft.com/office/powerpoint/2010/main" val="25835528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memory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Recent neural models use </a:t>
            </a:r>
            <a:r>
              <a:rPr lang="en-US" b="1" dirty="0"/>
              <a:t>memory </a:t>
            </a:r>
            <a:r>
              <a:rPr lang="en-US" dirty="0"/>
              <a:t>based architectures (Recurrent Neural Networks - RNNs) or attention weights (Transformer)</a:t>
            </a:r>
          </a:p>
          <a:p>
            <a:r>
              <a:rPr lang="en-US" dirty="0"/>
              <a:t>Popular type: Long Short Term Memory (LSTM) networks</a:t>
            </a:r>
          </a:p>
          <a:p>
            <a:pPr lvl="1"/>
            <a:r>
              <a:rPr lang="en-US" dirty="0"/>
              <a:t>Cells don’t just get input ‘synapse’ weights, but also activate themselves</a:t>
            </a:r>
          </a:p>
          <a:p>
            <a:pPr lvl="1"/>
            <a:r>
              <a:rPr lang="en-US" dirty="0"/>
              <a:t>Allows cells to remember previous states</a:t>
            </a:r>
          </a:p>
          <a:p>
            <a:pPr lvl="1"/>
            <a:r>
              <a:rPr lang="en-US" dirty="0"/>
              <a:t>In LSTMs: cells also learn when to forget what they’ve seen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28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4535977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LSTM cell structure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29</a:t>
            </a:fld>
            <a:endParaRPr lang="de-DE" altLang="en-US"/>
          </a:p>
        </p:txBody>
      </p:sp>
      <p:pic>
        <p:nvPicPr>
          <p:cNvPr id="819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8717892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12160" y="5589240"/>
            <a:ext cx="1296144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Greff</a:t>
            </a:r>
            <a:r>
              <a:rPr lang="en-US" dirty="0"/>
              <a:t> et al. (2015)</a:t>
            </a:r>
          </a:p>
        </p:txBody>
      </p:sp>
    </p:spTree>
    <p:extLst>
      <p:ext uri="{BB962C8B-B14F-4D97-AF65-F5344CB8AC3E}">
        <p14:creationId xmlns:p14="http://schemas.microsoft.com/office/powerpoint/2010/main" val="1014461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Perplexity (PP)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Measured in general: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For a bigram model: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For a trigram model: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572000" y="1676400"/>
                <a:ext cx="2840841" cy="910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𝑡𝑒𝑥𝑡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</m:deg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𝑃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…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𝑁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)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676400"/>
                <a:ext cx="2840841" cy="91069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572000" y="3124200"/>
                <a:ext cx="3178691" cy="1169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𝑡𝑒𝑥𝑡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</m:deg>
                        <m:e>
                          <m:nary>
                            <m:naryPr>
                              <m:chr m:val="∏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nary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124200"/>
                <a:ext cx="3178691" cy="11699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419600" y="4648200"/>
                <a:ext cx="4504566" cy="1169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𝑡𝑒𝑥𝑡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</m:deg>
                        <m:e>
                          <m:nary>
                            <m:naryPr>
                              <m:chr m:val="∏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𝑃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−1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−1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−2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nary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600" y="4648200"/>
                <a:ext cx="4504566" cy="11699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453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LSTMs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Intuitive example: character level sequence to sequence modeling</a:t>
            </a:r>
          </a:p>
          <a:p>
            <a:r>
              <a:rPr lang="en-US" dirty="0"/>
              <a:t>Example – trained on Shakespeare: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30</a:t>
            </a:fld>
            <a:endParaRPr lang="de-DE" alt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3124200"/>
            <a:ext cx="6408712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PANDARUS:</a:t>
            </a:r>
          </a:p>
          <a:p>
            <a:r>
              <a:rPr lang="en-US" sz="1600" dirty="0"/>
              <a:t>Alas, I think he shall be come approached and the day</a:t>
            </a:r>
          </a:p>
          <a:p>
            <a:r>
              <a:rPr lang="en-US" sz="1600" dirty="0"/>
              <a:t>When little </a:t>
            </a:r>
            <a:r>
              <a:rPr lang="en-US" sz="1600" dirty="0" err="1"/>
              <a:t>srain</a:t>
            </a:r>
            <a:r>
              <a:rPr lang="en-US" sz="1600" dirty="0"/>
              <a:t> would be </a:t>
            </a:r>
            <a:r>
              <a:rPr lang="en-US" sz="1600" dirty="0" err="1"/>
              <a:t>attain'd</a:t>
            </a:r>
            <a:r>
              <a:rPr lang="en-US" sz="1600" dirty="0"/>
              <a:t> into being never fed,</a:t>
            </a:r>
          </a:p>
          <a:p>
            <a:r>
              <a:rPr lang="en-US" sz="1600" dirty="0"/>
              <a:t>And who is but a chain and subjects of his death,</a:t>
            </a:r>
          </a:p>
          <a:p>
            <a:r>
              <a:rPr lang="en-US" sz="1600" dirty="0"/>
              <a:t>I should not sleep.</a:t>
            </a:r>
          </a:p>
          <a:p>
            <a:endParaRPr lang="en-US" sz="1600" dirty="0"/>
          </a:p>
          <a:p>
            <a:r>
              <a:rPr lang="en-US" sz="1600" dirty="0"/>
              <a:t>Second Senator:</a:t>
            </a:r>
          </a:p>
          <a:p>
            <a:r>
              <a:rPr lang="en-US" sz="1600" dirty="0"/>
              <a:t>They are away this miseries, produced upon my soul,</a:t>
            </a:r>
          </a:p>
          <a:p>
            <a:r>
              <a:rPr lang="en-US" sz="1600" dirty="0"/>
              <a:t>Breaking and strongly should be buried, when I perish</a:t>
            </a:r>
          </a:p>
          <a:p>
            <a:r>
              <a:rPr lang="en-US" sz="1600" dirty="0"/>
              <a:t>The earth and thoughts of many states.</a:t>
            </a:r>
          </a:p>
          <a:p>
            <a:endParaRPr lang="en-US" sz="1600" dirty="0"/>
          </a:p>
          <a:p>
            <a:r>
              <a:rPr lang="en-US" sz="1600" dirty="0"/>
              <a:t>DUKE VINCENTIO:</a:t>
            </a:r>
          </a:p>
          <a:p>
            <a:r>
              <a:rPr lang="en-US" sz="1600" dirty="0"/>
              <a:t>Well, your wit is in the care of side and that.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6202" y="6400800"/>
            <a:ext cx="518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/>
              </a:rPr>
              <a:t>http://karpathy.github.io/2015/05/21/rnn-effectiveness/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269148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LSTMs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Intuitive example: character level sequence to sequence modeling</a:t>
            </a:r>
          </a:p>
          <a:p>
            <a:r>
              <a:rPr lang="en-US" dirty="0"/>
              <a:t>Example – trained on Wikipedia: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31</a:t>
            </a:fld>
            <a:endParaRPr lang="de-DE" altLang="en-US"/>
          </a:p>
        </p:txBody>
      </p:sp>
      <p:sp>
        <p:nvSpPr>
          <p:cNvPr id="6" name="TextBox 5"/>
          <p:cNvSpPr txBox="1"/>
          <p:nvPr/>
        </p:nvSpPr>
        <p:spPr>
          <a:xfrm>
            <a:off x="827584" y="3124200"/>
            <a:ext cx="734481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Naturalism and decision for the majority of Arab countries' </a:t>
            </a:r>
            <a:r>
              <a:rPr lang="en-US" sz="1600" dirty="0" err="1"/>
              <a:t>capitalide</a:t>
            </a:r>
            <a:r>
              <a:rPr lang="en-US" sz="1600" dirty="0"/>
              <a:t> was grounded by the Irish language by [[John Clair]], [[An Imperial Japanese Revolt]], associated with </a:t>
            </a:r>
            <a:r>
              <a:rPr lang="en-US" sz="1600" dirty="0" err="1"/>
              <a:t>Guangzham's</a:t>
            </a:r>
            <a:r>
              <a:rPr lang="en-US" sz="1600" dirty="0"/>
              <a:t> sovereignty. His generals were the powerful ruler of the Portugal in the [[Protestant </a:t>
            </a:r>
            <a:r>
              <a:rPr lang="en-US" sz="1600" dirty="0" err="1"/>
              <a:t>Immineners</a:t>
            </a:r>
            <a:r>
              <a:rPr lang="en-US" sz="1600" dirty="0"/>
              <a:t>]], which could be said to be directly in Cantonese Communication, which followed a ceremony and set inspired prison, training. The emperor travelled back to [[Antioch, Perth, October 25|21]] to note, the Kingdom of Costa Rica, unsuccessful fashioned the [[</a:t>
            </a:r>
            <a:r>
              <a:rPr lang="en-US" sz="1600" dirty="0" err="1"/>
              <a:t>Thrales</a:t>
            </a:r>
            <a:r>
              <a:rPr lang="en-US" sz="1600" dirty="0"/>
              <a:t>]], [[</a:t>
            </a:r>
            <a:r>
              <a:rPr lang="en-US" sz="1600" dirty="0" err="1"/>
              <a:t>Cynth's</a:t>
            </a:r>
            <a:r>
              <a:rPr lang="en-US" sz="1600" dirty="0"/>
              <a:t> </a:t>
            </a:r>
            <a:r>
              <a:rPr lang="en-US" sz="1600" dirty="0" err="1"/>
              <a:t>Dajoard</a:t>
            </a:r>
            <a:r>
              <a:rPr lang="en-US" sz="1600" dirty="0"/>
              <a:t>]], known in western [[Scotland]], near Italy to the conquest of India with the conflict. … Many governments recognize the military housing of the [[Civil Liberalization and Infantry Resolution 265 National Party in Hungary]], that is sympathetic to be to the [[Punjab Resolution]] (PJS)[http://www.humah.yahoo.com/guardian. cfm/7754800786d17551963s89.htm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6202" y="6324600"/>
            <a:ext cx="518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/>
              </a:rPr>
              <a:t>http://karpathy.github.io/2015/05/21/rnn-effectiveness/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759486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363" y="2238573"/>
            <a:ext cx="5765800" cy="431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LSTMs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 – trained on Linux source code: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32</a:t>
            </a:fld>
            <a:endParaRPr lang="de-DE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925263" y="6242446"/>
            <a:ext cx="518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4"/>
              </a:rPr>
              <a:t>http://karpathy.github.io/2015/05/21/rnn-effectiveness/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59186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karpathy.github.io/assets/rnn/pane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91959"/>
            <a:ext cx="6696744" cy="5466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these cells learning?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33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8740884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your own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relatively simple model works out of the box using </a:t>
            </a:r>
            <a:r>
              <a:rPr lang="en-US" dirty="0" err="1"/>
              <a:t>PyTorch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pip install </a:t>
            </a:r>
            <a:r>
              <a:rPr lang="en-US" dirty="0" err="1"/>
              <a:t>pytorch</a:t>
            </a:r>
            <a:endParaRPr lang="en-US" dirty="0"/>
          </a:p>
          <a:p>
            <a:pPr lvl="1"/>
            <a:r>
              <a:rPr lang="en-US" dirty="0">
                <a:hlinkClick r:id="rId2"/>
              </a:rPr>
              <a:t>https://github.com/pytorch/examples/tree/master/word_language_model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Other good libraries: </a:t>
            </a:r>
            <a:r>
              <a:rPr lang="en-US" dirty="0" err="1"/>
              <a:t>Tensorflow</a:t>
            </a:r>
            <a:r>
              <a:rPr lang="en-US" dirty="0"/>
              <a:t>, </a:t>
            </a:r>
            <a:r>
              <a:rPr lang="en-US" dirty="0" err="1"/>
              <a:t>Keras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1592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Bonus fun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test </a:t>
            </a:r>
            <a:r>
              <a:rPr lang="en-US" dirty="0" err="1"/>
              <a:t>AllenNLP’s</a:t>
            </a:r>
            <a:r>
              <a:rPr lang="en-US" dirty="0"/>
              <a:t> neural LM here:</a:t>
            </a:r>
          </a:p>
          <a:p>
            <a:pPr lvl="1"/>
            <a:r>
              <a:rPr lang="en-US" dirty="0">
                <a:hlinkClick r:id="rId2"/>
              </a:rPr>
              <a:t>https://demo.allennlp.org/next-token-lm</a:t>
            </a:r>
            <a:endParaRPr lang="en-US" dirty="0"/>
          </a:p>
          <a:p>
            <a:r>
              <a:rPr lang="en-US" dirty="0"/>
              <a:t>And you can chat with a neural network trained on conversational pairs</a:t>
            </a:r>
          </a:p>
          <a:p>
            <a:r>
              <a:rPr lang="en-US" dirty="0"/>
              <a:t>Example:</a:t>
            </a:r>
          </a:p>
          <a:p>
            <a:pPr lvl="1"/>
            <a:r>
              <a:rPr lang="en-US" dirty="0">
                <a:hlinkClick r:id="rId3"/>
              </a:rPr>
              <a:t>http://neuralconvo.huggingface.co/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(also compare Microsoft’s TAY: </a:t>
            </a:r>
            <a:r>
              <a:rPr lang="en-US" dirty="0">
                <a:hlinkClick r:id="rId4"/>
              </a:rPr>
              <a:t>https://twitter.com/tayandyou</a:t>
            </a:r>
            <a:r>
              <a:rPr lang="en-US" dirty="0"/>
              <a:t> 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35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1376214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53B8-B0A8-4D0B-B549-9B4BBDF0F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Do neural LMs solve all problems?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EACCB94-1C9A-4C13-A860-F698F7F4D2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676400"/>
            <a:ext cx="8582168" cy="3352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466EF5B-FDE7-4186-B2EE-6C203A6CEE01}"/>
              </a:ext>
            </a:extLst>
          </p:cNvPr>
          <p:cNvSpPr txBox="1"/>
          <p:nvPr/>
        </p:nvSpPr>
        <p:spPr>
          <a:xfrm>
            <a:off x="533400" y="5257800"/>
            <a:ext cx="17526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Generated on 2021-10-18</a:t>
            </a:r>
          </a:p>
        </p:txBody>
      </p:sp>
    </p:spTree>
    <p:extLst>
      <p:ext uri="{BB962C8B-B14F-4D97-AF65-F5344CB8AC3E}">
        <p14:creationId xmlns:p14="http://schemas.microsoft.com/office/powerpoint/2010/main" val="5846051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 will learn more about practical applications of neural networks later</a:t>
            </a:r>
          </a:p>
          <a:p>
            <a:r>
              <a:rPr lang="en-US" dirty="0"/>
              <a:t>Learning how neural models work in depth is outside the scope of this course</a:t>
            </a:r>
          </a:p>
          <a:p>
            <a:pPr lvl="1"/>
            <a:r>
              <a:rPr lang="en-US" dirty="0" err="1"/>
              <a:t>Jurafsky</a:t>
            </a:r>
            <a:r>
              <a:rPr lang="en-US" dirty="0"/>
              <a:t> &amp; Martin 2017, C7 is a good starting point</a:t>
            </a:r>
          </a:p>
          <a:p>
            <a:pPr lvl="1"/>
            <a:r>
              <a:rPr lang="en-US" dirty="0"/>
              <a:t>Grad students: once you are confident in coding, </a:t>
            </a:r>
            <a:br>
              <a:rPr lang="en-US" dirty="0"/>
            </a:br>
            <a:r>
              <a:rPr lang="en-US" dirty="0"/>
              <a:t>consider taking LING-504/COSC-576</a:t>
            </a:r>
          </a:p>
          <a:p>
            <a:pPr marL="566737" indent="-457200"/>
            <a:r>
              <a:rPr lang="en-US" dirty="0"/>
              <a:t>Further reading: </a:t>
            </a:r>
          </a:p>
          <a:p>
            <a:pPr marL="914717" lvl="1" indent="-457200"/>
            <a:r>
              <a:rPr lang="en-US" dirty="0" err="1"/>
              <a:t>Jurafsky</a:t>
            </a:r>
            <a:r>
              <a:rPr lang="en-US" dirty="0"/>
              <a:t> &amp; Martin (2017, C7)</a:t>
            </a:r>
          </a:p>
          <a:p>
            <a:pPr marL="914717" lvl="1" indent="-457200"/>
            <a:r>
              <a:rPr lang="en-US" i="1" dirty="0"/>
              <a:t>Hands-on Machine Learning with </a:t>
            </a:r>
            <a:r>
              <a:rPr lang="en-US" i="1" dirty="0" err="1"/>
              <a:t>Scikit</a:t>
            </a:r>
            <a:r>
              <a:rPr lang="en-US" i="1" dirty="0"/>
              <a:t>-Learn and TensorFlow </a:t>
            </a:r>
            <a:r>
              <a:rPr lang="en-US" dirty="0"/>
              <a:t>/ A. </a:t>
            </a:r>
            <a:r>
              <a:rPr lang="en-US" dirty="0" err="1"/>
              <a:t>Geron</a:t>
            </a:r>
            <a:r>
              <a:rPr lang="en-US" dirty="0"/>
              <a:t>, 2019 (</a:t>
            </a:r>
            <a:r>
              <a:rPr lang="en-US" dirty="0">
                <a:hlinkClick r:id="rId2"/>
              </a:rPr>
              <a:t>https://github.com/ageron/handson-ml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4204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more abstract view of </a:t>
            </a:r>
            <a:r>
              <a:rPr lang="en-US" dirty="0" err="1"/>
              <a:t>ngrams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 language modes really ‘model’?</a:t>
            </a:r>
          </a:p>
          <a:p>
            <a:pPr lvl="1"/>
            <a:r>
              <a:rPr lang="en-US" dirty="0"/>
              <a:t>Probabilities of individual words</a:t>
            </a:r>
          </a:p>
          <a:p>
            <a:pPr lvl="1"/>
            <a:r>
              <a:rPr lang="en-US" dirty="0"/>
              <a:t>Probabilities of sequences of words</a:t>
            </a:r>
          </a:p>
          <a:p>
            <a:endParaRPr lang="en-US" dirty="0"/>
          </a:p>
          <a:p>
            <a:r>
              <a:rPr lang="en-US" dirty="0"/>
              <a:t>How is our language model using them?</a:t>
            </a:r>
          </a:p>
          <a:p>
            <a:pPr lvl="1"/>
            <a:r>
              <a:rPr lang="en-US" dirty="0"/>
              <a:t>Get </a:t>
            </a:r>
            <a:r>
              <a:rPr lang="en-US" b="1" dirty="0"/>
              <a:t>transitional </a:t>
            </a:r>
            <a:r>
              <a:rPr lang="en-US" strike="sngStrike" dirty="0"/>
              <a:t>possibilities</a:t>
            </a:r>
            <a:r>
              <a:rPr lang="en-US" dirty="0"/>
              <a:t> probabilities</a:t>
            </a:r>
          </a:p>
          <a:p>
            <a:pPr lvl="1"/>
            <a:r>
              <a:rPr lang="en-US" dirty="0"/>
              <a:t>What are the odds of moving </a:t>
            </a:r>
            <a:r>
              <a:rPr lang="en-US" b="1" dirty="0"/>
              <a:t>from word X to word Y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Next time: </a:t>
            </a:r>
            <a:r>
              <a:rPr lang="en-US" i="1" dirty="0"/>
              <a:t>Markov Models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768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9EC5B-538B-4FE3-B4F4-064BC8F42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Smoothing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21F2BB-1A5B-49AD-84CF-A659D5AD8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avoid multiplication by zero we need some probability for </a:t>
            </a:r>
            <a:r>
              <a:rPr lang="en-US" b="1" dirty="0"/>
              <a:t>OOV items</a:t>
            </a:r>
          </a:p>
          <a:p>
            <a:r>
              <a:rPr lang="en-US" dirty="0"/>
              <a:t>Common solutions:</a:t>
            </a:r>
          </a:p>
          <a:p>
            <a:pPr lvl="1"/>
            <a:r>
              <a:rPr lang="en-US" dirty="0"/>
              <a:t>Laplace (a.k.a. “add 1”) smoothing (very skewed)</a:t>
            </a:r>
          </a:p>
          <a:p>
            <a:pPr lvl="1"/>
            <a:r>
              <a:rPr lang="en-US" dirty="0"/>
              <a:t>Delta smoothing (“add 0.000….1”, a little skewed)</a:t>
            </a:r>
          </a:p>
          <a:p>
            <a:pPr lvl="1"/>
            <a:r>
              <a:rPr lang="en-US" dirty="0"/>
              <a:t>Good-Turing Discounting (actual probabilities, based on dataset properties)</a:t>
            </a:r>
          </a:p>
        </p:txBody>
      </p:sp>
    </p:spTree>
    <p:extLst>
      <p:ext uri="{BB962C8B-B14F-4D97-AF65-F5344CB8AC3E}">
        <p14:creationId xmlns:p14="http://schemas.microsoft.com/office/powerpoint/2010/main" val="1114882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This was a brief introduction to </a:t>
            </a:r>
            <a:r>
              <a:rPr lang="en-US" dirty="0" err="1"/>
              <a:t>ngram</a:t>
            </a:r>
            <a:r>
              <a:rPr lang="en-US" dirty="0"/>
              <a:t> models:</a:t>
            </a:r>
          </a:p>
          <a:p>
            <a:pPr lvl="1"/>
            <a:r>
              <a:rPr lang="en-US" dirty="0"/>
              <a:t>We can calculate probabilities for higher order models (bigram, trigram, n-gram model)</a:t>
            </a:r>
          </a:p>
          <a:p>
            <a:pPr lvl="1"/>
            <a:r>
              <a:rPr lang="en-US" dirty="0"/>
              <a:t>Our </a:t>
            </a:r>
            <a:r>
              <a:rPr lang="en-US" dirty="0" err="1"/>
              <a:t>ngrams</a:t>
            </a:r>
            <a:r>
              <a:rPr lang="en-US" dirty="0"/>
              <a:t> code could do better smoothing (Good-Turing)</a:t>
            </a:r>
          </a:p>
          <a:p>
            <a:pPr lvl="1"/>
            <a:r>
              <a:rPr lang="en-US" dirty="0"/>
              <a:t>For n-grams, we can use shorter grams if longer ones are OOV (a.k.a. </a:t>
            </a:r>
            <a:r>
              <a:rPr lang="en-US" b="1" i="1" dirty="0" err="1"/>
              <a:t>backoff</a:t>
            </a:r>
            <a:r>
              <a:rPr lang="en-US" b="1" i="1" dirty="0"/>
              <a:t> </a:t>
            </a:r>
            <a:r>
              <a:rPr lang="en-US" i="1" dirty="0"/>
              <a:t>models</a:t>
            </a:r>
            <a:r>
              <a:rPr lang="en-US" dirty="0"/>
              <a:t>), or incorporate weights from all attested n-gram lengths (</a:t>
            </a:r>
            <a:r>
              <a:rPr lang="en-US" b="1" i="1" dirty="0"/>
              <a:t>interpolation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Use </a:t>
            </a:r>
            <a:r>
              <a:rPr lang="en-US" b="1" dirty="0"/>
              <a:t>variable length n-grams</a:t>
            </a:r>
          </a:p>
          <a:p>
            <a:pPr>
              <a:buFont typeface="Wingdings"/>
              <a:buChar char="Ø"/>
            </a:pPr>
            <a:r>
              <a:rPr lang="en-US" dirty="0"/>
              <a:t>Recommended reading: </a:t>
            </a:r>
            <a:r>
              <a:rPr lang="en-US" dirty="0" err="1"/>
              <a:t>Jurafsky</a:t>
            </a:r>
            <a:r>
              <a:rPr lang="en-US" dirty="0"/>
              <a:t> &amp; Martin (2017, C4 – [at least] pages 1-16)</a:t>
            </a:r>
          </a:p>
          <a:p>
            <a:pPr lvl="1"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154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Contemporary language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N-gram models were (and are) used for a long time, give reasonable results with small datasets</a:t>
            </a:r>
          </a:p>
          <a:p>
            <a:r>
              <a:rPr lang="en-US" dirty="0"/>
              <a:t>But it’s 2021 and we need to talk about Neural Networks…</a:t>
            </a:r>
          </a:p>
          <a:p>
            <a:pPr lvl="1"/>
            <a:r>
              <a:rPr lang="en-US" dirty="0"/>
              <a:t>Reliance on machine learning to find best model</a:t>
            </a:r>
          </a:p>
          <a:p>
            <a:pPr lvl="1"/>
            <a:r>
              <a:rPr lang="en-US" dirty="0"/>
              <a:t>Deep Learning architectures allow special conditions to be learned for huge numbers of interacting features – not just last 2 words</a:t>
            </a:r>
          </a:p>
          <a:p>
            <a:pPr lvl="1"/>
            <a:r>
              <a:rPr lang="en-US" dirty="0"/>
              <a:t>Numerical representation of words allows defaulting to ‘similar’ words</a:t>
            </a:r>
          </a:p>
          <a:p>
            <a:pPr lvl="1"/>
            <a:r>
              <a:rPr lang="en-US" dirty="0"/>
              <a:t>Memory based architectures let the computer ‘remember’ having seen something to trigger different behavior</a:t>
            </a:r>
          </a:p>
          <a:p>
            <a:pPr lvl="1"/>
            <a:r>
              <a:rPr lang="en-US" dirty="0"/>
              <a:t>Use of attention weights to prioritize different cues</a:t>
            </a:r>
          </a:p>
          <a:p>
            <a:pPr marL="109537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793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Contemporary language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66737" indent="-457200"/>
            <a:r>
              <a:rPr lang="en-US" dirty="0"/>
              <a:t>Our discussion will be necessarily </a:t>
            </a:r>
            <a:r>
              <a:rPr lang="en-US" b="1" dirty="0"/>
              <a:t>shallow</a:t>
            </a:r>
          </a:p>
          <a:p>
            <a:pPr marL="566737" indent="-457200"/>
            <a:r>
              <a:rPr lang="en-US" dirty="0"/>
              <a:t>Theoretical overview available in </a:t>
            </a:r>
            <a:r>
              <a:rPr lang="en-US" dirty="0" err="1"/>
              <a:t>Jurafsky</a:t>
            </a:r>
            <a:r>
              <a:rPr lang="en-US" dirty="0"/>
              <a:t> &amp; Martin (2017, C7)</a:t>
            </a:r>
          </a:p>
          <a:p>
            <a:pPr marL="566737" indent="-457200"/>
            <a:r>
              <a:rPr lang="en-US" dirty="0"/>
              <a:t>For more with practical examples in Python I recommend working through: </a:t>
            </a:r>
          </a:p>
          <a:p>
            <a:pPr marL="914717" lvl="1" indent="-457200"/>
            <a:r>
              <a:rPr lang="en-US" i="1" dirty="0"/>
              <a:t>Hands-on Machine Learning with </a:t>
            </a:r>
            <a:r>
              <a:rPr lang="en-US" i="1" dirty="0" err="1"/>
              <a:t>Scikit</a:t>
            </a:r>
            <a:r>
              <a:rPr lang="en-US" i="1" dirty="0"/>
              <a:t>-Learn and </a:t>
            </a:r>
            <a:r>
              <a:rPr lang="en-US" i="1" dirty="0" err="1"/>
              <a:t>TensorFlow</a:t>
            </a:r>
            <a:r>
              <a:rPr lang="en-US" i="1" dirty="0"/>
              <a:t> </a:t>
            </a:r>
            <a:r>
              <a:rPr lang="en-US" dirty="0"/>
              <a:t>/ A. </a:t>
            </a:r>
            <a:r>
              <a:rPr lang="en-US" dirty="0" err="1"/>
              <a:t>Geron</a:t>
            </a:r>
            <a:r>
              <a:rPr lang="en-US" dirty="0"/>
              <a:t> </a:t>
            </a:r>
          </a:p>
          <a:p>
            <a:pPr marL="914717" lvl="1" indent="-457200"/>
            <a:r>
              <a:rPr lang="en-US" dirty="0">
                <a:hlinkClick r:id="rId2"/>
              </a:rPr>
              <a:t>https://github.com/ageron/handson-ml</a:t>
            </a:r>
            <a:endParaRPr lang="en-US" dirty="0"/>
          </a:p>
          <a:p>
            <a:pPr marL="566737" indent="-457200"/>
            <a:r>
              <a:rPr lang="en-US" dirty="0"/>
              <a:t>For grad students especially: consider more advanced ML courses (LING-504 in spring)</a:t>
            </a:r>
          </a:p>
        </p:txBody>
      </p:sp>
    </p:spTree>
    <p:extLst>
      <p:ext uri="{BB962C8B-B14F-4D97-AF65-F5344CB8AC3E}">
        <p14:creationId xmlns:p14="http://schemas.microsoft.com/office/powerpoint/2010/main" val="1962206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 forward networks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Basic neural networks:</a:t>
            </a:r>
          </a:p>
          <a:p>
            <a:pPr lvl="1"/>
            <a:r>
              <a:rPr lang="en-US" dirty="0"/>
              <a:t>Take a bunch of inputs</a:t>
            </a:r>
          </a:p>
          <a:p>
            <a:pPr lvl="1"/>
            <a:r>
              <a:rPr lang="en-US" dirty="0"/>
              <a:t>Activate ‘synapses’</a:t>
            </a:r>
          </a:p>
          <a:p>
            <a:pPr lvl="1"/>
            <a:r>
              <a:rPr lang="en-US" dirty="0"/>
              <a:t>Propagate activation forward</a:t>
            </a:r>
          </a:p>
          <a:p>
            <a:pPr lvl="1"/>
            <a:r>
              <a:rPr lang="en-US" dirty="0"/>
              <a:t>Fire some output</a:t>
            </a:r>
          </a:p>
          <a:p>
            <a:r>
              <a:rPr lang="en-US" dirty="0"/>
              <a:t>Input and output can be</a:t>
            </a:r>
            <a:br>
              <a:rPr lang="en-US" dirty="0"/>
            </a:br>
            <a:r>
              <a:rPr lang="en-US" dirty="0"/>
              <a:t>anything</a:t>
            </a:r>
          </a:p>
          <a:p>
            <a:r>
              <a:rPr lang="en-US" dirty="0"/>
              <a:t>Word example:</a:t>
            </a:r>
          </a:p>
          <a:p>
            <a:pPr lvl="1"/>
            <a:r>
              <a:rPr lang="en-US" dirty="0"/>
              <a:t>Input: </a:t>
            </a:r>
            <a:r>
              <a:rPr lang="en-US" b="1" i="1" dirty="0"/>
              <a:t>the</a:t>
            </a:r>
          </a:p>
          <a:p>
            <a:pPr lvl="1"/>
            <a:r>
              <a:rPr lang="en-US" dirty="0"/>
              <a:t>Output: </a:t>
            </a:r>
            <a:r>
              <a:rPr lang="en-US" b="1" i="1" dirty="0"/>
              <a:t>cat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8</a:t>
            </a:fld>
            <a:endParaRPr lang="de-DE" altLang="en-US"/>
          </a:p>
        </p:txBody>
      </p:sp>
      <p:pic>
        <p:nvPicPr>
          <p:cNvPr id="7" name="Picture 2" descr="https://upload.wikimedia.org/wikipedia/en/5/54/Feed_forward_neural_ne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37072"/>
            <a:ext cx="3619500" cy="419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81400" y="5205528"/>
            <a:ext cx="2211203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i="1" dirty="0"/>
              <a:t>I saw the cat on the mat…</a:t>
            </a:r>
          </a:p>
        </p:txBody>
      </p:sp>
    </p:spTree>
    <p:extLst>
      <p:ext uri="{BB962C8B-B14F-4D97-AF65-F5344CB8AC3E}">
        <p14:creationId xmlns:p14="http://schemas.microsoft.com/office/powerpoint/2010/main" val="2398910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Back-propagation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they learn?</a:t>
            </a:r>
          </a:p>
          <a:p>
            <a:pPr lvl="1"/>
            <a:r>
              <a:rPr lang="en-US" dirty="0"/>
              <a:t>Whenever the output is</a:t>
            </a:r>
            <a:br>
              <a:rPr lang="en-US" dirty="0"/>
            </a:br>
            <a:r>
              <a:rPr lang="en-US" dirty="0"/>
              <a:t>wrong we apply a cost</a:t>
            </a:r>
            <a:br>
              <a:rPr lang="en-US" dirty="0"/>
            </a:br>
            <a:r>
              <a:rPr lang="en-US" dirty="0"/>
              <a:t>to all activating inputs</a:t>
            </a:r>
          </a:p>
          <a:p>
            <a:pPr lvl="1"/>
            <a:r>
              <a:rPr lang="en-US" dirty="0"/>
              <a:t>Propagate back in the </a:t>
            </a:r>
            <a:br>
              <a:rPr lang="en-US" dirty="0"/>
            </a:br>
            <a:r>
              <a:rPr lang="en-US" dirty="0"/>
              <a:t>network</a:t>
            </a:r>
          </a:p>
          <a:p>
            <a:pPr lvl="1"/>
            <a:r>
              <a:rPr lang="en-US" dirty="0"/>
              <a:t>Weights are modified</a:t>
            </a:r>
          </a:p>
          <a:p>
            <a:r>
              <a:rPr lang="en-US" dirty="0"/>
              <a:t>Word example:</a:t>
            </a:r>
          </a:p>
          <a:p>
            <a:pPr lvl="1"/>
            <a:r>
              <a:rPr lang="en-US" dirty="0"/>
              <a:t>Input: </a:t>
            </a:r>
            <a:r>
              <a:rPr lang="en-US" b="1" i="1" dirty="0">
                <a:solidFill>
                  <a:srgbClr val="0000FF"/>
                </a:solidFill>
              </a:rPr>
              <a:t>the</a:t>
            </a:r>
          </a:p>
          <a:p>
            <a:pPr lvl="1"/>
            <a:r>
              <a:rPr lang="en-US" dirty="0"/>
              <a:t>Output: </a:t>
            </a:r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en-US" b="1" i="1" dirty="0"/>
              <a:t> </a:t>
            </a:r>
            <a:r>
              <a:rPr lang="en-US" dirty="0"/>
              <a:t>-&gt; all active input links to </a:t>
            </a:r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the </a:t>
            </a:r>
            <a:r>
              <a:rPr lang="en-US" dirty="0"/>
              <a:t>are penalized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9</a:t>
            </a:fld>
            <a:endParaRPr lang="de-DE" altLang="en-US"/>
          </a:p>
        </p:txBody>
      </p:sp>
      <p:pic>
        <p:nvPicPr>
          <p:cNvPr id="3074" name="Picture 2" descr="https://upload.wikimedia.org/wikipedia/en/5/54/Feed_forward_neural_ne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37072"/>
            <a:ext cx="3619500" cy="419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5001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537</TotalTime>
  <Words>2462</Words>
  <Application>Microsoft Office PowerPoint</Application>
  <PresentationFormat>On-screen Show (4:3)</PresentationFormat>
  <Paragraphs>269</Paragraphs>
  <Slides>38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Calibri</vt:lpstr>
      <vt:lpstr>Cambria</vt:lpstr>
      <vt:lpstr>Cambria Math</vt:lpstr>
      <vt:lpstr>Wingdings</vt:lpstr>
      <vt:lpstr>Wingdings 2</vt:lpstr>
      <vt:lpstr>Foundry</vt:lpstr>
      <vt:lpstr>LING-362 Introduction to  Natural Language Processing</vt:lpstr>
      <vt:lpstr>Talk announcement</vt:lpstr>
      <vt:lpstr>Perplexity (PP)</vt:lpstr>
      <vt:lpstr>Smoothing</vt:lpstr>
      <vt:lpstr>Further reading</vt:lpstr>
      <vt:lpstr>Contemporary language models</vt:lpstr>
      <vt:lpstr>Contemporary language models</vt:lpstr>
      <vt:lpstr>Feed forward networks</vt:lpstr>
      <vt:lpstr>Back-propagation</vt:lpstr>
      <vt:lpstr>Gradient descent</vt:lpstr>
      <vt:lpstr>Is this a glorified lookup table?</vt:lpstr>
      <vt:lpstr>Vector space models / embeddings</vt:lpstr>
      <vt:lpstr>Applications</vt:lpstr>
      <vt:lpstr>Don’t count, predict! (see Baroni et al. 2014)</vt:lpstr>
      <vt:lpstr>Fine grained meaning</vt:lpstr>
      <vt:lpstr>Word2Vec</vt:lpstr>
      <vt:lpstr>Skip-gram model</vt:lpstr>
      <vt:lpstr>Is there one answer?</vt:lpstr>
      <vt:lpstr>Despite some weaknesses…</vt:lpstr>
      <vt:lpstr>Examples in Python</vt:lpstr>
      <vt:lpstr>Training a model – toy example</vt:lpstr>
      <vt:lpstr>Training a model – toy example</vt:lpstr>
      <vt:lpstr>Training a model – toy example</vt:lpstr>
      <vt:lpstr>Training a model – toy example</vt:lpstr>
      <vt:lpstr>Much bigger in real life…</vt:lpstr>
      <vt:lpstr>Beyond word similarity</vt:lpstr>
      <vt:lpstr>Vectors in language models</vt:lpstr>
      <vt:lpstr>Using memory</vt:lpstr>
      <vt:lpstr>LSTM cell structure</vt:lpstr>
      <vt:lpstr>What can LSTMs do?</vt:lpstr>
      <vt:lpstr>What can LSTMs do?</vt:lpstr>
      <vt:lpstr>What can LSTMs do?</vt:lpstr>
      <vt:lpstr>What are these cells learning?</vt:lpstr>
      <vt:lpstr>Training your own</vt:lpstr>
      <vt:lpstr>Bonus fun</vt:lpstr>
      <vt:lpstr>Do neural LMs solve all problems?</vt:lpstr>
      <vt:lpstr>More information</vt:lpstr>
      <vt:lpstr>A more abstract view of ngrams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1390</cp:revision>
  <dcterms:created xsi:type="dcterms:W3CDTF">2015-10-05T21:10:16Z</dcterms:created>
  <dcterms:modified xsi:type="dcterms:W3CDTF">2021-10-25T14:45:05Z</dcterms:modified>
</cp:coreProperties>
</file>