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96" r:id="rId1"/>
  </p:sldMasterIdLst>
  <p:notesMasterIdLst>
    <p:notesMasterId r:id="rId38"/>
  </p:notesMasterIdLst>
  <p:sldIdLst>
    <p:sldId id="256" r:id="rId2"/>
    <p:sldId id="479" r:id="rId3"/>
    <p:sldId id="480" r:id="rId4"/>
    <p:sldId id="481" r:id="rId5"/>
    <p:sldId id="450" r:id="rId6"/>
    <p:sldId id="297" r:id="rId7"/>
    <p:sldId id="475" r:id="rId8"/>
    <p:sldId id="512" r:id="rId9"/>
    <p:sldId id="477" r:id="rId10"/>
    <p:sldId id="478" r:id="rId11"/>
    <p:sldId id="513" r:id="rId12"/>
    <p:sldId id="514" r:id="rId13"/>
    <p:sldId id="482" r:id="rId14"/>
    <p:sldId id="451" r:id="rId15"/>
    <p:sldId id="486" r:id="rId16"/>
    <p:sldId id="453" r:id="rId17"/>
    <p:sldId id="454" r:id="rId18"/>
    <p:sldId id="455" r:id="rId19"/>
    <p:sldId id="456" r:id="rId20"/>
    <p:sldId id="460" r:id="rId21"/>
    <p:sldId id="457" r:id="rId22"/>
    <p:sldId id="487" r:id="rId23"/>
    <p:sldId id="485" r:id="rId24"/>
    <p:sldId id="476" r:id="rId25"/>
    <p:sldId id="507" r:id="rId26"/>
    <p:sldId id="508" r:id="rId27"/>
    <p:sldId id="466" r:id="rId28"/>
    <p:sldId id="467" r:id="rId29"/>
    <p:sldId id="468" r:id="rId30"/>
    <p:sldId id="469" r:id="rId31"/>
    <p:sldId id="470" r:id="rId32"/>
    <p:sldId id="471" r:id="rId33"/>
    <p:sldId id="472" r:id="rId34"/>
    <p:sldId id="509" r:id="rId35"/>
    <p:sldId id="510" r:id="rId36"/>
    <p:sldId id="51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DC74D-735C-4307-8905-0B5F84B47E4C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74D89-03AB-4427-8488-8F4D5727D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389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90934B-7A75-4CEE-ADD8-E423752182A7}" type="slidenum">
              <a:rPr lang="de-DE" altLang="en-US" smtClean="0"/>
              <a:pPr>
                <a:defRPr/>
              </a:pPr>
              <a:t>17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419891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17BEC547-E793-4D4F-B530-023823524164}" type="datetime1">
              <a:rPr lang="en-US" smtClean="0"/>
              <a:t>10/25/2021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E2F07-91B4-4D08-BB80-19492EE86DC3}" type="datetime1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3731-3FA7-405F-BD67-BFEAE833F581}" type="datetime1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2A29-3B2F-49E0-B31D-C96FC982F840}" type="datetime1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0BE90F45-4D4F-4523-9543-70CC0B43A4A7}" type="datetime1">
              <a:rPr lang="en-US" smtClean="0"/>
              <a:t>10/25/2021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9A4FE-83CD-45D1-B664-842CEBBFEE15}" type="datetime1">
              <a:rPr lang="en-US" smtClean="0"/>
              <a:t>10/25/2021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CECB-555E-4DFA-9839-C8100E212749}" type="datetime1">
              <a:rPr lang="en-US" smtClean="0"/>
              <a:t>10/25/2021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7B9C5-9A0A-4327-B240-56EF161A138C}" type="datetime1">
              <a:rPr lang="en-US" smtClean="0"/>
              <a:t>10/25/2021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0A149-B6C7-416B-9CDC-1C3372416CF1}" type="datetime1">
              <a:rPr lang="en-US" smtClean="0"/>
              <a:t>10/25/2021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419FD014-FE66-4329-A5F5-F822CEB2B5F0}" type="datetime1">
              <a:rPr lang="en-US" smtClean="0"/>
              <a:t>10/25/2021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D1F0EC01-BCC8-4673-A9CE-466D46DB5964}" type="datetime1">
              <a:rPr lang="en-US" smtClean="0"/>
              <a:t>10/25/2021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2619199D-3B6A-4500-ADF2-53B192AA19C5}" type="datetime1">
              <a:rPr lang="en-US" smtClean="0"/>
              <a:t>10/25/2021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karpathy.github.io/2015/05/21/rnn-effectiveness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karpathy.github.io/2015/05/21/rnn-effectiveness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arpathy.github.io/2015/05/21/rnn-effectiveness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pytorch/examples/tree/master/word_language_mode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neuralconvo.huggingface.co/" TargetMode="External"/><Relationship Id="rId2" Type="http://schemas.openxmlformats.org/officeDocument/2006/relationships/hyperlink" Target="https://demo.allennlp.org/next-token-l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tter.com/tayandyou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geron/handson-ml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19400"/>
            <a:ext cx="7169834" cy="1752600"/>
          </a:xfrm>
        </p:spPr>
        <p:txBody>
          <a:bodyPr/>
          <a:lstStyle/>
          <a:p>
            <a:r>
              <a:rPr lang="en-US" dirty="0"/>
              <a:t>Neural Language Models part 2 /</a:t>
            </a:r>
          </a:p>
          <a:p>
            <a:r>
              <a:rPr lang="en-US" dirty="0"/>
              <a:t>Tagging and Hidden Markov Models 1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What's a leader/king like?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model.wv.most_similar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660099"/>
                </a:solidFill>
              </a:rPr>
              <a:t>positive</a:t>
            </a:r>
            <a:r>
              <a:rPr lang="en-US" sz="2000" dirty="0"/>
              <a:t>=[</a:t>
            </a:r>
            <a:r>
              <a:rPr lang="en-US" sz="2000" b="1" dirty="0">
                <a:solidFill>
                  <a:srgbClr val="008000"/>
                </a:solidFill>
              </a:rPr>
              <a:t>'</a:t>
            </a:r>
            <a:r>
              <a:rPr lang="en-US" sz="2000" b="1" dirty="0" err="1">
                <a:solidFill>
                  <a:srgbClr val="008000"/>
                </a:solidFill>
              </a:rPr>
              <a:t>leader'</a:t>
            </a:r>
            <a:r>
              <a:rPr lang="en-US" sz="2000" dirty="0" err="1"/>
              <a:t>,</a:t>
            </a:r>
            <a:r>
              <a:rPr lang="en-US" sz="2000" b="1" dirty="0" err="1">
                <a:solidFill>
                  <a:srgbClr val="008000"/>
                </a:solidFill>
              </a:rPr>
              <a:t>'king</a:t>
            </a:r>
            <a:r>
              <a:rPr lang="en-US" sz="2000" b="1" dirty="0">
                <a:solidFill>
                  <a:srgbClr val="008000"/>
                </a:solidFill>
              </a:rPr>
              <a:t>'</a:t>
            </a:r>
            <a:r>
              <a:rPr lang="en-US" sz="2000" dirty="0"/>
              <a:t>],</a:t>
            </a:r>
            <a:r>
              <a:rPr lang="en-US" sz="2000" dirty="0" err="1">
                <a:solidFill>
                  <a:srgbClr val="660099"/>
                </a:solidFill>
              </a:rPr>
              <a:t>topn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/>
              <a:t>-- [('elected', 0.9522648453712463)]</a:t>
            </a:r>
          </a:p>
          <a:p>
            <a:pPr marL="0" indent="0">
              <a:buNone/>
            </a:pPr>
            <a:r>
              <a:rPr lang="en-US" sz="2000" dirty="0"/>
              <a:t>-- [('emperor', 0.8519768714904785)]</a:t>
            </a:r>
          </a:p>
          <a:p>
            <a:pPr marL="0" indent="0">
              <a:buNone/>
            </a:pPr>
            <a:endParaRPr lang="en-US" sz="2000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endParaRPr lang="en-US" sz="2000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What if we're looking for words more distant from king?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model.wv.most_similar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660099"/>
                </a:solidFill>
              </a:rPr>
              <a:t>positive</a:t>
            </a:r>
            <a:r>
              <a:rPr lang="en-US" sz="2000" dirty="0"/>
              <a:t>=[</a:t>
            </a:r>
            <a:r>
              <a:rPr lang="en-US" sz="2000" b="1" dirty="0">
                <a:solidFill>
                  <a:srgbClr val="008000"/>
                </a:solidFill>
              </a:rPr>
              <a:t>'</a:t>
            </a:r>
            <a:r>
              <a:rPr lang="en-US" sz="2000" b="1" dirty="0" err="1">
                <a:solidFill>
                  <a:srgbClr val="008000"/>
                </a:solidFill>
              </a:rPr>
              <a:t>american</a:t>
            </a:r>
            <a:r>
              <a:rPr lang="en-US" sz="2000" b="1" dirty="0">
                <a:solidFill>
                  <a:srgbClr val="008000"/>
                </a:solidFill>
              </a:rPr>
              <a:t>'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'leader'</a:t>
            </a:r>
            <a:r>
              <a:rPr lang="en-US" sz="2000" dirty="0"/>
              <a:t>], </a:t>
            </a:r>
            <a:r>
              <a:rPr lang="en-US" sz="2000" dirty="0">
                <a:solidFill>
                  <a:srgbClr val="660099"/>
                </a:solidFill>
              </a:rPr>
              <a:t>negative</a:t>
            </a:r>
            <a:r>
              <a:rPr lang="en-US" sz="2000" dirty="0"/>
              <a:t>=[</a:t>
            </a:r>
            <a:r>
              <a:rPr lang="en-US" sz="2000" b="1" dirty="0">
                <a:solidFill>
                  <a:srgbClr val="008000"/>
                </a:solidFill>
              </a:rPr>
              <a:t>'king'</a:t>
            </a:r>
            <a:r>
              <a:rPr lang="en-US" sz="2000" dirty="0"/>
              <a:t>],</a:t>
            </a:r>
            <a:r>
              <a:rPr lang="en-US" sz="2000" dirty="0" err="1">
                <a:solidFill>
                  <a:srgbClr val="660099"/>
                </a:solidFill>
              </a:rPr>
              <a:t>topn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/>
              <a:t>-- [('freedom', 0.8039842247962952)]</a:t>
            </a:r>
          </a:p>
          <a:p>
            <a:pPr marL="0" indent="0">
              <a:buNone/>
            </a:pPr>
            <a:r>
              <a:rPr lang="en-US" sz="2000" i="1" dirty="0"/>
              <a:t>-- </a:t>
            </a:r>
            <a:r>
              <a:rPr lang="en-US" sz="2000" dirty="0"/>
              <a:t>[('human', 0.6412678956985474)]</a:t>
            </a:r>
          </a:p>
          <a:p>
            <a:pPr marL="0" indent="0">
              <a:buNone/>
            </a:pPr>
            <a:endParaRPr lang="en-US" sz="2000" i="1" dirty="0"/>
          </a:p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Spot the odd one out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model.wv.doesnt_match</a:t>
            </a:r>
            <a:r>
              <a:rPr lang="en-US" sz="2000" dirty="0"/>
              <a:t>([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 err="1">
                <a:solidFill>
                  <a:srgbClr val="008000"/>
                </a:solidFill>
              </a:rPr>
              <a:t>france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 err="1">
                <a:solidFill>
                  <a:srgbClr val="008000"/>
                </a:solidFill>
              </a:rPr>
              <a:t>germany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 err="1">
                <a:solidFill>
                  <a:srgbClr val="008000"/>
                </a:solidFill>
              </a:rPr>
              <a:t>car"</a:t>
            </a:r>
            <a:r>
              <a:rPr lang="en-US" sz="2000" dirty="0" err="1"/>
              <a:t>,</a:t>
            </a:r>
            <a:r>
              <a:rPr lang="en-US" sz="2000" b="1" dirty="0" err="1">
                <a:solidFill>
                  <a:srgbClr val="008000"/>
                </a:solidFill>
              </a:rPr>
              <a:t>"japan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dirty="0"/>
              <a:t>])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000" dirty="0"/>
              <a:t>-- </a:t>
            </a:r>
            <a:r>
              <a:rPr lang="en-US" sz="2000" i="1" dirty="0"/>
              <a:t>car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868739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Much bigger in real life…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382000" cy="48307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These examples come from less than 2M tokens / 10 MB of text – often rather bad!</a:t>
            </a:r>
          </a:p>
          <a:p>
            <a:r>
              <a:rPr lang="en-US" dirty="0"/>
              <a:t>You can use ready-made examples from Google, Wikipedia, …</a:t>
            </a:r>
          </a:p>
          <a:p>
            <a:pPr lvl="1"/>
            <a:r>
              <a:rPr lang="en-US" dirty="0"/>
              <a:t>Google Word2Vec text is 3.6 GB, popular trimmed News version ~80MB</a:t>
            </a:r>
          </a:p>
          <a:p>
            <a:pPr lvl="1"/>
            <a:r>
              <a:rPr lang="en-US" dirty="0" err="1"/>
              <a:t>GloVe</a:t>
            </a:r>
            <a:r>
              <a:rPr lang="en-US" dirty="0"/>
              <a:t> 300D pre-trained embeddings ~1GB (Paddington et al.)</a:t>
            </a:r>
          </a:p>
          <a:p>
            <a:pPr lvl="1"/>
            <a:r>
              <a:rPr lang="en-US" dirty="0"/>
              <a:t>BERT Base even larger, BERT Large has 345M parameters based on 3.5G words, takes about 4 days on 16 cloud TPUs </a:t>
            </a:r>
            <a:br>
              <a:rPr lang="en-US" dirty="0"/>
            </a:br>
            <a:r>
              <a:rPr lang="en-US" dirty="0"/>
              <a:t>(~about 100 mile car drive of electricity!)</a:t>
            </a:r>
          </a:p>
          <a:p>
            <a:pPr lvl="1"/>
            <a:endParaRPr lang="en-US" dirty="0"/>
          </a:p>
          <a:p>
            <a:r>
              <a:rPr lang="en-US" dirty="0"/>
              <a:t>Not trained on the fly – used as saved trained models</a:t>
            </a:r>
          </a:p>
          <a:p>
            <a:r>
              <a:rPr lang="en-US" dirty="0"/>
              <a:t>Typically held in memory, not loaded for each function call</a:t>
            </a:r>
          </a:p>
          <a:p>
            <a:r>
              <a:rPr lang="en-US" dirty="0"/>
              <a:t>Still slow to load on a laptop, require high GPU RAM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Gensim</a:t>
            </a:r>
            <a:r>
              <a:rPr lang="en-US" dirty="0"/>
              <a:t> lets you train your own medium sized models!</a:t>
            </a:r>
          </a:p>
        </p:txBody>
      </p:sp>
    </p:spTree>
    <p:extLst>
      <p:ext uri="{BB962C8B-B14F-4D97-AF65-F5344CB8AC3E}">
        <p14:creationId xmlns:p14="http://schemas.microsoft.com/office/powerpoint/2010/main" val="2744125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word similarity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Word embeddings are now one of the most popular ways of representing text:</a:t>
            </a:r>
          </a:p>
          <a:p>
            <a:pPr lvl="1"/>
            <a:r>
              <a:rPr lang="en-US" dirty="0"/>
              <a:t>Feed tools embeddings instead of words</a:t>
            </a:r>
          </a:p>
          <a:p>
            <a:pPr lvl="1"/>
            <a:r>
              <a:rPr lang="en-US" dirty="0"/>
              <a:t>Probabilities based on vector dimensions – allows reasonable behavior for OOV items</a:t>
            </a:r>
          </a:p>
          <a:p>
            <a:pPr lvl="1"/>
            <a:r>
              <a:rPr lang="en-US" dirty="0"/>
              <a:t>Open to mathematical operations:</a:t>
            </a:r>
          </a:p>
          <a:p>
            <a:pPr lvl="2"/>
            <a:r>
              <a:rPr lang="en-US" dirty="0"/>
              <a:t>Sentence meaning = avg. of word vectors?</a:t>
            </a:r>
          </a:p>
          <a:p>
            <a:pPr lvl="2"/>
            <a:r>
              <a:rPr lang="en-US" dirty="0"/>
              <a:t>Classify sentence sentiment using vectors?</a:t>
            </a:r>
          </a:p>
          <a:p>
            <a:pPr lvl="2"/>
            <a:r>
              <a:rPr lang="en-US" dirty="0"/>
              <a:t>Discourse segmentation via differences in sentence meaning?</a:t>
            </a:r>
          </a:p>
          <a:p>
            <a:pPr lvl="2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49588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them in language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 feed forward network we could do: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86000"/>
            <a:ext cx="623887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38799" y="5867400"/>
            <a:ext cx="2514601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Jurafsky</a:t>
            </a:r>
            <a:r>
              <a:rPr lang="en-US" dirty="0"/>
              <a:t> &amp; Martin (2017)</a:t>
            </a:r>
          </a:p>
        </p:txBody>
      </p:sp>
    </p:spTree>
    <p:extLst>
      <p:ext uri="{BB962C8B-B14F-4D97-AF65-F5344CB8AC3E}">
        <p14:creationId xmlns:p14="http://schemas.microsoft.com/office/powerpoint/2010/main" val="423033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memory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Recent neural models use </a:t>
            </a:r>
            <a:r>
              <a:rPr lang="en-US" b="1" dirty="0"/>
              <a:t>memory </a:t>
            </a:r>
            <a:r>
              <a:rPr lang="en-US" dirty="0"/>
              <a:t>based architectures (Recurrent Neural Networks - RNNs) or attention weights (Transformers)</a:t>
            </a:r>
          </a:p>
          <a:p>
            <a:r>
              <a:rPr lang="en-US" dirty="0"/>
              <a:t>Popular type: Long Short Term Memory (LSTM) networks</a:t>
            </a:r>
          </a:p>
          <a:p>
            <a:pPr lvl="1"/>
            <a:r>
              <a:rPr lang="en-US" dirty="0"/>
              <a:t>RNN cells don’t just get input ‘synapse’ weights, but also activate themselves</a:t>
            </a:r>
          </a:p>
          <a:p>
            <a:pPr lvl="1"/>
            <a:r>
              <a:rPr lang="en-US" dirty="0"/>
              <a:t>Allows cells to remember previous states</a:t>
            </a:r>
          </a:p>
          <a:p>
            <a:pPr lvl="1"/>
            <a:r>
              <a:rPr lang="en-US" dirty="0"/>
              <a:t>In LSTMs: cells also learn when to forget what they’ve seen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13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453597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LSTM cell 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14</a:t>
            </a:fld>
            <a:endParaRPr lang="de-DE" altLang="en-US"/>
          </a:p>
        </p:txBody>
      </p:sp>
      <p:pic>
        <p:nvPicPr>
          <p:cNvPr id="819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71789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12160" y="5589240"/>
            <a:ext cx="1296144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Greff</a:t>
            </a:r>
            <a:r>
              <a:rPr lang="en-US" dirty="0"/>
              <a:t> et al. (2015)</a:t>
            </a:r>
          </a:p>
        </p:txBody>
      </p:sp>
    </p:spTree>
    <p:extLst>
      <p:ext uri="{BB962C8B-B14F-4D97-AF65-F5344CB8AC3E}">
        <p14:creationId xmlns:p14="http://schemas.microsoft.com/office/powerpoint/2010/main" val="1633604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LSTMs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Intuitive example: character level sequence to sequence modeling</a:t>
            </a:r>
          </a:p>
          <a:p>
            <a:r>
              <a:rPr lang="en-US" dirty="0"/>
              <a:t>Example – trained on Shakespeare: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15</a:t>
            </a:fld>
            <a:endParaRPr lang="de-DE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3124200"/>
            <a:ext cx="640871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PANDARUS:</a:t>
            </a:r>
          </a:p>
          <a:p>
            <a:r>
              <a:rPr lang="en-US" sz="1600" dirty="0"/>
              <a:t>Alas, I think he shall be come approached and the day</a:t>
            </a:r>
          </a:p>
          <a:p>
            <a:r>
              <a:rPr lang="en-US" sz="1600" dirty="0"/>
              <a:t>When little </a:t>
            </a:r>
            <a:r>
              <a:rPr lang="en-US" sz="1600" dirty="0" err="1"/>
              <a:t>srain</a:t>
            </a:r>
            <a:r>
              <a:rPr lang="en-US" sz="1600" dirty="0"/>
              <a:t> would be </a:t>
            </a:r>
            <a:r>
              <a:rPr lang="en-US" sz="1600" dirty="0" err="1"/>
              <a:t>attain'd</a:t>
            </a:r>
            <a:r>
              <a:rPr lang="en-US" sz="1600" dirty="0"/>
              <a:t> into being never fed,</a:t>
            </a:r>
          </a:p>
          <a:p>
            <a:r>
              <a:rPr lang="en-US" sz="1600" dirty="0"/>
              <a:t>And who is but a chain and subjects of his death,</a:t>
            </a:r>
          </a:p>
          <a:p>
            <a:r>
              <a:rPr lang="en-US" sz="1600" dirty="0"/>
              <a:t>I should not sleep.</a:t>
            </a:r>
          </a:p>
          <a:p>
            <a:endParaRPr lang="en-US" sz="1600" dirty="0"/>
          </a:p>
          <a:p>
            <a:r>
              <a:rPr lang="en-US" sz="1600" dirty="0"/>
              <a:t>Second Senator:</a:t>
            </a:r>
          </a:p>
          <a:p>
            <a:r>
              <a:rPr lang="en-US" sz="1600" dirty="0"/>
              <a:t>They are away this miseries, produced upon my soul,</a:t>
            </a:r>
          </a:p>
          <a:p>
            <a:r>
              <a:rPr lang="en-US" sz="1600" dirty="0"/>
              <a:t>Breaking and strongly should be buried, when I perish</a:t>
            </a:r>
          </a:p>
          <a:p>
            <a:r>
              <a:rPr lang="en-US" sz="1600" dirty="0"/>
              <a:t>The earth and thoughts of many states.</a:t>
            </a:r>
          </a:p>
          <a:p>
            <a:endParaRPr lang="en-US" sz="1600" dirty="0"/>
          </a:p>
          <a:p>
            <a:r>
              <a:rPr lang="en-US" sz="1600" dirty="0"/>
              <a:t>DUKE VINCENTIO:</a:t>
            </a:r>
          </a:p>
          <a:p>
            <a:r>
              <a:rPr lang="en-US" sz="1600" dirty="0"/>
              <a:t>Well, your wit is in the care of side and that.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202" y="6400800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http://karpathy.github.io/2015/05/21/rnn-effectiveness/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6914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LSTMs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Intuitive example: character level sequence to sequence modeling</a:t>
            </a:r>
          </a:p>
          <a:p>
            <a:r>
              <a:rPr lang="en-US" dirty="0"/>
              <a:t>Example – trained on Wikipedia: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16</a:t>
            </a:fld>
            <a:endParaRPr lang="de-DE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27584" y="3124200"/>
            <a:ext cx="734481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Naturalism and decision for the majority of Arab countries' </a:t>
            </a:r>
            <a:r>
              <a:rPr lang="en-US" sz="1600" dirty="0" err="1"/>
              <a:t>capitalide</a:t>
            </a:r>
            <a:r>
              <a:rPr lang="en-US" sz="1600" dirty="0"/>
              <a:t> was grounded by the Irish language by [[John Clair]], [[An Imperial Japanese Revolt]], associated with </a:t>
            </a:r>
            <a:r>
              <a:rPr lang="en-US" sz="1600" dirty="0" err="1"/>
              <a:t>Guangzham's</a:t>
            </a:r>
            <a:r>
              <a:rPr lang="en-US" sz="1600" dirty="0"/>
              <a:t> sovereignty. His generals were the powerful ruler of the Portugal in the [[Protestant </a:t>
            </a:r>
            <a:r>
              <a:rPr lang="en-US" sz="1600" dirty="0" err="1"/>
              <a:t>Immineners</a:t>
            </a:r>
            <a:r>
              <a:rPr lang="en-US" sz="1600" dirty="0"/>
              <a:t>]], which could be said to be directly in Cantonese Communication, which followed a ceremony and set inspired prison, training. The emperor travelled back to [[Antioch, Perth, October 25|21]] to note, the Kingdom of Costa Rica, unsuccessful fashioned the [[</a:t>
            </a:r>
            <a:r>
              <a:rPr lang="en-US" sz="1600" dirty="0" err="1"/>
              <a:t>Thrales</a:t>
            </a:r>
            <a:r>
              <a:rPr lang="en-US" sz="1600" dirty="0"/>
              <a:t>]], [[</a:t>
            </a:r>
            <a:r>
              <a:rPr lang="en-US" sz="1600" dirty="0" err="1"/>
              <a:t>Cynth's</a:t>
            </a:r>
            <a:r>
              <a:rPr lang="en-US" sz="1600" dirty="0"/>
              <a:t> </a:t>
            </a:r>
            <a:r>
              <a:rPr lang="en-US" sz="1600" dirty="0" err="1"/>
              <a:t>Dajoard</a:t>
            </a:r>
            <a:r>
              <a:rPr lang="en-US" sz="1600" dirty="0"/>
              <a:t>]], known in western [[Scotland]], near Italy to the conquest of India with the conflict. … Many governments recognize the military housing of the [[Civil Liberalization and Infantry Resolution 265 National Party in Hungary]], that is sympathetic to be to the [[Punjab Resolution]] (PJS)[http://www.humah.yahoo.com/guardian. cfm/7754800786d17551963s89.htm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202" y="6324600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http://karpathy.github.io/2015/05/21/rnn-effectiveness/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5948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363" y="2238573"/>
            <a:ext cx="5765800" cy="431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LSTMs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 – trained on Linux source code: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17</a:t>
            </a:fld>
            <a:endParaRPr lang="de-DE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925263" y="6242446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4"/>
              </a:rPr>
              <a:t>http://karpathy.github.io/2015/05/21/rnn-effectiveness/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59186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karpathy.github.io/assets/rnn/pane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91959"/>
            <a:ext cx="6696744" cy="5466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these cells learning?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18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874088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LMs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Feed forward, back </a:t>
            </a:r>
            <a:br>
              <a:rPr lang="en-US" dirty="0"/>
            </a:br>
            <a:r>
              <a:rPr lang="en-US" dirty="0"/>
              <a:t>propagation</a:t>
            </a:r>
          </a:p>
          <a:p>
            <a:r>
              <a:rPr lang="en-US" dirty="0"/>
              <a:t>Map any input to any</a:t>
            </a:r>
            <a:br>
              <a:rPr lang="en-US" dirty="0"/>
            </a:br>
            <a:r>
              <a:rPr lang="en-US" dirty="0"/>
              <a:t>output, search for</a:t>
            </a:r>
            <a:br>
              <a:rPr lang="en-US" dirty="0"/>
            </a:br>
            <a:r>
              <a:rPr lang="en-US" dirty="0"/>
              <a:t>optimal weights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1</a:t>
            </a:fld>
            <a:endParaRPr lang="de-DE" altLang="en-US" dirty="0"/>
          </a:p>
        </p:txBody>
      </p:sp>
      <p:pic>
        <p:nvPicPr>
          <p:cNvPr id="3074" name="Picture 2" descr="https://upload.wikimedia.org/wikipedia/en/5/54/Feed_forward_neural_ne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37072"/>
            <a:ext cx="3619500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2016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your 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relatively simple model works out of the box using </a:t>
            </a:r>
            <a:r>
              <a:rPr lang="en-US" dirty="0" err="1"/>
              <a:t>PyTorch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pip install torch</a:t>
            </a:r>
          </a:p>
          <a:p>
            <a:pPr lvl="1"/>
            <a:r>
              <a:rPr lang="en-US" dirty="0">
                <a:hlinkClick r:id="rId2"/>
              </a:rPr>
              <a:t>https://github.com/pytorch/examples/tree/master/word_language_model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Other good libraries: </a:t>
            </a:r>
            <a:r>
              <a:rPr lang="en-US" dirty="0" err="1"/>
              <a:t>Tensorflow</a:t>
            </a:r>
            <a:r>
              <a:rPr lang="en-US" dirty="0"/>
              <a:t>, </a:t>
            </a:r>
            <a:r>
              <a:rPr lang="en-US" dirty="0" err="1"/>
              <a:t>Keras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1592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 fun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test </a:t>
            </a:r>
            <a:r>
              <a:rPr lang="en-US" dirty="0" err="1"/>
              <a:t>AllenNLP’s</a:t>
            </a:r>
            <a:r>
              <a:rPr lang="en-US" dirty="0"/>
              <a:t> neural LM here:</a:t>
            </a:r>
          </a:p>
          <a:p>
            <a:pPr lvl="1"/>
            <a:r>
              <a:rPr lang="en-US" dirty="0">
                <a:hlinkClick r:id="rId2"/>
              </a:rPr>
              <a:t>https://demo.allennlp.org/next-token-lm</a:t>
            </a:r>
            <a:endParaRPr lang="en-US" dirty="0"/>
          </a:p>
          <a:p>
            <a:r>
              <a:rPr lang="en-US" dirty="0"/>
              <a:t>And you can chat with a neural network trained on conversational pairs</a:t>
            </a:r>
          </a:p>
          <a:p>
            <a:r>
              <a:rPr lang="en-US" dirty="0"/>
              <a:t>Example:</a:t>
            </a:r>
          </a:p>
          <a:p>
            <a:pPr lvl="1"/>
            <a:r>
              <a:rPr lang="en-US" dirty="0">
                <a:hlinkClick r:id="rId3"/>
              </a:rPr>
              <a:t>http://neuralconvo.huggingface.co/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(also compare Microsoft’s TAY: </a:t>
            </a:r>
            <a:r>
              <a:rPr lang="en-US" dirty="0">
                <a:hlinkClick r:id="rId4"/>
              </a:rPr>
              <a:t>https://twitter.com/tayandyou</a:t>
            </a:r>
            <a:r>
              <a:rPr lang="en-US" dirty="0"/>
              <a:t> 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20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1376214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53B8-B0A8-4D0B-B549-9B4BBDF0F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 neural LMs solve all problems?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EACCB94-1C9A-4C13-A860-F698F7F4D2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676400"/>
            <a:ext cx="8582168" cy="3352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466EF5B-FDE7-4186-B2EE-6C203A6CEE01}"/>
              </a:ext>
            </a:extLst>
          </p:cNvPr>
          <p:cNvSpPr txBox="1"/>
          <p:nvPr/>
        </p:nvSpPr>
        <p:spPr>
          <a:xfrm>
            <a:off x="533400" y="5257800"/>
            <a:ext cx="17526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Generated on 2021-10-18</a:t>
            </a:r>
          </a:p>
        </p:txBody>
      </p:sp>
    </p:spTree>
    <p:extLst>
      <p:ext uri="{BB962C8B-B14F-4D97-AF65-F5344CB8AC3E}">
        <p14:creationId xmlns:p14="http://schemas.microsoft.com/office/powerpoint/2010/main" val="5846051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will learn more about practical applications of neural networks later</a:t>
            </a:r>
          </a:p>
          <a:p>
            <a:r>
              <a:rPr lang="en-US" dirty="0"/>
              <a:t>Learning how neural models work in depth is outside the scope of this course</a:t>
            </a:r>
          </a:p>
          <a:p>
            <a:pPr lvl="1"/>
            <a:r>
              <a:rPr lang="en-US" dirty="0" err="1"/>
              <a:t>Jurafsky</a:t>
            </a:r>
            <a:r>
              <a:rPr lang="en-US" dirty="0"/>
              <a:t> &amp; Martin 2017, C7 is a good starting point</a:t>
            </a:r>
          </a:p>
          <a:p>
            <a:pPr lvl="1"/>
            <a:r>
              <a:rPr lang="en-US" dirty="0"/>
              <a:t>Grad students: once you are confident in coding, </a:t>
            </a:r>
            <a:br>
              <a:rPr lang="en-US" dirty="0"/>
            </a:br>
            <a:r>
              <a:rPr lang="en-US" dirty="0"/>
              <a:t>consider taking LING-504/COSC-576</a:t>
            </a:r>
          </a:p>
          <a:p>
            <a:pPr marL="566737" indent="-457200"/>
            <a:r>
              <a:rPr lang="en-US" dirty="0"/>
              <a:t>Further reading: </a:t>
            </a:r>
          </a:p>
          <a:p>
            <a:pPr marL="914717" lvl="1" indent="-457200"/>
            <a:r>
              <a:rPr lang="en-US" dirty="0" err="1"/>
              <a:t>Jurafsky</a:t>
            </a:r>
            <a:r>
              <a:rPr lang="en-US" dirty="0"/>
              <a:t> &amp; Martin (2017, C7)</a:t>
            </a:r>
          </a:p>
          <a:p>
            <a:pPr marL="914717" lvl="1" indent="-457200"/>
            <a:r>
              <a:rPr lang="en-US" i="1" dirty="0"/>
              <a:t>Hands-on Machine Learning with </a:t>
            </a:r>
            <a:r>
              <a:rPr lang="en-US" i="1" dirty="0" err="1"/>
              <a:t>Scikit</a:t>
            </a:r>
            <a:r>
              <a:rPr lang="en-US" i="1" dirty="0"/>
              <a:t>-Learn and TensorFlow </a:t>
            </a:r>
            <a:r>
              <a:rPr lang="en-US" dirty="0"/>
              <a:t>/ A. </a:t>
            </a:r>
            <a:r>
              <a:rPr lang="en-US" dirty="0" err="1"/>
              <a:t>Geron</a:t>
            </a:r>
            <a:r>
              <a:rPr lang="en-US" dirty="0"/>
              <a:t>, 2019 (</a:t>
            </a:r>
            <a:r>
              <a:rPr lang="en-US" dirty="0">
                <a:hlinkClick r:id="rId2"/>
              </a:rPr>
              <a:t>https://github.com/ageron/handson-ml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4204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abstract view of </a:t>
            </a:r>
            <a:r>
              <a:rPr lang="en-US" dirty="0" err="1"/>
              <a:t>ngrams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 language modes really ‘model’?</a:t>
            </a:r>
          </a:p>
          <a:p>
            <a:pPr lvl="1"/>
            <a:r>
              <a:rPr lang="en-US" dirty="0"/>
              <a:t>Probabilities of individual words</a:t>
            </a:r>
          </a:p>
          <a:p>
            <a:pPr lvl="1"/>
            <a:r>
              <a:rPr lang="en-US" dirty="0"/>
              <a:t>Probabilities of sequences of words</a:t>
            </a:r>
          </a:p>
          <a:p>
            <a:endParaRPr lang="en-US" dirty="0"/>
          </a:p>
          <a:p>
            <a:r>
              <a:rPr lang="en-US" dirty="0"/>
              <a:t>How is our language model using them?</a:t>
            </a:r>
          </a:p>
          <a:p>
            <a:pPr lvl="1"/>
            <a:r>
              <a:rPr lang="en-US" dirty="0"/>
              <a:t>Get </a:t>
            </a:r>
            <a:r>
              <a:rPr lang="en-US" b="1" dirty="0"/>
              <a:t>transitional </a:t>
            </a:r>
            <a:r>
              <a:rPr lang="en-US" strike="sngStrike" dirty="0"/>
              <a:t>possibilities</a:t>
            </a:r>
            <a:r>
              <a:rPr lang="en-US" dirty="0"/>
              <a:t> probabilities</a:t>
            </a:r>
          </a:p>
          <a:p>
            <a:pPr lvl="1"/>
            <a:r>
              <a:rPr lang="en-US" dirty="0"/>
              <a:t>What are the odds of moving </a:t>
            </a:r>
            <a:r>
              <a:rPr lang="en-US" b="1" dirty="0"/>
              <a:t>from word X to word Y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i="1" dirty="0"/>
              <a:t>We’ve seen something like this before…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7680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Moving through a language model is like progressing in a web of words:</a:t>
            </a:r>
          </a:p>
          <a:p>
            <a:pPr lvl="1"/>
            <a:r>
              <a:rPr lang="en-US" dirty="0"/>
              <a:t>Let's say I type the word "Give" into my smartphone’s message app</a:t>
            </a:r>
          </a:p>
          <a:p>
            <a:pPr lvl="1"/>
            <a:r>
              <a:rPr lang="en-US" dirty="0"/>
              <a:t>This is a job for the auto SMS wizard!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Here's what happens when I click next, next…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Give me a bit better than the bus and should be there in a couple of days ago…</a:t>
            </a:r>
          </a:p>
        </p:txBody>
      </p:sp>
    </p:spTree>
    <p:extLst>
      <p:ext uri="{BB962C8B-B14F-4D97-AF65-F5344CB8AC3E}">
        <p14:creationId xmlns:p14="http://schemas.microsoft.com/office/powerpoint/2010/main" val="4805340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models as FSAs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Language model choices are probabilistic – different from deterministic FSAs</a:t>
            </a:r>
          </a:p>
          <a:p>
            <a:r>
              <a:rPr lang="en-US" sz="2800" dirty="0"/>
              <a:t>But we can represent them as </a:t>
            </a:r>
            <a:r>
              <a:rPr lang="en-US" sz="2800" b="1" dirty="0"/>
              <a:t>weighted</a:t>
            </a:r>
            <a:r>
              <a:rPr lang="en-US" sz="2800" dirty="0"/>
              <a:t> automata: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02" y="3124200"/>
            <a:ext cx="7515225" cy="2400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67400" y="3276600"/>
            <a:ext cx="2667000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rgbClr val="FF0000"/>
                </a:solidFill>
              </a:rPr>
              <a:t>?</a:t>
            </a:r>
            <a:r>
              <a:rPr lang="en-US" sz="2800" i="1" dirty="0"/>
              <a:t>-gram model</a:t>
            </a:r>
            <a:r>
              <a:rPr lang="en-US" sz="2800" i="1" dirty="0">
                <a:solidFill>
                  <a:srgbClr val="FF0000"/>
                </a:solidFill>
              </a:rPr>
              <a:t>??</a:t>
            </a:r>
          </a:p>
        </p:txBody>
      </p:sp>
    </p:spTree>
    <p:extLst>
      <p:ext uri="{BB962C8B-B14F-4D97-AF65-F5344CB8AC3E}">
        <p14:creationId xmlns:p14="http://schemas.microsoft.com/office/powerpoint/2010/main" val="364245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Markov Chains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set of ordered variables with probabilities following the</a:t>
            </a:r>
            <a:r>
              <a:rPr lang="en-US" sz="2800" b="1" dirty="0"/>
              <a:t> Markov Property:</a:t>
            </a:r>
          </a:p>
          <a:p>
            <a:pPr lvl="1"/>
            <a:r>
              <a:rPr lang="en-US" sz="2400" dirty="0"/>
              <a:t>The probability of each value of 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</a:t>
            </a:r>
            <a:r>
              <a:rPr lang="en-US" sz="2400" b="1" i="1" dirty="0"/>
              <a:t> </a:t>
            </a:r>
            <a:r>
              <a:rPr lang="en-US" sz="2400" dirty="0"/>
              <a:t>in the sequence depends </a:t>
            </a:r>
            <a:r>
              <a:rPr lang="en-US" sz="2400" b="1" dirty="0"/>
              <a:t>only </a:t>
            </a:r>
            <a:r>
              <a:rPr lang="en-US" sz="2400" dirty="0"/>
              <a:t>on 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i-1</a:t>
            </a:r>
            <a:endParaRPr lang="en-US" sz="2400" dirty="0"/>
          </a:p>
          <a:p>
            <a:pPr lvl="1"/>
            <a:r>
              <a:rPr lang="en-US" sz="2400" dirty="0"/>
              <a:t>(Or in variants: some other sufficiently small number: </a:t>
            </a:r>
            <a:r>
              <a:rPr lang="en-US" sz="2400" b="1" i="1" dirty="0"/>
              <a:t>second order Markov Model</a:t>
            </a:r>
            <a:r>
              <a:rPr lang="en-US" sz="2400" dirty="0"/>
              <a:t>, </a:t>
            </a:r>
            <a:r>
              <a:rPr lang="en-US" sz="2400" b="1" i="1" dirty="0"/>
              <a:t>third order</a:t>
            </a:r>
            <a:r>
              <a:rPr lang="en-US" sz="2400" dirty="0"/>
              <a:t>… etc.)</a:t>
            </a:r>
          </a:p>
          <a:p>
            <a:pPr lvl="1"/>
            <a:r>
              <a:rPr lang="en-US" sz="2400" dirty="0"/>
              <a:t>In other words: context effects are limited, but can chain</a:t>
            </a:r>
          </a:p>
          <a:p>
            <a:pPr lvl="1"/>
            <a:r>
              <a:rPr lang="en-US" sz="2400" dirty="0"/>
              <a:t>Formally: P(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dirty="0"/>
              <a:t>|</a:t>
            </a:r>
            <a:r>
              <a:rPr lang="en-US" sz="2400" b="1" i="1" dirty="0"/>
              <a:t> X</a:t>
            </a:r>
            <a:r>
              <a:rPr lang="en-US" sz="2400" b="1" i="1" baseline="-25000" dirty="0"/>
              <a:t>i-1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i="1" baseline="-25000" dirty="0"/>
              <a:t>1</a:t>
            </a:r>
            <a:r>
              <a:rPr lang="en-US" sz="2400" dirty="0"/>
              <a:t>,</a:t>
            </a:r>
            <a:r>
              <a:rPr lang="en-US" sz="2400" b="1" i="1" dirty="0"/>
              <a:t> X</a:t>
            </a:r>
            <a:r>
              <a:rPr lang="en-US" sz="2400" b="1" i="1" baseline="-25000" dirty="0"/>
              <a:t>i-2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i="1" baseline="-25000" dirty="0"/>
              <a:t>2</a:t>
            </a:r>
            <a:r>
              <a:rPr lang="en-US" sz="2400" dirty="0"/>
              <a:t>,…) = P(</a:t>
            </a:r>
            <a:r>
              <a:rPr lang="en-US" sz="2400" b="1" i="1" dirty="0"/>
              <a:t>X</a:t>
            </a:r>
            <a:r>
              <a:rPr lang="en-US" sz="2400" b="1" i="1" baseline="-25000" dirty="0"/>
              <a:t>i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dirty="0"/>
              <a:t>|</a:t>
            </a:r>
            <a:r>
              <a:rPr lang="en-US" sz="2400" b="1" i="1" dirty="0"/>
              <a:t> X</a:t>
            </a:r>
            <a:r>
              <a:rPr lang="en-US" sz="2400" b="1" i="1" baseline="-25000" dirty="0"/>
              <a:t>i-1 </a:t>
            </a:r>
            <a:r>
              <a:rPr lang="en-US" sz="2400" dirty="0"/>
              <a:t>=</a:t>
            </a:r>
            <a:r>
              <a:rPr lang="en-US" sz="2400" i="1" dirty="0"/>
              <a:t>x</a:t>
            </a:r>
            <a:r>
              <a:rPr lang="en-US" sz="2400" i="1" baseline="-25000" dirty="0"/>
              <a:t>1</a:t>
            </a:r>
            <a:r>
              <a:rPr lang="en-US" sz="2400" dirty="0"/>
              <a:t>)</a:t>
            </a:r>
          </a:p>
          <a:p>
            <a:endParaRPr lang="en-US" sz="2800" dirty="0"/>
          </a:p>
          <a:p>
            <a:r>
              <a:rPr lang="en-US" sz="2800" dirty="0"/>
              <a:t>This is a shameless, but very useful simplification! </a:t>
            </a:r>
            <a:r>
              <a:rPr lang="en-US" sz="2800" dirty="0">
                <a:sym typeface="Wingdings" panose="05000000000000000000" pitchFamily="2" charset="2"/>
              </a:rPr>
              <a:t></a:t>
            </a:r>
            <a:endParaRPr lang="en-US" sz="2800" dirty="0"/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343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Suppose the difficulty of a homework assignment is influenced by the previous one</a:t>
            </a:r>
          </a:p>
          <a:p>
            <a:pPr lvl="1"/>
            <a:r>
              <a:rPr lang="en-US" dirty="0"/>
              <a:t>If the last assignment was easy, this next one will be hard with 70% probability (but 30%: easy)</a:t>
            </a:r>
          </a:p>
          <a:p>
            <a:pPr lvl="1"/>
            <a:r>
              <a:rPr lang="en-US" dirty="0"/>
              <a:t>If the last one was hard, 60% that the next will be easy (but 40%: still hard)</a:t>
            </a:r>
          </a:p>
          <a:p>
            <a:r>
              <a:rPr lang="en-US" dirty="0"/>
              <a:t>Results are uncertain, but depend </a:t>
            </a:r>
            <a:r>
              <a:rPr lang="en-US" b="1" dirty="0"/>
              <a:t>only </a:t>
            </a:r>
            <a:br>
              <a:rPr lang="en-US" b="1" dirty="0"/>
            </a:br>
            <a:r>
              <a:rPr lang="en-US" b="1" dirty="0"/>
              <a:t>on last time </a:t>
            </a:r>
          </a:p>
          <a:p>
            <a:r>
              <a:rPr lang="en-US" dirty="0"/>
              <a:t>Globally we still model a process where difficulty alternates </a:t>
            </a:r>
            <a:r>
              <a:rPr lang="en-US" b="1" dirty="0"/>
              <a:t>across the chain</a:t>
            </a:r>
          </a:p>
          <a:p>
            <a:endParaRPr lang="en-US" b="1" dirty="0"/>
          </a:p>
          <a:p>
            <a:pPr>
              <a:buFont typeface="Wingdings"/>
              <a:buChar char="Ø"/>
            </a:pPr>
            <a:r>
              <a:rPr lang="en-US" b="1" dirty="0"/>
              <a:t>This works not just for words!! </a:t>
            </a:r>
          </a:p>
          <a:p>
            <a:pPr>
              <a:buFont typeface="Wingdings"/>
              <a:buChar char="Ø"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835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z364\AppData\Local\Microsoft\Windows\Temporary Internet Files\Content.IE5\O8297W2M\chain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957060" y="281940"/>
            <a:ext cx="2743200" cy="217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The Markov property assumption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n% transition depends only on the current state</a:t>
            </a:r>
          </a:p>
          <a:p>
            <a:r>
              <a:rPr lang="en-US" dirty="0"/>
              <a:t>We get a 'plausible' sequence overall</a:t>
            </a:r>
          </a:p>
          <a:p>
            <a:r>
              <a:rPr lang="en-US" dirty="0"/>
              <a:t>What we need for this:</a:t>
            </a:r>
          </a:p>
          <a:p>
            <a:pPr lvl="1"/>
            <a:r>
              <a:rPr lang="en-US" dirty="0"/>
              <a:t>Probabilities of each </a:t>
            </a:r>
            <a:r>
              <a:rPr lang="en-US" i="1" dirty="0"/>
              <a:t>P(w</a:t>
            </a:r>
            <a:r>
              <a:rPr lang="en-US" i="1" baseline="-25000" dirty="0"/>
              <a:t>k</a:t>
            </a:r>
            <a:r>
              <a:rPr lang="en-US" i="1" dirty="0"/>
              <a:t>|w</a:t>
            </a:r>
            <a:r>
              <a:rPr lang="en-US" i="1" baseline="-25000" dirty="0"/>
              <a:t>k-1</a:t>
            </a:r>
            <a:r>
              <a:rPr lang="en-US" i="1" dirty="0"/>
              <a:t>)</a:t>
            </a:r>
          </a:p>
          <a:p>
            <a:pPr lvl="1"/>
            <a:r>
              <a:rPr lang="en-US" dirty="0"/>
              <a:t>Smoothing for missing values</a:t>
            </a:r>
          </a:p>
          <a:p>
            <a:pPr lvl="1"/>
            <a:endParaRPr lang="en-US" i="1" dirty="0"/>
          </a:p>
          <a:p>
            <a:pPr>
              <a:buFont typeface="Wingdings"/>
              <a:buChar char="Ø"/>
            </a:pPr>
            <a:r>
              <a:rPr lang="en-US" dirty="0"/>
              <a:t>We know how to get these for words, but what about other categories?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62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Gradient descent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</a:t>
            </a:r>
            <a:r>
              <a:rPr lang="en-US" b="1" dirty="0"/>
              <a:t>derivative</a:t>
            </a:r>
            <a:r>
              <a:rPr lang="en-US" dirty="0"/>
              <a:t> of</a:t>
            </a:r>
            <a:br>
              <a:rPr lang="en-US" dirty="0"/>
            </a:br>
            <a:r>
              <a:rPr lang="en-US" b="1" dirty="0"/>
              <a:t>loss function </a:t>
            </a:r>
            <a:r>
              <a:rPr lang="en-US" dirty="0"/>
              <a:t>(gradient</a:t>
            </a:r>
            <a:br>
              <a:rPr lang="en-US" dirty="0"/>
            </a:br>
            <a:r>
              <a:rPr lang="en-US" dirty="0"/>
              <a:t>descent)</a:t>
            </a:r>
            <a:endParaRPr lang="en-US" b="1" dirty="0"/>
          </a:p>
          <a:p>
            <a:r>
              <a:rPr lang="en-US" dirty="0"/>
              <a:t>Change weights</a:t>
            </a:r>
            <a:br>
              <a:rPr lang="en-US" dirty="0"/>
            </a:br>
            <a:r>
              <a:rPr lang="en-US" dirty="0"/>
              <a:t>iteratively, usually</a:t>
            </a:r>
            <a:br>
              <a:rPr lang="en-US" dirty="0"/>
            </a:br>
            <a:r>
              <a:rPr lang="en-US" dirty="0"/>
              <a:t>in </a:t>
            </a:r>
            <a:r>
              <a:rPr lang="en-US" b="1" dirty="0"/>
              <a:t>mini-batches</a:t>
            </a:r>
          </a:p>
          <a:p>
            <a:r>
              <a:rPr lang="en-US" dirty="0"/>
              <a:t>Slow down as we go </a:t>
            </a:r>
            <a:br>
              <a:rPr lang="en-US" dirty="0"/>
            </a:br>
            <a:r>
              <a:rPr lang="en-US" dirty="0"/>
              <a:t>along (</a:t>
            </a:r>
            <a:r>
              <a:rPr lang="en-US" b="1" dirty="0"/>
              <a:t>learning rate </a:t>
            </a:r>
            <a:br>
              <a:rPr lang="en-US" b="1" dirty="0"/>
            </a:br>
            <a:r>
              <a:rPr lang="en-US" dirty="0"/>
              <a:t>decay)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2</a:t>
            </a:fld>
            <a:endParaRPr lang="de-DE" altLang="en-US" dirty="0"/>
          </a:p>
        </p:txBody>
      </p:sp>
      <p:pic>
        <p:nvPicPr>
          <p:cNvPr id="5122" name="Picture 2" descr="https://upload.wikimedia.org/wikipedia/commons/6/6d/Error_surface_of_a_linear_neuron_with_two_input_weigh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11" y="2348880"/>
            <a:ext cx="441648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2038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Beneath the surface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Token n-gram models represent transitions between </a:t>
            </a:r>
            <a:r>
              <a:rPr lang="en-US" b="1" dirty="0"/>
              <a:t>actually observed characters/words</a:t>
            </a:r>
          </a:p>
          <a:p>
            <a:r>
              <a:rPr lang="en-US" dirty="0"/>
              <a:t>We can call them </a:t>
            </a:r>
            <a:r>
              <a:rPr lang="en-US" b="1" dirty="0"/>
              <a:t>Visible Markov Models (VMMs)</a:t>
            </a:r>
          </a:p>
          <a:p>
            <a:endParaRPr lang="en-US" dirty="0"/>
          </a:p>
          <a:p>
            <a:r>
              <a:rPr lang="en-US" dirty="0"/>
              <a:t>Besides properties that are overt, we are interested in the probabilities of </a:t>
            </a:r>
            <a:r>
              <a:rPr lang="en-US" b="1" dirty="0"/>
              <a:t>hidden </a:t>
            </a:r>
            <a:r>
              <a:rPr lang="en-US" dirty="0"/>
              <a:t>categories</a:t>
            </a:r>
          </a:p>
          <a:p>
            <a:r>
              <a:rPr lang="en-US" dirty="0"/>
              <a:t>These will require </a:t>
            </a:r>
            <a:r>
              <a:rPr lang="en-US" b="1" dirty="0"/>
              <a:t>Hidden Markov Models (HMMs)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5850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Invisible categories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Which categories are hidden?</a:t>
            </a:r>
          </a:p>
          <a:p>
            <a:pPr lvl="1"/>
            <a:r>
              <a:rPr lang="en-US" dirty="0"/>
              <a:t>We may not be interested in a specific adjective like </a:t>
            </a:r>
            <a:r>
              <a:rPr lang="en-US" b="1" i="1" dirty="0"/>
              <a:t>number (than)</a:t>
            </a:r>
            <a:endParaRPr lang="en-US" i="1" dirty="0"/>
          </a:p>
          <a:p>
            <a:pPr lvl="1"/>
            <a:r>
              <a:rPr lang="en-US" dirty="0"/>
              <a:t>We might want to know the likelihood of </a:t>
            </a:r>
            <a:r>
              <a:rPr lang="en-US" b="1" dirty="0"/>
              <a:t>any </a:t>
            </a:r>
            <a:r>
              <a:rPr lang="en-US" dirty="0"/>
              <a:t>comparative adjective at this position</a:t>
            </a:r>
          </a:p>
          <a:p>
            <a:pPr lvl="1"/>
            <a:r>
              <a:rPr lang="en-US" dirty="0"/>
              <a:t>Or the probabilities that words refer to a company, or have positive sentiment, or …</a:t>
            </a:r>
          </a:p>
          <a:p>
            <a:pPr lvl="1"/>
            <a:r>
              <a:rPr lang="en-US" dirty="0"/>
              <a:t>How can we look at categories that are not in the data explicitly?</a:t>
            </a:r>
          </a:p>
          <a:p>
            <a:endParaRPr lang="en-US" dirty="0"/>
          </a:p>
          <a:p>
            <a:r>
              <a:rPr lang="en-US" dirty="0"/>
              <a:t>Let’s look at an example</a:t>
            </a:r>
          </a:p>
        </p:txBody>
      </p:sp>
      <p:pic>
        <p:nvPicPr>
          <p:cNvPr id="4" name="Picture 2" descr="C:\Users\az364\AppData\Local\Microsoft\Windows\Temporary Internet Files\Content.IE5\S8WAV6O8\invisible-ma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57200"/>
            <a:ext cx="1630680" cy="15163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3911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 tagging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Probably the most widely used ‘hidden’ category in NLP</a:t>
            </a:r>
          </a:p>
          <a:p>
            <a:pPr lvl="1"/>
            <a:r>
              <a:rPr lang="en-US" dirty="0"/>
              <a:t>Assume each token has exactly 1 correct part of speech</a:t>
            </a:r>
          </a:p>
          <a:p>
            <a:pPr lvl="1"/>
            <a:r>
              <a:rPr lang="en-US" dirty="0"/>
              <a:t>We can’t see it, but it’s there</a:t>
            </a:r>
          </a:p>
          <a:p>
            <a:pPr lvl="1"/>
            <a:r>
              <a:rPr lang="en-US" dirty="0"/>
              <a:t>If we knew the POS tags of a text, we could create </a:t>
            </a:r>
            <a:br>
              <a:rPr lang="en-US" dirty="0"/>
            </a:br>
            <a:r>
              <a:rPr lang="en-US" dirty="0"/>
              <a:t>n-gram models describing them:</a:t>
            </a:r>
          </a:p>
          <a:p>
            <a:pPr lvl="2"/>
            <a:r>
              <a:rPr lang="en-US" dirty="0"/>
              <a:t>ART ADJ N </a:t>
            </a:r>
            <a:r>
              <a:rPr lang="en-US" dirty="0">
                <a:sym typeface="Wingdings" panose="05000000000000000000" pitchFamily="2" charset="2"/>
              </a:rPr>
              <a:t> NP trigram!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TO ADV V  split infinitive!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>
              <a:buFont typeface="Wingdings"/>
              <a:buChar char="Ø"/>
            </a:pPr>
            <a:r>
              <a:rPr lang="en-US" dirty="0">
                <a:sym typeface="Wingdings" panose="05000000000000000000" pitchFamily="2" charset="2"/>
              </a:rPr>
              <a:t>What tags are there?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320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 sets for English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Common in the US:</a:t>
            </a:r>
          </a:p>
          <a:p>
            <a:r>
              <a:rPr lang="en-US" dirty="0"/>
              <a:t>Penn Treebank </a:t>
            </a:r>
            <a:r>
              <a:rPr lang="en-US" dirty="0" err="1"/>
              <a:t>Tagset</a:t>
            </a:r>
            <a:r>
              <a:rPr lang="en-US" dirty="0"/>
              <a:t> (PTB)			36 Tags</a:t>
            </a:r>
          </a:p>
          <a:p>
            <a:r>
              <a:rPr lang="en-US" dirty="0"/>
              <a:t>Extended PTB (AMALGAM/TT)		56 Tags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Common in the UK:</a:t>
            </a:r>
          </a:p>
          <a:p>
            <a:r>
              <a:rPr lang="en-US" dirty="0"/>
              <a:t>CLAWS 5						62 Tags</a:t>
            </a:r>
          </a:p>
          <a:p>
            <a:r>
              <a:rPr lang="en-US" dirty="0"/>
              <a:t>CLAWS 7						137 Tags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Other notable mentions:</a:t>
            </a:r>
          </a:p>
          <a:p>
            <a:r>
              <a:rPr lang="en-US" dirty="0"/>
              <a:t>Brown tag set 					85 Tags</a:t>
            </a:r>
          </a:p>
          <a:p>
            <a:r>
              <a:rPr lang="en-US" dirty="0"/>
              <a:t>Google “Universal Tags” (V2)		17 Tags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934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PTB tag set (vanilla)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4294967295"/>
            <p:extLst/>
          </p:nvPr>
        </p:nvGraphicFramePr>
        <p:xfrm>
          <a:off x="827584" y="1556792"/>
          <a:ext cx="3157749" cy="5054921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5796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8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CC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Coordinating conjunction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CD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Cardinal number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EX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Existential there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FW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Foreign word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IN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Preposition or conjunction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Adjective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JJR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Adjective, comparative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JJS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Adjective, superlative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LS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List item marker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6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MD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Modal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Noun, singular or mass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567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Noun, plural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Proper noun, singular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4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NNPS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Proper noun, plural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Predeterminer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ending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PRP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Personal pronoun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47" marR="4847" marT="4847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quarter" idx="4294967295"/>
            <p:extLst/>
          </p:nvPr>
        </p:nvGraphicFramePr>
        <p:xfrm>
          <a:off x="4644008" y="1556792"/>
          <a:ext cx="3745206" cy="5053396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537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8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PRP$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pronoun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RB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Adverb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RBR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Adverb, comparative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RBS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Adverb, superlative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RP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Particle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SYM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Symbol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385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TO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to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UH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Interjection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base form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past tense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VBG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Verb, gerund or present participle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Verb, past participle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6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u="none" strike="noStrike" dirty="0" err="1">
                          <a:effectLst/>
                        </a:rPr>
                        <a:t>Verb</a:t>
                      </a:r>
                      <a:r>
                        <a:rPr lang="it-IT" sz="1700" u="none" strike="noStrike" dirty="0">
                          <a:effectLst/>
                        </a:rPr>
                        <a:t>, non-3rd </a:t>
                      </a:r>
                      <a:r>
                        <a:rPr lang="it-IT" sz="1700" u="none" strike="noStrike" dirty="0" err="1">
                          <a:effectLst/>
                        </a:rPr>
                        <a:t>person</a:t>
                      </a:r>
                      <a:r>
                        <a:rPr lang="it-IT" sz="1700" u="none" strike="noStrike" dirty="0">
                          <a:effectLst/>
                        </a:rPr>
                        <a:t> </a:t>
                      </a:r>
                      <a:r>
                        <a:rPr lang="it-IT" sz="1700" u="none" strike="noStrike" dirty="0" err="1">
                          <a:effectLst/>
                        </a:rPr>
                        <a:t>sg</a:t>
                      </a:r>
                      <a:r>
                        <a:rPr lang="it-IT" sz="1700" u="none" strike="noStrike" dirty="0">
                          <a:effectLst/>
                        </a:rPr>
                        <a:t>.</a:t>
                      </a:r>
                      <a:r>
                        <a:rPr lang="it-IT" sz="1700" u="none" strike="noStrike" baseline="0" dirty="0">
                          <a:effectLst/>
                        </a:rPr>
                        <a:t> </a:t>
                      </a:r>
                      <a:r>
                        <a:rPr lang="it-IT" sz="1700" u="none" strike="noStrike" dirty="0" err="1">
                          <a:effectLst/>
                        </a:rPr>
                        <a:t>present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7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VBZ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>
                          <a:effectLst/>
                        </a:rPr>
                        <a:t>Verb, 3rd person </a:t>
                      </a:r>
                      <a:r>
                        <a:rPr lang="en-US" sz="1700" u="none" strike="noStrike" dirty="0" err="1">
                          <a:effectLst/>
                        </a:rPr>
                        <a:t>sg</a:t>
                      </a:r>
                      <a:r>
                        <a:rPr lang="en-US" sz="1700" u="none" strike="noStrike" dirty="0">
                          <a:effectLst/>
                        </a:rPr>
                        <a:t>. present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WDT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Wh-determiner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WP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Wh-pronoun 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3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WP$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Possessive wh-pronoun 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7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>
                          <a:effectLst/>
                        </a:rPr>
                        <a:t>WRB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u="none" strike="noStrike" dirty="0" err="1">
                          <a:effectLst/>
                        </a:rPr>
                        <a:t>Wh</a:t>
                      </a:r>
                      <a:r>
                        <a:rPr lang="en-US" sz="1700" u="none" strike="noStrike" dirty="0">
                          <a:effectLst/>
                        </a:rPr>
                        <a:t>-adverb   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58" marR="5058" marT="5058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7369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exercise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Tag the text: </a:t>
            </a:r>
            <a:r>
              <a:rPr lang="en-US" b="1" i="1" dirty="0"/>
              <a:t>Is ISIS Going Broke?</a:t>
            </a:r>
          </a:p>
          <a:p>
            <a:pPr lvl="1"/>
            <a:r>
              <a:rPr lang="en-US" dirty="0"/>
              <a:t>What’s easy and what’s hard?</a:t>
            </a:r>
          </a:p>
          <a:p>
            <a:pPr lvl="1"/>
            <a:r>
              <a:rPr lang="en-US" dirty="0"/>
              <a:t>How do we determine the correct tag?</a:t>
            </a:r>
          </a:p>
          <a:p>
            <a:pPr lvl="1"/>
            <a:r>
              <a:rPr lang="en-US" dirty="0"/>
              <a:t>How can a computer do it?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313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PTB tag 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is a lot to be said about the PTB tag set</a:t>
            </a:r>
          </a:p>
          <a:p>
            <a:pPr lvl="1"/>
            <a:r>
              <a:rPr lang="en-US" dirty="0"/>
              <a:t>Successes and shortcomings</a:t>
            </a:r>
          </a:p>
          <a:p>
            <a:pPr lvl="1"/>
            <a:r>
              <a:rPr lang="en-US" dirty="0"/>
              <a:t>Extensions since its inception – notably through the AMALGAM project (2001), </a:t>
            </a:r>
            <a:r>
              <a:rPr lang="en-US" dirty="0" err="1"/>
              <a:t>TreeTagger</a:t>
            </a:r>
            <a:r>
              <a:rPr lang="en-US" dirty="0"/>
              <a:t>, </a:t>
            </a:r>
            <a:r>
              <a:rPr lang="en-US" dirty="0" err="1"/>
              <a:t>OntoNotes</a:t>
            </a:r>
            <a:r>
              <a:rPr lang="en-US" dirty="0"/>
              <a:t>, English Web Treebank…</a:t>
            </a:r>
          </a:p>
          <a:p>
            <a:endParaRPr lang="en-US" dirty="0"/>
          </a:p>
          <a:p>
            <a:r>
              <a:rPr lang="en-US" dirty="0"/>
              <a:t>We don't have time to discuss these…</a:t>
            </a:r>
          </a:p>
          <a:p>
            <a:r>
              <a:rPr lang="en-US" dirty="0"/>
              <a:t>For this course: PTB (a.k.a. vanilla PTB) will be our only tag set for English (more: LING-367)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2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Represent words as vectors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Co-occurrence </a:t>
            </a:r>
            <a:br>
              <a:rPr lang="en-US" dirty="0"/>
            </a:br>
            <a:r>
              <a:rPr lang="en-US" dirty="0"/>
              <a:t>frequencies (or </a:t>
            </a:r>
            <a:br>
              <a:rPr lang="en-US" dirty="0"/>
            </a:br>
            <a:r>
              <a:rPr lang="en-US" dirty="0"/>
              <a:t>transformations</a:t>
            </a:r>
            <a:br>
              <a:rPr lang="en-US" dirty="0"/>
            </a:br>
            <a:r>
              <a:rPr lang="en-US" dirty="0"/>
              <a:t>thereof) make a </a:t>
            </a:r>
            <a:br>
              <a:rPr lang="en-US" dirty="0"/>
            </a:br>
            <a:r>
              <a:rPr lang="en-US" dirty="0"/>
              <a:t>vector space</a:t>
            </a:r>
          </a:p>
          <a:p>
            <a:r>
              <a:rPr lang="en-US" dirty="0"/>
              <a:t>Allows similarity </a:t>
            </a:r>
            <a:br>
              <a:rPr lang="en-US" dirty="0"/>
            </a:br>
            <a:r>
              <a:rPr lang="en-US" dirty="0"/>
              <a:t>metrics for words</a:t>
            </a:r>
            <a:br>
              <a:rPr lang="en-US" dirty="0"/>
            </a:br>
            <a:r>
              <a:rPr lang="en-US" dirty="0"/>
              <a:t>and documents</a:t>
            </a:r>
            <a:br>
              <a:rPr lang="en-US" dirty="0"/>
            </a:br>
            <a:r>
              <a:rPr lang="en-US" b="1" i="1" dirty="0"/>
              <a:t>(later!)</a:t>
            </a:r>
          </a:p>
          <a:p>
            <a:r>
              <a:rPr lang="en-US" dirty="0"/>
              <a:t>Models of meaning</a:t>
            </a:r>
            <a:br>
              <a:rPr lang="en-US" dirty="0"/>
            </a:br>
            <a:r>
              <a:rPr lang="en-US" dirty="0"/>
              <a:t>based on neighboring</a:t>
            </a:r>
            <a:br>
              <a:rPr lang="en-US" dirty="0"/>
            </a:br>
            <a:r>
              <a:rPr lang="en-US" dirty="0"/>
              <a:t>words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94806"/>
            <a:ext cx="4390826" cy="3901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4084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Projecting vectors to lower dimensions</a:t>
            </a:r>
          </a:p>
          <a:p>
            <a:pPr lvl="1"/>
            <a:r>
              <a:rPr lang="en-US" dirty="0"/>
              <a:t>Reveal systematic relationships</a:t>
            </a:r>
          </a:p>
          <a:p>
            <a:pPr lvl="1"/>
            <a:r>
              <a:rPr lang="en-US" dirty="0"/>
              <a:t>Word level similarity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53200" y="6260068"/>
            <a:ext cx="11430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Word2Vec</a:t>
            </a:r>
          </a:p>
        </p:txBody>
      </p:sp>
      <p:pic>
        <p:nvPicPr>
          <p:cNvPr id="7170" name="Picture 2" descr="https://www.tensorflow.org/versions/r0.8/images/linear-relationship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41" y="3251902"/>
            <a:ext cx="8557359" cy="2996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750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/>
              <a:t>LING-504 ML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Linguistics</a:t>
            </a:r>
            <a:r>
              <a:rPr lang="de-DE" dirty="0"/>
              <a:t> / Amir Zeldes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Don’t count, predict! </a:t>
            </a:r>
            <a:r>
              <a:rPr lang="en-US" sz="2800" dirty="0"/>
              <a:t>(see </a:t>
            </a:r>
            <a:r>
              <a:rPr lang="en-US" sz="2800" dirty="0" err="1"/>
              <a:t>Baroni</a:t>
            </a:r>
            <a:r>
              <a:rPr lang="en-US" sz="2800" dirty="0"/>
              <a:t> et al. 2014)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98378"/>
            <a:ext cx="7920880" cy="504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40152" y="6505599"/>
            <a:ext cx="3203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Image: mccormickml.com</a:t>
            </a:r>
          </a:p>
        </p:txBody>
      </p:sp>
    </p:spTree>
    <p:extLst>
      <p:ext uri="{BB962C8B-B14F-4D97-AF65-F5344CB8AC3E}">
        <p14:creationId xmlns:p14="http://schemas.microsoft.com/office/powerpoint/2010/main" val="2948121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0080"/>
                </a:solidFill>
              </a:rPr>
              <a:t>from </a:t>
            </a:r>
            <a:r>
              <a:rPr lang="en-US" sz="1800" dirty="0" err="1"/>
              <a:t>gensim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000080"/>
                </a:solidFill>
              </a:rPr>
              <a:t>import </a:t>
            </a:r>
            <a:r>
              <a:rPr lang="en-US" sz="1800" dirty="0"/>
              <a:t>models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 err="1"/>
              <a:t>sotu</a:t>
            </a:r>
            <a:r>
              <a:rPr lang="en-US" sz="1800" dirty="0"/>
              <a:t> = </a:t>
            </a:r>
            <a:r>
              <a:rPr lang="en-US" sz="1800" b="1" dirty="0">
                <a:solidFill>
                  <a:srgbClr val="008000"/>
                </a:solidFill>
              </a:rPr>
              <a:t>"sotu_sent_per_line.txt"</a:t>
            </a:r>
            <a:br>
              <a:rPr lang="en-US" sz="1800" b="1" dirty="0">
                <a:solidFill>
                  <a:srgbClr val="008000"/>
                </a:solidFill>
              </a:rPr>
            </a:br>
            <a:br>
              <a:rPr lang="en-US" sz="1800" b="1" dirty="0">
                <a:solidFill>
                  <a:srgbClr val="008000"/>
                </a:solidFill>
              </a:rPr>
            </a:br>
            <a:r>
              <a:rPr lang="en-US" sz="1800" b="1" dirty="0">
                <a:solidFill>
                  <a:srgbClr val="000080"/>
                </a:solidFill>
              </a:rPr>
              <a:t>with </a:t>
            </a:r>
            <a:r>
              <a:rPr lang="en-US" sz="1800" dirty="0">
                <a:solidFill>
                  <a:srgbClr val="000080"/>
                </a:solidFill>
              </a:rPr>
              <a:t>open</a:t>
            </a:r>
            <a:r>
              <a:rPr lang="en-US" sz="1800" dirty="0"/>
              <a:t>(</a:t>
            </a:r>
            <a:r>
              <a:rPr lang="en-US" sz="1800" dirty="0" err="1"/>
              <a:t>sotu</a:t>
            </a:r>
            <a:r>
              <a:rPr lang="en-US" sz="1800" dirty="0"/>
              <a:t>,</a:t>
            </a:r>
            <a:r>
              <a:rPr lang="en-US" sz="1800" b="1" dirty="0">
                <a:solidFill>
                  <a:srgbClr val="008000"/>
                </a:solidFill>
              </a:rPr>
              <a:t>'</a:t>
            </a:r>
            <a:r>
              <a:rPr lang="en-US" sz="1800" b="1" dirty="0" err="1">
                <a:solidFill>
                  <a:srgbClr val="008000"/>
                </a:solidFill>
              </a:rPr>
              <a:t>r'</a:t>
            </a:r>
            <a:r>
              <a:rPr lang="en-US" sz="1800" dirty="0" err="1"/>
              <a:t>,</a:t>
            </a:r>
            <a:r>
              <a:rPr lang="en-US" sz="1800" dirty="0" err="1">
                <a:solidFill>
                  <a:srgbClr val="7030A0"/>
                </a:solidFill>
              </a:rPr>
              <a:t>encoding</a:t>
            </a:r>
            <a:r>
              <a:rPr lang="en-US" sz="1800" dirty="0">
                <a:solidFill>
                  <a:srgbClr val="7030A0"/>
                </a:solidFill>
              </a:rPr>
              <a:t>=</a:t>
            </a:r>
            <a:r>
              <a:rPr lang="en-US" sz="1800" b="1" dirty="0">
                <a:solidFill>
                  <a:srgbClr val="008000"/>
                </a:solidFill>
              </a:rPr>
              <a:t>"utf8"</a:t>
            </a:r>
            <a:r>
              <a:rPr lang="en-US" sz="1800" dirty="0"/>
              <a:t>) </a:t>
            </a:r>
            <a:r>
              <a:rPr lang="en-US" sz="1800" b="1" dirty="0">
                <a:solidFill>
                  <a:srgbClr val="000080"/>
                </a:solidFill>
              </a:rPr>
              <a:t>as </a:t>
            </a:r>
            <a:r>
              <a:rPr lang="en-US" sz="1800" dirty="0"/>
              <a:t>f:</a:t>
            </a:r>
            <a:br>
              <a:rPr lang="en-US" sz="1800" dirty="0"/>
            </a:br>
            <a:r>
              <a:rPr lang="en-US" sz="1800" dirty="0"/>
              <a:t>   </a:t>
            </a:r>
            <a:r>
              <a:rPr lang="en-US" sz="1800" dirty="0" err="1"/>
              <a:t>plain_text</a:t>
            </a:r>
            <a:r>
              <a:rPr lang="en-US" sz="1800" dirty="0"/>
              <a:t> = </a:t>
            </a:r>
            <a:r>
              <a:rPr lang="en-US" sz="1800" dirty="0" err="1"/>
              <a:t>f.read</a:t>
            </a:r>
            <a:r>
              <a:rPr lang="en-US" sz="1800" dirty="0"/>
              <a:t>()</a:t>
            </a:r>
            <a:br>
              <a:rPr lang="en-US" sz="1800" dirty="0"/>
            </a:b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sentences = </a:t>
            </a:r>
            <a:r>
              <a:rPr lang="en-US" sz="1800" dirty="0" err="1"/>
              <a:t>plain_text.split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>
                <a:solidFill>
                  <a:srgbClr val="000080"/>
                </a:solidFill>
              </a:rPr>
              <a:t>\n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dirty="0"/>
              <a:t>)</a:t>
            </a:r>
            <a:br>
              <a:rPr lang="en-US" sz="1800" dirty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74358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tokenized = []</a:t>
            </a:r>
            <a:br>
              <a:rPr lang="en-US" sz="2400" dirty="0"/>
            </a:br>
            <a:br>
              <a:rPr lang="en-US" sz="2400" dirty="0"/>
            </a:br>
            <a:r>
              <a:rPr lang="en-US" sz="2400" b="1" dirty="0">
                <a:solidFill>
                  <a:srgbClr val="000080"/>
                </a:solidFill>
              </a:rPr>
              <a:t>for </a:t>
            </a:r>
            <a:r>
              <a:rPr lang="en-US" sz="2400" dirty="0"/>
              <a:t>sentence </a:t>
            </a:r>
            <a:r>
              <a:rPr lang="en-US" sz="2400" b="1" dirty="0">
                <a:solidFill>
                  <a:srgbClr val="000080"/>
                </a:solidFill>
              </a:rPr>
              <a:t>in </a:t>
            </a:r>
            <a:r>
              <a:rPr lang="en-US" sz="2400" dirty="0"/>
              <a:t>sentences:</a:t>
            </a:r>
            <a:br>
              <a:rPr lang="en-US" sz="2400" dirty="0"/>
            </a:br>
            <a:r>
              <a:rPr lang="en-US" sz="2400" dirty="0"/>
              <a:t>   tokens = </a:t>
            </a:r>
            <a:r>
              <a:rPr lang="en-US" sz="2400" dirty="0" err="1"/>
              <a:t>sentence.strip</a:t>
            </a:r>
            <a:r>
              <a:rPr lang="en-US" sz="2400" dirty="0"/>
              <a:t>().lower().split(</a:t>
            </a:r>
            <a:r>
              <a:rPr lang="en-US" sz="2400" b="1" dirty="0">
                <a:solidFill>
                  <a:srgbClr val="008000"/>
                </a:solidFill>
              </a:rPr>
              <a:t>" "</a:t>
            </a:r>
            <a:r>
              <a:rPr lang="en-US" sz="2400" dirty="0"/>
              <a:t>)</a:t>
            </a:r>
            <a:br>
              <a:rPr lang="en-US" sz="2400" dirty="0"/>
            </a:br>
            <a:r>
              <a:rPr lang="en-US" sz="2400" dirty="0"/>
              <a:t>   </a:t>
            </a:r>
            <a:r>
              <a:rPr lang="en-US" sz="2400" dirty="0" err="1"/>
              <a:t>tokenized.append</a:t>
            </a:r>
            <a:r>
              <a:rPr lang="en-US" sz="2400" dirty="0"/>
              <a:t>(tokens)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model = models.Word2Vec(tokenized, </a:t>
            </a:r>
            <a:r>
              <a:rPr lang="en-US" sz="2400" dirty="0" err="1">
                <a:solidFill>
                  <a:srgbClr val="660099"/>
                </a:solidFill>
              </a:rPr>
              <a:t>min_count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00FF"/>
                </a:solidFill>
              </a:rPr>
              <a:t>2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660099"/>
                </a:solidFill>
              </a:rPr>
              <a:t>size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00FF"/>
                </a:solidFill>
              </a:rPr>
              <a:t>50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dirty="0"/>
              <a:t>model[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]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400" dirty="0"/>
              <a:t>-- [ 0.17634061  0.58502656  0.27098337 -0.17523931 -0.24094008 -1.72932017 …]</a:t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42623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534400" cy="4526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i="1" dirty="0">
                <a:solidFill>
                  <a:srgbClr val="808080"/>
                </a:solidFill>
              </a:rPr>
              <a:t># Is '</a:t>
            </a:r>
            <a:r>
              <a:rPr lang="en-US" sz="2400" i="1" dirty="0" err="1">
                <a:solidFill>
                  <a:srgbClr val="808080"/>
                </a:solidFill>
              </a:rPr>
              <a:t>america</a:t>
            </a:r>
            <a:r>
              <a:rPr lang="en-US" sz="2400" i="1" dirty="0">
                <a:solidFill>
                  <a:srgbClr val="808080"/>
                </a:solidFill>
              </a:rPr>
              <a:t>' more similar to 'country' or 'goal'?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dirty="0" err="1"/>
              <a:t>model.wv.similarity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'country'</a:t>
            </a:r>
            <a:r>
              <a:rPr lang="en-US" sz="2400" dirty="0"/>
              <a:t>) &gt; </a:t>
            </a:r>
            <a:r>
              <a:rPr lang="en-US" sz="2400" dirty="0" err="1"/>
              <a:t>model.similarity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,</a:t>
            </a:r>
            <a:r>
              <a:rPr lang="en-US" sz="2400" b="1" dirty="0">
                <a:solidFill>
                  <a:srgbClr val="008000"/>
                </a:solidFill>
              </a:rPr>
              <a:t>'goal'</a:t>
            </a:r>
            <a:r>
              <a:rPr lang="en-US" sz="2400" dirty="0"/>
              <a:t>)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br>
              <a:rPr lang="en-US" sz="2400" dirty="0"/>
            </a:br>
            <a:endParaRPr lang="en-US" sz="2400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r>
              <a:rPr lang="en-US" sz="2400" i="1" dirty="0"/>
              <a:t>-- True</a:t>
            </a:r>
            <a:br>
              <a:rPr lang="en-US" sz="2400" i="1" dirty="0"/>
            </a:b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i="1" dirty="0">
                <a:solidFill>
                  <a:srgbClr val="808080"/>
                </a:solidFill>
              </a:rPr>
              <a:t># Let's find the most similar words to '</a:t>
            </a:r>
            <a:r>
              <a:rPr lang="en-US" sz="2400" i="1" dirty="0" err="1">
                <a:solidFill>
                  <a:srgbClr val="808080"/>
                </a:solidFill>
              </a:rPr>
              <a:t>america</a:t>
            </a:r>
            <a:r>
              <a:rPr lang="en-US" sz="2400" i="1" dirty="0">
                <a:solidFill>
                  <a:srgbClr val="808080"/>
                </a:solidFill>
              </a:rPr>
              <a:t>'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dirty="0" err="1"/>
              <a:t>model.wv.most_similar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660099"/>
                </a:solidFill>
              </a:rPr>
              <a:t>positive</a:t>
            </a:r>
            <a:r>
              <a:rPr lang="en-US" sz="2400" dirty="0"/>
              <a:t>=[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],</a:t>
            </a:r>
            <a:r>
              <a:rPr lang="en-US" sz="2400" dirty="0" err="1">
                <a:solidFill>
                  <a:srgbClr val="660099"/>
                </a:solidFill>
              </a:rPr>
              <a:t>topn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00FF"/>
                </a:solidFill>
              </a:rPr>
              <a:t>3</a:t>
            </a:r>
            <a:r>
              <a:rPr lang="en-US" sz="2400" dirty="0"/>
              <a:t>)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r>
              <a:rPr lang="en-US" sz="1600" dirty="0"/>
              <a:t>-- [('world', 0.7713112235069275), ('nation', 0.737435519695282), ('freedom', 0.72567957639691)]</a:t>
            </a:r>
          </a:p>
          <a:p>
            <a:pPr marL="0" indent="0">
              <a:buNone/>
            </a:pPr>
            <a:r>
              <a:rPr lang="en-US" sz="1600" dirty="0"/>
              <a:t>-- [('world', 0.7955950498580933), ('freedom', 0.7540770173072815), ('nation', 0.73620635271072)]</a:t>
            </a:r>
          </a:p>
          <a:p>
            <a:pPr marL="0" indent="0">
              <a:buNone/>
            </a:pPr>
            <a:r>
              <a:rPr lang="en-US" sz="1600" dirty="0"/>
              <a:t>-- [('nation', 0.85256427526474), ('best', 0.8303712606430054), ('future', 0.8137349486351013)</a:t>
            </a:r>
          </a:p>
          <a:p>
            <a:pPr marL="0" indent="0">
              <a:buNone/>
            </a:pPr>
            <a:r>
              <a:rPr lang="en-US" sz="16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6815336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805</TotalTime>
  <Words>2328</Words>
  <Application>Microsoft Office PowerPoint</Application>
  <PresentationFormat>On-screen Show (4:3)</PresentationFormat>
  <Paragraphs>315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Calibri</vt:lpstr>
      <vt:lpstr>Cambria</vt:lpstr>
      <vt:lpstr>Wingdings</vt:lpstr>
      <vt:lpstr>Wingdings 2</vt:lpstr>
      <vt:lpstr>Foundry</vt:lpstr>
      <vt:lpstr>LING-362 Introduction to  Natural Language Processing</vt:lpstr>
      <vt:lpstr>Neural LMs</vt:lpstr>
      <vt:lpstr>Gradient descent</vt:lpstr>
      <vt:lpstr>Represent words as vectors</vt:lpstr>
      <vt:lpstr>Applications</vt:lpstr>
      <vt:lpstr>Don’t count, predict! (see Baroni et al. 2014)</vt:lpstr>
      <vt:lpstr>Training a model – toy example</vt:lpstr>
      <vt:lpstr>Training a model – toy example</vt:lpstr>
      <vt:lpstr>Training a model – toy example</vt:lpstr>
      <vt:lpstr>Training a model – toy example</vt:lpstr>
      <vt:lpstr>Much bigger in real life…</vt:lpstr>
      <vt:lpstr>Beyond word similarity</vt:lpstr>
      <vt:lpstr>Using them in language models</vt:lpstr>
      <vt:lpstr>Using memory</vt:lpstr>
      <vt:lpstr>LSTM cell structure</vt:lpstr>
      <vt:lpstr>What can LSTMs do?</vt:lpstr>
      <vt:lpstr>What can LSTMs do?</vt:lpstr>
      <vt:lpstr>What can LSTMs do?</vt:lpstr>
      <vt:lpstr>What are these cells learning?</vt:lpstr>
      <vt:lpstr>Training your own</vt:lpstr>
      <vt:lpstr>Bonus fun</vt:lpstr>
      <vt:lpstr>Do neural LMs solve all problems?</vt:lpstr>
      <vt:lpstr>More information</vt:lpstr>
      <vt:lpstr>A more abstract view of ngrams</vt:lpstr>
      <vt:lpstr>Transitional probabilities</vt:lpstr>
      <vt:lpstr>Language models as FSAs</vt:lpstr>
      <vt:lpstr>Markov Chains</vt:lpstr>
      <vt:lpstr>An example</vt:lpstr>
      <vt:lpstr>The Markov property assumption</vt:lpstr>
      <vt:lpstr>Beneath the surface</vt:lpstr>
      <vt:lpstr>Invisible categories</vt:lpstr>
      <vt:lpstr>POS tagging</vt:lpstr>
      <vt:lpstr>Tag sets for English</vt:lpstr>
      <vt:lpstr>The PTB tag set (vanilla)</vt:lpstr>
      <vt:lpstr>Tagging exercise</vt:lpstr>
      <vt:lpstr>The PTB tag set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1478</cp:revision>
  <dcterms:created xsi:type="dcterms:W3CDTF">2015-10-05T21:10:16Z</dcterms:created>
  <dcterms:modified xsi:type="dcterms:W3CDTF">2021-10-25T14:38:58Z</dcterms:modified>
</cp:coreProperties>
</file>