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5"/>
  </p:notesMasterIdLst>
  <p:sldIdLst>
    <p:sldId id="468" r:id="rId2"/>
    <p:sldId id="467" r:id="rId3"/>
    <p:sldId id="469" r:id="rId4"/>
    <p:sldId id="470" r:id="rId5"/>
    <p:sldId id="518" r:id="rId6"/>
    <p:sldId id="529" r:id="rId7"/>
    <p:sldId id="521" r:id="rId8"/>
    <p:sldId id="522" r:id="rId9"/>
    <p:sldId id="531" r:id="rId10"/>
    <p:sldId id="458" r:id="rId11"/>
    <p:sldId id="480" r:id="rId12"/>
    <p:sldId id="256" r:id="rId13"/>
    <p:sldId id="460" r:id="rId14"/>
    <p:sldId id="461" r:id="rId15"/>
    <p:sldId id="455" r:id="rId16"/>
    <p:sldId id="456" r:id="rId17"/>
    <p:sldId id="457" r:id="rId18"/>
    <p:sldId id="463" r:id="rId19"/>
    <p:sldId id="462" r:id="rId20"/>
    <p:sldId id="500" r:id="rId21"/>
    <p:sldId id="501" r:id="rId22"/>
    <p:sldId id="502" r:id="rId23"/>
    <p:sldId id="530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8000"/>
    <a:srgbClr val="0000FF"/>
    <a:srgbClr val="5C9E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382" y="4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40B73B-0812-4975-A8B4-D2D7AAFE4965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66361-746C-4569-A822-E768C017F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4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synthetic &gt; analytic</a:t>
            </a:r>
            <a:r>
              <a:rPr lang="en-US" baseline="0" dirty="0"/>
              <a:t> &gt; agglutinative</a:t>
            </a:r>
          </a:p>
          <a:p>
            <a:r>
              <a:rPr lang="en-US" dirty="0"/>
              <a:t>Afro</a:t>
            </a:r>
            <a:r>
              <a:rPr lang="en-US" baseline="0" dirty="0"/>
              <a:t> – IE contact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A2E9F-EFB9-4DB0-9DEB-752B082D3F1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382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s.uni-muenchen.de/~schmid/tools/SFST/" TargetMode="External"/><Relationship Id="rId2" Type="http://schemas.openxmlformats.org/officeDocument/2006/relationships/hyperlink" Target="http://www.cis.upenn.edu/~xtag/swrelease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knowitall/morpha" TargetMode="External"/><Relationship Id="rId5" Type="http://schemas.openxmlformats.org/officeDocument/2006/relationships/hyperlink" Target="http://users.sussex.ac.uk/~johnca/morph.html" TargetMode="External"/><Relationship Id="rId4" Type="http://schemas.openxmlformats.org/officeDocument/2006/relationships/hyperlink" Target="http://www.sil.org/pckimmo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corpling.uis.georgetown.edu/etherpad/p/coptic.lexc" TargetMode="External"/><Relationship Id="rId2" Type="http://schemas.openxmlformats.org/officeDocument/2006/relationships/hyperlink" Target="https://corpling.uis.georgetown.edu/ethercalc/coptic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orpling.uis.georgetown.edu/ethercalc/coptic_tests" TargetMode="External"/><Relationship Id="rId4" Type="http://schemas.openxmlformats.org/officeDocument/2006/relationships/hyperlink" Target="https://corpling.uis.georgetown.edu/etherpad/p/coptic.py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LING-362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Finite State Methods – review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944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FSM: Going further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More on XFST syntax: in </a:t>
            </a:r>
            <a:r>
              <a:rPr lang="en-US" b="1" dirty="0"/>
              <a:t>Canvas</a:t>
            </a:r>
          </a:p>
          <a:p>
            <a:r>
              <a:rPr lang="en-US" dirty="0"/>
              <a:t>XTAG English Morphology</a:t>
            </a:r>
          </a:p>
          <a:p>
            <a:pPr lvl="1"/>
            <a:r>
              <a:rPr lang="en-US" dirty="0" err="1"/>
              <a:t>Upenn</a:t>
            </a:r>
            <a:r>
              <a:rPr lang="en-US" dirty="0"/>
              <a:t> project for a large coverage English grammar (in TAG, backed by FSM)</a:t>
            </a:r>
          </a:p>
          <a:p>
            <a:pPr lvl="1"/>
            <a:r>
              <a:rPr lang="en-US" dirty="0">
                <a:hlinkClick r:id="rId2"/>
              </a:rPr>
              <a:t>http://www.cis.upenn.edu/~xtag/swrelease.html</a:t>
            </a:r>
            <a:r>
              <a:rPr lang="en-US" dirty="0"/>
              <a:t> </a:t>
            </a:r>
          </a:p>
          <a:p>
            <a:r>
              <a:rPr lang="en-US" dirty="0"/>
              <a:t>EMOR (and SMOR for German):</a:t>
            </a:r>
          </a:p>
          <a:p>
            <a:pPr lvl="1"/>
            <a:r>
              <a:rPr lang="en-US" dirty="0">
                <a:hlinkClick r:id="rId3"/>
              </a:rPr>
              <a:t>http://www.cis.uni-muenchen.de/~schmid/tools/SFST/</a:t>
            </a:r>
            <a:r>
              <a:rPr lang="en-US" dirty="0"/>
              <a:t> </a:t>
            </a:r>
          </a:p>
          <a:p>
            <a:r>
              <a:rPr lang="en-US" dirty="0"/>
              <a:t>PCKIMMO – English FSM (and Japanese, Finnish)</a:t>
            </a:r>
          </a:p>
          <a:p>
            <a:pPr lvl="1"/>
            <a:r>
              <a:rPr lang="en-US" dirty="0">
                <a:hlinkClick r:id="rId4"/>
              </a:rPr>
              <a:t>http://www.sil.org/pckimmo</a:t>
            </a:r>
            <a:r>
              <a:rPr lang="en-US" dirty="0"/>
              <a:t> </a:t>
            </a:r>
          </a:p>
          <a:p>
            <a:r>
              <a:rPr lang="en-US" dirty="0" err="1"/>
              <a:t>morpha</a:t>
            </a:r>
            <a:r>
              <a:rPr lang="en-US" dirty="0"/>
              <a:t>/</a:t>
            </a:r>
            <a:r>
              <a:rPr lang="en-US" dirty="0" err="1"/>
              <a:t>morphg</a:t>
            </a:r>
            <a:r>
              <a:rPr lang="en-US" dirty="0"/>
              <a:t> – English grammar</a:t>
            </a:r>
          </a:p>
          <a:p>
            <a:pPr lvl="1"/>
            <a:r>
              <a:rPr lang="en-US" sz="2800" dirty="0">
                <a:hlinkClick r:id="rId5"/>
              </a:rPr>
              <a:t>http://users.sussex.ac.uk/~johnca/morph.html</a:t>
            </a:r>
            <a:r>
              <a:rPr lang="en-US" sz="2800" dirty="0"/>
              <a:t> </a:t>
            </a:r>
          </a:p>
          <a:p>
            <a:pPr lvl="1"/>
            <a:r>
              <a:rPr lang="en-US" sz="2800" dirty="0"/>
              <a:t>Version ported to Java:</a:t>
            </a:r>
            <a:r>
              <a:rPr lang="en-US" sz="2000" dirty="0"/>
              <a:t> </a:t>
            </a:r>
            <a:r>
              <a:rPr lang="en-US" sz="2800" dirty="0">
                <a:hlinkClick r:id="rId6"/>
              </a:rPr>
              <a:t>https://github.com/knowitall/morpha</a:t>
            </a:r>
            <a:r>
              <a:rPr 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741486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Practicing this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best way to learn how to build a FSM…</a:t>
            </a:r>
          </a:p>
          <a:p>
            <a:pPr lvl="1"/>
            <a:r>
              <a:rPr lang="en-US" dirty="0"/>
              <a:t>Take some language you don’t know too well</a:t>
            </a:r>
          </a:p>
          <a:p>
            <a:pPr lvl="1"/>
            <a:r>
              <a:rPr lang="en-US" dirty="0"/>
              <a:t>Choose some example words to analyze</a:t>
            </a:r>
          </a:p>
          <a:p>
            <a:pPr lvl="1"/>
            <a:r>
              <a:rPr lang="en-US" dirty="0"/>
              <a:t>Compile a grammar that works!</a:t>
            </a:r>
          </a:p>
          <a:p>
            <a:pPr lvl="1"/>
            <a:endParaRPr lang="en-US" dirty="0"/>
          </a:p>
          <a:p>
            <a:r>
              <a:rPr lang="en-US" dirty="0"/>
              <a:t>Today we will do this in a ‘hackathon’ format</a:t>
            </a:r>
          </a:p>
          <a:p>
            <a:pPr lvl="1"/>
            <a:r>
              <a:rPr lang="en-US" dirty="0"/>
              <a:t>Collaborative work</a:t>
            </a:r>
          </a:p>
          <a:p>
            <a:pPr lvl="1"/>
            <a:r>
              <a:rPr lang="en-US" dirty="0"/>
              <a:t>Get help, discuss and coordinate</a:t>
            </a:r>
          </a:p>
          <a:p>
            <a:pPr lvl="1"/>
            <a:r>
              <a:rPr lang="en-US" dirty="0"/>
              <a:t>The surprise language will be…</a:t>
            </a:r>
          </a:p>
        </p:txBody>
      </p:sp>
    </p:spTree>
    <p:extLst>
      <p:ext uri="{BB962C8B-B14F-4D97-AF65-F5344CB8AC3E}">
        <p14:creationId xmlns:p14="http://schemas.microsoft.com/office/powerpoint/2010/main" val="19841919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LING-362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1" y="2819400"/>
            <a:ext cx="8617634" cy="1752600"/>
          </a:xfrm>
        </p:spPr>
        <p:txBody>
          <a:bodyPr/>
          <a:lstStyle/>
          <a:p>
            <a:r>
              <a:rPr lang="co-FR" dirty="0">
                <a:latin typeface="Antinoou" panose="02000503020000020003" pitchFamily="2" charset="-128"/>
                <a:ea typeface="Antinoou" panose="02000503020000020003" pitchFamily="2" charset="-128"/>
              </a:rPr>
              <a:t>ⲡⲙⲁ ⲛ̄ⲧⲙ︤ⲛ︥︦ⲧⲥϩⲁⲓ ⲛ̄ⲧⲙⲟⲣⲫⲟⲗⲟⲅⲓⲁ ⲛ̄ⲧⲙ︤ⲛ︥︦ⲧⲣⲙ̄ⲛ̄ⲕⲏⲙⲉ</a:t>
            </a:r>
            <a:endParaRPr lang="en-US" dirty="0">
              <a:latin typeface="Antinoou" panose="02000503020000020003" pitchFamily="2" charset="-128"/>
              <a:ea typeface="Antinoou" panose="02000503020000020003" pitchFamily="2" charset="-128"/>
            </a:endParaRPr>
          </a:p>
          <a:p>
            <a:r>
              <a:rPr lang="en-US" dirty="0"/>
              <a:t>Coptic Morphology Workshop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Coptic?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68552"/>
          </a:xfrm>
        </p:spPr>
        <p:txBody>
          <a:bodyPr>
            <a:normAutofit/>
          </a:bodyPr>
          <a:lstStyle/>
          <a:p>
            <a:r>
              <a:rPr lang="en-US" sz="2400" dirty="0"/>
              <a:t>Last stage of Ancient Egyptian Language (starting 2nd Century) </a:t>
            </a:r>
          </a:p>
          <a:p>
            <a:pPr lvl="1"/>
            <a:r>
              <a:rPr lang="en-US" sz="2000" dirty="0"/>
              <a:t>Hellenistic period (1</a:t>
            </a:r>
            <a:r>
              <a:rPr lang="en-US" sz="2000" baseline="30000" dirty="0"/>
              <a:t>st</a:t>
            </a:r>
            <a:r>
              <a:rPr lang="en-US" sz="2000" dirty="0"/>
              <a:t> millennium)</a:t>
            </a:r>
          </a:p>
          <a:p>
            <a:pPr lvl="1"/>
            <a:r>
              <a:rPr lang="en-US" sz="2000" dirty="0"/>
              <a:t>Longest continuous documentation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Strong contact with Greek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Written in Greek letters:</a:t>
            </a:r>
          </a:p>
          <a:p>
            <a:pPr lvl="1"/>
            <a:endParaRPr lang="co-FR" sz="2000" dirty="0">
              <a:sym typeface="Wingdings" panose="05000000000000000000" pitchFamily="2" charset="2"/>
            </a:endParaRPr>
          </a:p>
          <a:p>
            <a:pPr marL="411480" lvl="1" indent="0">
              <a:buNone/>
            </a:pPr>
            <a:endParaRPr lang="en-US" sz="2000" dirty="0">
              <a:sym typeface="Wingdings" panose="05000000000000000000" pitchFamily="2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84360" y="6484978"/>
            <a:ext cx="2060048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dirty="0" err="1"/>
              <a:t>Coptische</a:t>
            </a:r>
            <a:r>
              <a:rPr lang="en-US" dirty="0"/>
              <a:t> Dialects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076056" y="2276873"/>
            <a:ext cx="4104456" cy="4577438"/>
            <a:chOff x="3750298" y="728294"/>
            <a:chExt cx="5430214" cy="6139645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0298" y="728294"/>
              <a:ext cx="5430214" cy="613964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6300192" y="1556792"/>
              <a:ext cx="1944216" cy="535068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err="1">
                  <a:ln>
                    <a:solidFill>
                      <a:schemeClr val="tx1"/>
                    </a:solidFill>
                  </a:ln>
                  <a:solidFill>
                    <a:srgbClr val="FFFF00"/>
                  </a:solidFill>
                </a:rPr>
                <a:t>Bohairic</a:t>
              </a:r>
              <a:endParaRPr lang="en-US" sz="2000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300192" y="2756540"/>
              <a:ext cx="1944216" cy="535068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err="1">
                  <a:ln>
                    <a:solidFill>
                      <a:schemeClr val="tx1"/>
                    </a:solidFill>
                  </a:ln>
                  <a:solidFill>
                    <a:srgbClr val="66FF33"/>
                  </a:solidFill>
                </a:rPr>
                <a:t>Fayyumic</a:t>
              </a:r>
              <a:endParaRPr lang="en-US" sz="2000" b="1" dirty="0">
                <a:ln>
                  <a:solidFill>
                    <a:schemeClr val="tx1"/>
                  </a:solidFill>
                </a:ln>
                <a:solidFill>
                  <a:srgbClr val="66FF33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179435" y="3432622"/>
              <a:ext cx="2715276" cy="535068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err="1">
                  <a:ln>
                    <a:solidFill>
                      <a:schemeClr val="tx1"/>
                    </a:solidFill>
                  </a:ln>
                  <a:solidFill>
                    <a:srgbClr val="0099FF"/>
                  </a:solidFill>
                </a:rPr>
                <a:t>Oxyrhynchite</a:t>
              </a:r>
              <a:endParaRPr lang="en-US" sz="2000" b="1" dirty="0">
                <a:ln>
                  <a:solidFill>
                    <a:schemeClr val="tx1"/>
                  </a:solidFill>
                </a:ln>
                <a:solidFill>
                  <a:srgbClr val="0099FF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236568" y="4108704"/>
              <a:ext cx="1575792" cy="535068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err="1">
                  <a:ln>
                    <a:solidFill>
                      <a:schemeClr val="tx1"/>
                    </a:solidFill>
                  </a:ln>
                  <a:solidFill>
                    <a:srgbClr val="9933FF"/>
                  </a:solidFill>
                </a:rPr>
                <a:t>Sahidic</a:t>
              </a:r>
              <a:endParaRPr lang="en-US" sz="2000" b="1" dirty="0">
                <a:ln>
                  <a:solidFill>
                    <a:schemeClr val="tx1"/>
                  </a:solidFill>
                </a:ln>
                <a:solidFill>
                  <a:srgbClr val="9933FF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664425" y="4748073"/>
              <a:ext cx="2467782" cy="535068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err="1">
                  <a:ln>
                    <a:solidFill>
                      <a:schemeClr val="tx1"/>
                    </a:solidFill>
                  </a:ln>
                  <a:solidFill>
                    <a:srgbClr val="00FFFF"/>
                  </a:solidFill>
                </a:rPr>
                <a:t>Lycopolitan</a:t>
              </a:r>
              <a:endParaRPr lang="en-US" sz="2000" b="1" dirty="0">
                <a:ln>
                  <a:solidFill>
                    <a:schemeClr val="tx1"/>
                  </a:solidFill>
                </a:ln>
                <a:solidFill>
                  <a:srgbClr val="00FFFF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058372" y="5377832"/>
              <a:ext cx="2073835" cy="535068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err="1">
                  <a:ln>
                    <a:solidFill>
                      <a:schemeClr val="tx1"/>
                    </a:solidFill>
                  </a:ln>
                  <a:solidFill>
                    <a:srgbClr val="FF0000"/>
                  </a:solidFill>
                </a:rPr>
                <a:t>Akhmimic</a:t>
              </a:r>
              <a:endParaRPr lang="en-US" sz="2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endParaRPr>
            </a:p>
          </p:txBody>
        </p:sp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258804"/>
            <a:ext cx="3572987" cy="592412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702546"/>
            <a:ext cx="1762125" cy="590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Down Arrow 3"/>
          <p:cNvSpPr/>
          <p:nvPr/>
        </p:nvSpPr>
        <p:spPr>
          <a:xfrm flipH="1">
            <a:off x="2289605" y="4444157"/>
            <a:ext cx="335088" cy="7059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9951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text (simplified)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a-u-</a:t>
            </a:r>
            <a:r>
              <a:rPr lang="en-US" dirty="0" err="1"/>
              <a:t>joo</a:t>
            </a:r>
            <a:r>
              <a:rPr lang="en-US" dirty="0"/>
              <a:t>-s   </a:t>
            </a:r>
            <a:r>
              <a:rPr lang="en-US" dirty="0" err="1"/>
              <a:t>etbe</a:t>
            </a:r>
            <a:r>
              <a:rPr lang="en-US" dirty="0"/>
              <a:t>-t-</a:t>
            </a:r>
            <a:r>
              <a:rPr lang="en-US" dirty="0" err="1"/>
              <a:t>makaria</a:t>
            </a:r>
            <a:r>
              <a:rPr lang="en-US" dirty="0"/>
              <a:t> </a:t>
            </a:r>
            <a:r>
              <a:rPr lang="en-US" dirty="0" err="1"/>
              <a:t>sara</a:t>
            </a:r>
            <a:r>
              <a:rPr lang="en-US" dirty="0"/>
              <a:t> t-</a:t>
            </a:r>
            <a:r>
              <a:rPr lang="en-US" dirty="0" err="1"/>
              <a:t>parthenos</a:t>
            </a:r>
            <a:r>
              <a:rPr lang="en-US" dirty="0"/>
              <a:t> </a:t>
            </a:r>
            <a:br>
              <a:rPr lang="en-US" dirty="0"/>
            </a:br>
            <a:r>
              <a:rPr lang="en-US" sz="1800" dirty="0"/>
              <a:t>PAST-they-say-her  	about-the-blessed     Sarah    the-virgin</a:t>
            </a:r>
          </a:p>
          <a:p>
            <a:endParaRPr lang="en-US" dirty="0"/>
          </a:p>
          <a:p>
            <a:r>
              <a:rPr lang="en-US" dirty="0"/>
              <a:t>je-a-s-r-se n-</a:t>
            </a:r>
            <a:r>
              <a:rPr lang="en-US" dirty="0" err="1"/>
              <a:t>rompe</a:t>
            </a:r>
            <a:r>
              <a:rPr lang="en-US" dirty="0"/>
              <a:t> e-s-</a:t>
            </a:r>
            <a:r>
              <a:rPr lang="en-US" dirty="0" err="1"/>
              <a:t>uHh</a:t>
            </a:r>
            <a:r>
              <a:rPr lang="en-US" dirty="0"/>
              <a:t> m-</a:t>
            </a:r>
            <a:r>
              <a:rPr lang="en-US" dirty="0" err="1"/>
              <a:t>pe</a:t>
            </a:r>
            <a:r>
              <a:rPr lang="en-US" dirty="0"/>
              <a:t>-</a:t>
            </a:r>
            <a:r>
              <a:rPr lang="en-US" dirty="0" err="1"/>
              <a:t>tpe</a:t>
            </a:r>
            <a:r>
              <a:rPr lang="en-US" dirty="0"/>
              <a:t> m-p-</a:t>
            </a:r>
            <a:r>
              <a:rPr lang="en-US" dirty="0" err="1"/>
              <a:t>iero</a:t>
            </a:r>
            <a:r>
              <a:rPr lang="en-US" dirty="0"/>
              <a:t> </a:t>
            </a:r>
            <a:br>
              <a:rPr lang="en-US" dirty="0"/>
            </a:br>
            <a:r>
              <a:rPr lang="en-US" sz="1600" dirty="0"/>
              <a:t>that-PAST-she-do-60          of-year           while-she-dwell         of-the-top            of-the-river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mpe</a:t>
            </a:r>
            <a:r>
              <a:rPr lang="en-US" dirty="0"/>
              <a:t>-s-</a:t>
            </a:r>
            <a:r>
              <a:rPr lang="en-US" dirty="0" err="1"/>
              <a:t>ke</a:t>
            </a:r>
            <a:r>
              <a:rPr lang="en-US" dirty="0"/>
              <a:t>-rat-s   </a:t>
            </a:r>
            <a:r>
              <a:rPr lang="en-US" dirty="0" err="1"/>
              <a:t>ebol</a:t>
            </a:r>
            <a:r>
              <a:rPr lang="en-US" dirty="0"/>
              <a:t>    </a:t>
            </a:r>
            <a:r>
              <a:rPr lang="en-US" dirty="0" err="1"/>
              <a:t>eneh</a:t>
            </a:r>
            <a:r>
              <a:rPr lang="en-US" dirty="0"/>
              <a:t> e-</a:t>
            </a:r>
            <a:r>
              <a:rPr lang="en-US" dirty="0" err="1"/>
              <a:t>nau</a:t>
            </a:r>
            <a:r>
              <a:rPr lang="en-US" dirty="0"/>
              <a:t> e-p-</a:t>
            </a:r>
            <a:r>
              <a:rPr lang="en-US" dirty="0" err="1"/>
              <a:t>iero</a:t>
            </a:r>
            <a:br>
              <a:rPr lang="en-US" dirty="0"/>
            </a:br>
            <a:r>
              <a:rPr lang="en-US" sz="2000" dirty="0"/>
              <a:t>NGPAST-she-set-foot-her  outward       ever      to-see      to-the-river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4768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Coptic morphology – the facts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Nominal bound groups</a:t>
            </a:r>
          </a:p>
          <a:p>
            <a:pPr lvl="1"/>
            <a:r>
              <a:rPr lang="en-US" dirty="0"/>
              <a:t>Possible prepositions: </a:t>
            </a:r>
          </a:p>
          <a:p>
            <a:pPr lvl="2"/>
            <a:r>
              <a:rPr lang="en-US" b="1" i="1" dirty="0">
                <a:solidFill>
                  <a:srgbClr val="0070C0"/>
                </a:solidFill>
              </a:rPr>
              <a:t>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‘of’, </a:t>
            </a:r>
            <a:r>
              <a:rPr lang="en-US" b="1" i="1" dirty="0" err="1">
                <a:solidFill>
                  <a:srgbClr val="0070C0"/>
                </a:solidFill>
              </a:rPr>
              <a:t>etbe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‘about’, </a:t>
            </a:r>
            <a:r>
              <a:rPr lang="en-US" b="1" i="1" dirty="0" err="1">
                <a:solidFill>
                  <a:srgbClr val="0070C0"/>
                </a:solidFill>
              </a:rPr>
              <a:t>hn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‘in’, </a:t>
            </a:r>
            <a:r>
              <a:rPr lang="en-US" b="1" i="1" dirty="0">
                <a:solidFill>
                  <a:srgbClr val="0070C0"/>
                </a:solidFill>
              </a:rPr>
              <a:t>e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‘to’, </a:t>
            </a:r>
            <a:r>
              <a:rPr lang="en-US" b="1" i="1" dirty="0" err="1">
                <a:solidFill>
                  <a:srgbClr val="0070C0"/>
                </a:solidFill>
              </a:rPr>
              <a:t>na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‘for’</a:t>
            </a:r>
          </a:p>
          <a:p>
            <a:pPr lvl="1"/>
            <a:r>
              <a:rPr lang="en-US" dirty="0"/>
              <a:t>Usually an article:</a:t>
            </a:r>
          </a:p>
          <a:p>
            <a:pPr lvl="2"/>
            <a:r>
              <a:rPr lang="en-US" b="1" i="1" dirty="0">
                <a:solidFill>
                  <a:srgbClr val="0070C0"/>
                </a:solidFill>
              </a:rPr>
              <a:t>p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(</a:t>
            </a:r>
            <a:r>
              <a:rPr lang="en-US" dirty="0" err="1"/>
              <a:t>masc</a:t>
            </a:r>
            <a:r>
              <a:rPr lang="en-US" dirty="0"/>
              <a:t>), </a:t>
            </a:r>
            <a:r>
              <a:rPr lang="en-US" b="1" i="1" dirty="0">
                <a:solidFill>
                  <a:srgbClr val="0070C0"/>
                </a:solidFill>
              </a:rPr>
              <a:t>t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(fem), </a:t>
            </a:r>
            <a:r>
              <a:rPr lang="en-US" b="1" i="1" dirty="0">
                <a:solidFill>
                  <a:srgbClr val="0070C0"/>
                </a:solidFill>
              </a:rPr>
              <a:t>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(plural)</a:t>
            </a:r>
          </a:p>
          <a:p>
            <a:pPr lvl="1"/>
            <a:r>
              <a:rPr lang="en-US" dirty="0"/>
              <a:t>Always a noun:</a:t>
            </a:r>
          </a:p>
          <a:p>
            <a:pPr lvl="2"/>
            <a:r>
              <a:rPr lang="en-US" b="1" i="1" dirty="0" err="1">
                <a:solidFill>
                  <a:srgbClr val="0070C0"/>
                </a:solidFill>
              </a:rPr>
              <a:t>shime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‘woman’</a:t>
            </a:r>
          </a:p>
          <a:p>
            <a:pPr lvl="2"/>
            <a:r>
              <a:rPr lang="en-US" b="1" i="1" dirty="0" err="1">
                <a:solidFill>
                  <a:srgbClr val="0070C0"/>
                </a:solidFill>
              </a:rPr>
              <a:t>rOme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‘man’</a:t>
            </a:r>
          </a:p>
          <a:p>
            <a:pPr lvl="2"/>
            <a:r>
              <a:rPr lang="en-US" b="1" i="1" dirty="0" err="1">
                <a:solidFill>
                  <a:srgbClr val="0070C0"/>
                </a:solidFill>
              </a:rPr>
              <a:t>diabolos</a:t>
            </a:r>
            <a:r>
              <a:rPr lang="en-US" b="1" i="1" dirty="0">
                <a:solidFill>
                  <a:srgbClr val="0070C0"/>
                </a:solidFill>
              </a:rPr>
              <a:t> </a:t>
            </a:r>
            <a:r>
              <a:rPr lang="en-US" dirty="0"/>
              <a:t>‘devil’</a:t>
            </a:r>
          </a:p>
          <a:p>
            <a:pPr lvl="2"/>
            <a:r>
              <a:rPr lang="en-US" b="1" i="1" dirty="0">
                <a:solidFill>
                  <a:srgbClr val="0070C0"/>
                </a:solidFill>
              </a:rPr>
              <a:t>Hi</a:t>
            </a:r>
            <a:r>
              <a:rPr lang="en-US" dirty="0"/>
              <a:t> ‘house’</a:t>
            </a:r>
          </a:p>
          <a:p>
            <a:pPr lvl="2"/>
            <a:r>
              <a:rPr lang="en-US" b="1" i="1" dirty="0">
                <a:solidFill>
                  <a:srgbClr val="0070C0"/>
                </a:solidFill>
              </a:rPr>
              <a:t>ma</a:t>
            </a:r>
            <a:r>
              <a:rPr lang="en-US" dirty="0"/>
              <a:t> ‘place’</a:t>
            </a:r>
          </a:p>
          <a:p>
            <a:pPr lvl="2"/>
            <a:r>
              <a:rPr lang="en-US" b="1" i="1" dirty="0">
                <a:solidFill>
                  <a:srgbClr val="0070C0"/>
                </a:solidFill>
              </a:rPr>
              <a:t>rat</a:t>
            </a:r>
            <a:r>
              <a:rPr lang="en-US" dirty="0"/>
              <a:t> ‘foot’</a:t>
            </a:r>
          </a:p>
          <a:p>
            <a:pPr lvl="1"/>
            <a:r>
              <a:rPr lang="en-US" dirty="0"/>
              <a:t>Suffix possessive possible: </a:t>
            </a:r>
            <a:r>
              <a:rPr lang="en-US" b="1" i="1" dirty="0">
                <a:solidFill>
                  <a:srgbClr val="0070C0"/>
                </a:solidFill>
              </a:rPr>
              <a:t>-f</a:t>
            </a:r>
            <a:r>
              <a:rPr lang="en-US" dirty="0"/>
              <a:t> ‘his’, </a:t>
            </a:r>
            <a:r>
              <a:rPr lang="en-US" b="1" i="1" dirty="0">
                <a:solidFill>
                  <a:srgbClr val="0070C0"/>
                </a:solidFill>
              </a:rPr>
              <a:t>-s</a:t>
            </a:r>
            <a:r>
              <a:rPr lang="en-US" dirty="0"/>
              <a:t> ‘her’ (then no article)</a:t>
            </a:r>
            <a:endParaRPr lang="en-US" b="1" i="1" dirty="0">
              <a:solidFill>
                <a:srgbClr val="0070C0"/>
              </a:solidFill>
            </a:endParaRPr>
          </a:p>
          <a:p>
            <a:pPr lvl="2"/>
            <a:r>
              <a:rPr lang="en-US" b="1" i="1" dirty="0">
                <a:solidFill>
                  <a:srgbClr val="0070C0"/>
                </a:solidFill>
              </a:rPr>
              <a:t>rat-s</a:t>
            </a:r>
            <a:r>
              <a:rPr lang="en-US" dirty="0"/>
              <a:t> ‘her foot’</a:t>
            </a:r>
          </a:p>
          <a:p>
            <a:pPr lvl="1"/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727" y="3557389"/>
            <a:ext cx="2828925" cy="981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4831" y="3819128"/>
            <a:ext cx="1828800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41888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Coptic morphology – the facts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Verbal bound groups</a:t>
            </a:r>
          </a:p>
          <a:p>
            <a:pPr lvl="1"/>
            <a:r>
              <a:rPr lang="en-US" dirty="0"/>
              <a:t>Possible conjugation base: </a:t>
            </a:r>
          </a:p>
          <a:p>
            <a:pPr lvl="2"/>
            <a:r>
              <a:rPr lang="en-US" b="1" i="1" dirty="0">
                <a:solidFill>
                  <a:srgbClr val="0070C0"/>
                </a:solidFill>
              </a:rPr>
              <a:t>a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‘PAST’, </a:t>
            </a:r>
            <a:r>
              <a:rPr lang="en-US" b="1" i="1" dirty="0" err="1">
                <a:solidFill>
                  <a:srgbClr val="0070C0"/>
                </a:solidFill>
              </a:rPr>
              <a:t>mpe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‘NEG-PAST’, </a:t>
            </a:r>
            <a:r>
              <a:rPr lang="en-US" b="1" i="1" dirty="0">
                <a:solidFill>
                  <a:srgbClr val="0070C0"/>
                </a:solidFill>
              </a:rPr>
              <a:t>Sa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‘AOR’, </a:t>
            </a:r>
            <a:r>
              <a:rPr lang="en-US" b="1" i="1" dirty="0">
                <a:solidFill>
                  <a:srgbClr val="0070C0"/>
                </a:solidFill>
              </a:rPr>
              <a:t>me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‘NEG-AOR’, </a:t>
            </a:r>
            <a:r>
              <a:rPr lang="en-US" b="1" i="1" dirty="0">
                <a:solidFill>
                  <a:srgbClr val="0070C0"/>
                </a:solidFill>
              </a:rPr>
              <a:t>n </a:t>
            </a:r>
            <a:r>
              <a:rPr lang="en-US" dirty="0"/>
              <a:t>‘CONJ’</a:t>
            </a:r>
          </a:p>
          <a:p>
            <a:pPr lvl="1"/>
            <a:r>
              <a:rPr lang="en-US" dirty="0"/>
              <a:t>Always a subject:</a:t>
            </a:r>
          </a:p>
          <a:p>
            <a:pPr lvl="2"/>
            <a:r>
              <a:rPr lang="en-US" dirty="0"/>
              <a:t>Pronoun: </a:t>
            </a:r>
            <a:r>
              <a:rPr lang="en-US" b="1" i="1" dirty="0" err="1">
                <a:solidFill>
                  <a:srgbClr val="0070C0"/>
                </a:solidFill>
              </a:rPr>
              <a:t>i</a:t>
            </a:r>
            <a:r>
              <a:rPr lang="en-US" dirty="0"/>
              <a:t> (1), </a:t>
            </a:r>
            <a:r>
              <a:rPr lang="en-US" b="1" i="1" dirty="0">
                <a:solidFill>
                  <a:srgbClr val="0070C0"/>
                </a:solidFill>
              </a:rPr>
              <a:t>k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(2), </a:t>
            </a:r>
            <a:r>
              <a:rPr lang="en-US" b="1" i="1" dirty="0">
                <a:solidFill>
                  <a:srgbClr val="0070C0"/>
                </a:solidFill>
              </a:rPr>
              <a:t>f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(3m), </a:t>
            </a:r>
            <a:r>
              <a:rPr lang="en-US" b="1" i="1" dirty="0">
                <a:solidFill>
                  <a:srgbClr val="0070C0"/>
                </a:solidFill>
              </a:rPr>
              <a:t>s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(3f), </a:t>
            </a:r>
            <a:r>
              <a:rPr lang="en-US" b="1" i="1" dirty="0">
                <a:solidFill>
                  <a:srgbClr val="0070C0"/>
                </a:solidFill>
              </a:rPr>
              <a:t>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(1pl), </a:t>
            </a:r>
            <a:r>
              <a:rPr lang="en-US" b="1" i="1" dirty="0" err="1">
                <a:solidFill>
                  <a:srgbClr val="0070C0"/>
                </a:solidFill>
              </a:rPr>
              <a:t>tetn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(2pl), </a:t>
            </a:r>
            <a:r>
              <a:rPr lang="en-US" b="1" i="1" dirty="0">
                <a:solidFill>
                  <a:srgbClr val="0070C0"/>
                </a:solidFill>
              </a:rPr>
              <a:t>u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(3pl)</a:t>
            </a:r>
          </a:p>
          <a:p>
            <a:pPr lvl="2"/>
            <a:r>
              <a:rPr lang="en-US" dirty="0"/>
              <a:t>If no conjugation base: </a:t>
            </a:r>
            <a:r>
              <a:rPr lang="en-US" b="1" i="1" dirty="0" err="1">
                <a:solidFill>
                  <a:srgbClr val="0070C0"/>
                </a:solidFill>
              </a:rPr>
              <a:t>ti</a:t>
            </a:r>
            <a:r>
              <a:rPr lang="en-US" dirty="0"/>
              <a:t> (1), </a:t>
            </a:r>
            <a:r>
              <a:rPr lang="en-US" b="1" i="1" dirty="0">
                <a:solidFill>
                  <a:srgbClr val="0070C0"/>
                </a:solidFill>
              </a:rPr>
              <a:t>se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(3pl)</a:t>
            </a:r>
          </a:p>
          <a:p>
            <a:pPr lvl="1"/>
            <a:r>
              <a:rPr lang="en-US" dirty="0"/>
              <a:t>Always a verb:</a:t>
            </a:r>
          </a:p>
          <a:p>
            <a:pPr lvl="2"/>
            <a:r>
              <a:rPr lang="en-US" b="1" i="1" dirty="0" err="1">
                <a:solidFill>
                  <a:srgbClr val="0070C0"/>
                </a:solidFill>
              </a:rPr>
              <a:t>sOtp</a:t>
            </a:r>
            <a:r>
              <a:rPr lang="en-US" b="1" i="1" dirty="0">
                <a:solidFill>
                  <a:srgbClr val="0070C0"/>
                </a:solidFill>
              </a:rPr>
              <a:t> </a:t>
            </a:r>
            <a:r>
              <a:rPr lang="en-US" dirty="0"/>
              <a:t>‘choose’</a:t>
            </a:r>
          </a:p>
          <a:p>
            <a:pPr lvl="2"/>
            <a:r>
              <a:rPr lang="en-US" b="1" i="1" dirty="0" err="1">
                <a:solidFill>
                  <a:srgbClr val="0070C0"/>
                </a:solidFill>
              </a:rPr>
              <a:t>kOt</a:t>
            </a:r>
            <a:r>
              <a:rPr lang="en-US" b="1" i="1" dirty="0">
                <a:solidFill>
                  <a:srgbClr val="0070C0"/>
                </a:solidFill>
              </a:rPr>
              <a:t> </a:t>
            </a:r>
            <a:r>
              <a:rPr lang="en-US" dirty="0"/>
              <a:t>‘build’</a:t>
            </a:r>
          </a:p>
          <a:p>
            <a:pPr lvl="2"/>
            <a:r>
              <a:rPr lang="en-US" b="1" i="1" dirty="0" err="1">
                <a:solidFill>
                  <a:srgbClr val="0070C0"/>
                </a:solidFill>
              </a:rPr>
              <a:t>mooSe</a:t>
            </a:r>
            <a:r>
              <a:rPr lang="en-US" b="1" i="1" dirty="0">
                <a:solidFill>
                  <a:srgbClr val="0070C0"/>
                </a:solidFill>
              </a:rPr>
              <a:t> </a:t>
            </a:r>
            <a:r>
              <a:rPr lang="en-US" dirty="0"/>
              <a:t>‘walk’</a:t>
            </a:r>
          </a:p>
          <a:p>
            <a:pPr lvl="2"/>
            <a:r>
              <a:rPr lang="en-US" b="1" i="1" dirty="0" err="1">
                <a:solidFill>
                  <a:srgbClr val="0070C0"/>
                </a:solidFill>
              </a:rPr>
              <a:t>jO</a:t>
            </a:r>
            <a:r>
              <a:rPr lang="en-US" b="1" i="1" dirty="0">
                <a:solidFill>
                  <a:srgbClr val="0070C0"/>
                </a:solidFill>
              </a:rPr>
              <a:t> </a:t>
            </a:r>
            <a:r>
              <a:rPr lang="en-US" dirty="0"/>
              <a:t>‘say’ (before object: </a:t>
            </a:r>
            <a:r>
              <a:rPr lang="en-US" b="1" i="1" dirty="0" err="1">
                <a:solidFill>
                  <a:srgbClr val="0070C0"/>
                </a:solidFill>
              </a:rPr>
              <a:t>joo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Possibly an object nominal group</a:t>
            </a:r>
          </a:p>
          <a:p>
            <a:pPr lvl="2"/>
            <a:r>
              <a:rPr lang="en-US" dirty="0"/>
              <a:t>Or pronoun: 1sg object is </a:t>
            </a:r>
            <a:r>
              <a:rPr lang="en-US" b="1" i="1" dirty="0">
                <a:solidFill>
                  <a:srgbClr val="0070C0"/>
                </a:solidFill>
              </a:rPr>
              <a:t>t</a:t>
            </a:r>
            <a:r>
              <a:rPr lang="en-US" dirty="0"/>
              <a:t>, 2pl is </a:t>
            </a:r>
            <a:r>
              <a:rPr lang="en-US" b="1" i="1" dirty="0" err="1">
                <a:solidFill>
                  <a:srgbClr val="0070C0"/>
                </a:solidFill>
              </a:rPr>
              <a:t>tHutn</a:t>
            </a:r>
            <a:r>
              <a:rPr lang="en-US" dirty="0"/>
              <a:t>, otherwise same as subject with base – </a:t>
            </a:r>
            <a:r>
              <a:rPr lang="en-US" i="1" dirty="0">
                <a:solidFill>
                  <a:srgbClr val="0070C0"/>
                </a:solidFill>
              </a:rPr>
              <a:t>a-f-</a:t>
            </a:r>
            <a:r>
              <a:rPr lang="en-US" i="1" dirty="0" err="1">
                <a:solidFill>
                  <a:srgbClr val="0070C0"/>
                </a:solidFill>
              </a:rPr>
              <a:t>sotp</a:t>
            </a:r>
            <a:r>
              <a:rPr lang="en-US" i="1" dirty="0">
                <a:solidFill>
                  <a:srgbClr val="0070C0"/>
                </a:solidFill>
              </a:rPr>
              <a:t>-t</a:t>
            </a:r>
            <a:r>
              <a:rPr lang="en-US" dirty="0"/>
              <a:t>  “he chose me”</a:t>
            </a:r>
          </a:p>
          <a:p>
            <a:pPr lvl="1"/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1"/>
          <a:stretch/>
        </p:blipFill>
        <p:spPr bwMode="auto">
          <a:xfrm>
            <a:off x="5867400" y="3749080"/>
            <a:ext cx="2184195" cy="128012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1645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Coptic – </a:t>
            </a:r>
            <a:r>
              <a:rPr lang="en-US" dirty="0" err="1"/>
              <a:t>ponological</a:t>
            </a:r>
            <a:r>
              <a:rPr lang="en-US" dirty="0"/>
              <a:t> rules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Assimilations:</a:t>
            </a:r>
          </a:p>
          <a:p>
            <a:pPr lvl="2"/>
            <a:r>
              <a:rPr lang="en-US" dirty="0"/>
              <a:t>In articles and prepositions, </a:t>
            </a:r>
            <a:r>
              <a:rPr lang="en-US" b="1" dirty="0">
                <a:solidFill>
                  <a:srgbClr val="0070C0"/>
                </a:solidFill>
              </a:rPr>
              <a:t>n</a:t>
            </a:r>
            <a:r>
              <a:rPr lang="en-US" dirty="0"/>
              <a:t> -&gt; </a:t>
            </a:r>
            <a:r>
              <a:rPr lang="en-US" b="1" dirty="0">
                <a:solidFill>
                  <a:srgbClr val="0070C0"/>
                </a:solidFill>
              </a:rPr>
              <a:t>m</a:t>
            </a:r>
            <a:r>
              <a:rPr lang="en-US" dirty="0"/>
              <a:t> before labial </a:t>
            </a:r>
            <a:br>
              <a:rPr lang="en-US" dirty="0"/>
            </a:br>
            <a:r>
              <a:rPr lang="en-US" dirty="0"/>
              <a:t>(b, m, p): </a:t>
            </a:r>
            <a:r>
              <a:rPr lang="en-US" dirty="0" err="1"/>
              <a:t>h</a:t>
            </a:r>
            <a:r>
              <a:rPr lang="en-US" b="1" dirty="0" err="1">
                <a:solidFill>
                  <a:srgbClr val="FF0000"/>
                </a:solidFill>
              </a:rPr>
              <a:t>n</a:t>
            </a:r>
            <a:r>
              <a:rPr lang="en-US" dirty="0"/>
              <a:t> + p-Hi = h</a:t>
            </a:r>
            <a:r>
              <a:rPr lang="en-US" b="1" dirty="0">
                <a:solidFill>
                  <a:srgbClr val="FF0000"/>
                </a:solidFill>
              </a:rPr>
              <a:t>m</a:t>
            </a:r>
            <a:r>
              <a:rPr lang="en-US" dirty="0"/>
              <a:t>-p-Hi ‘in the house’</a:t>
            </a:r>
          </a:p>
          <a:p>
            <a:pPr lvl="2"/>
            <a:r>
              <a:rPr lang="en-US" b="1" dirty="0">
                <a:solidFill>
                  <a:srgbClr val="0070C0"/>
                </a:solidFill>
              </a:rPr>
              <a:t>k</a:t>
            </a:r>
            <a:r>
              <a:rPr lang="en-US" dirty="0"/>
              <a:t> becomes </a:t>
            </a:r>
            <a:r>
              <a:rPr lang="en-US" b="1" dirty="0">
                <a:solidFill>
                  <a:srgbClr val="0070C0"/>
                </a:solidFill>
              </a:rPr>
              <a:t>g</a:t>
            </a:r>
            <a:r>
              <a:rPr lang="en-US" dirty="0"/>
              <a:t> after n: </a:t>
            </a:r>
            <a:r>
              <a:rPr lang="en-US" dirty="0" err="1"/>
              <a:t>n+</a:t>
            </a:r>
            <a:r>
              <a:rPr lang="en-US" b="1" dirty="0" err="1">
                <a:solidFill>
                  <a:srgbClr val="FF0000"/>
                </a:solidFill>
              </a:rPr>
              <a:t>k</a:t>
            </a:r>
            <a:r>
              <a:rPr lang="en-US" dirty="0" err="1"/>
              <a:t>+sOtm</a:t>
            </a:r>
            <a:r>
              <a:rPr lang="en-US" dirty="0"/>
              <a:t> -&gt; </a:t>
            </a:r>
            <a:r>
              <a:rPr lang="en-US" dirty="0" err="1"/>
              <a:t>n</a:t>
            </a:r>
            <a:r>
              <a:rPr lang="en-US" b="1" dirty="0" err="1">
                <a:solidFill>
                  <a:srgbClr val="FF0000"/>
                </a:solidFill>
              </a:rPr>
              <a:t>g</a:t>
            </a:r>
            <a:r>
              <a:rPr lang="en-US" dirty="0" err="1"/>
              <a:t>sOtm</a:t>
            </a:r>
            <a:r>
              <a:rPr lang="en-US" dirty="0"/>
              <a:t> ‘and you hear’</a:t>
            </a:r>
          </a:p>
          <a:p>
            <a:r>
              <a:rPr lang="en-US" dirty="0"/>
              <a:t>Epenthesis:</a:t>
            </a:r>
          </a:p>
          <a:p>
            <a:pPr lvl="2"/>
            <a:r>
              <a:rPr lang="en-US" b="1" dirty="0" err="1">
                <a:solidFill>
                  <a:srgbClr val="0070C0"/>
                </a:solidFill>
              </a:rPr>
              <a:t>m+t</a:t>
            </a:r>
            <a:r>
              <a:rPr lang="en-US" dirty="0"/>
              <a:t> -&gt; </a:t>
            </a:r>
            <a:r>
              <a:rPr lang="en-US" b="1" dirty="0" err="1">
                <a:solidFill>
                  <a:srgbClr val="0070C0"/>
                </a:solidFill>
              </a:rPr>
              <a:t>mnt</a:t>
            </a:r>
            <a:r>
              <a:rPr lang="en-US" dirty="0"/>
              <a:t>: </a:t>
            </a:r>
            <a:r>
              <a:rPr lang="en-US" dirty="0" err="1"/>
              <a:t>uOm</a:t>
            </a:r>
            <a:r>
              <a:rPr lang="en-US" dirty="0"/>
              <a:t> + t = </a:t>
            </a:r>
            <a:r>
              <a:rPr lang="en-US" dirty="0" err="1"/>
              <a:t>uOm</a:t>
            </a:r>
            <a:r>
              <a:rPr lang="en-US" b="1" dirty="0" err="1">
                <a:solidFill>
                  <a:srgbClr val="FF0000"/>
                </a:solidFill>
              </a:rPr>
              <a:t>n</a:t>
            </a:r>
            <a:r>
              <a:rPr lang="en-US" dirty="0" err="1"/>
              <a:t>t</a:t>
            </a:r>
            <a:r>
              <a:rPr lang="en-US" dirty="0"/>
              <a:t> ‘eat me’</a:t>
            </a:r>
          </a:p>
          <a:p>
            <a:r>
              <a:rPr lang="en-US" dirty="0"/>
              <a:t>Verbs are shortened before objects:</a:t>
            </a:r>
          </a:p>
          <a:p>
            <a:pPr lvl="2"/>
            <a:r>
              <a:rPr lang="en-US" dirty="0"/>
              <a:t>a-f-</a:t>
            </a:r>
            <a:r>
              <a:rPr lang="en-US" dirty="0" err="1"/>
              <a:t>s</a:t>
            </a:r>
            <a:r>
              <a:rPr lang="en-US" b="1" dirty="0" err="1">
                <a:solidFill>
                  <a:srgbClr val="FF0000"/>
                </a:solidFill>
              </a:rPr>
              <a:t>O</a:t>
            </a:r>
            <a:r>
              <a:rPr lang="en-US" dirty="0" err="1"/>
              <a:t>tp</a:t>
            </a:r>
            <a:r>
              <a:rPr lang="en-US" dirty="0"/>
              <a:t> – he chose</a:t>
            </a:r>
          </a:p>
          <a:p>
            <a:pPr lvl="2"/>
            <a:r>
              <a:rPr lang="en-US" dirty="0"/>
              <a:t>a-f-</a:t>
            </a:r>
            <a:r>
              <a:rPr lang="en-US" dirty="0" err="1"/>
              <a:t>s</a:t>
            </a:r>
            <a:r>
              <a:rPr lang="en-US" b="1" dirty="0" err="1">
                <a:solidFill>
                  <a:srgbClr val="FF0000"/>
                </a:solidFill>
              </a:rPr>
              <a:t>o</a:t>
            </a:r>
            <a:r>
              <a:rPr lang="en-US" dirty="0" err="1"/>
              <a:t>tp</a:t>
            </a:r>
            <a:r>
              <a:rPr lang="en-US" dirty="0"/>
              <a:t>-f – he chose him</a:t>
            </a:r>
          </a:p>
          <a:p>
            <a:pPr lvl="2"/>
            <a:r>
              <a:rPr lang="en-US" dirty="0"/>
              <a:t>a-f-</a:t>
            </a:r>
            <a:r>
              <a:rPr lang="en-US" dirty="0" err="1"/>
              <a:t>s</a:t>
            </a:r>
            <a:r>
              <a:rPr lang="en-US" b="1" dirty="0" err="1">
                <a:solidFill>
                  <a:srgbClr val="FF0000"/>
                </a:solidFill>
              </a:rPr>
              <a:t>e</a:t>
            </a:r>
            <a:r>
              <a:rPr lang="en-US" dirty="0" err="1"/>
              <a:t>tp</a:t>
            </a:r>
            <a:r>
              <a:rPr lang="en-US" dirty="0"/>
              <a:t>-p-</a:t>
            </a:r>
            <a:r>
              <a:rPr lang="en-US" dirty="0" err="1"/>
              <a:t>rOme</a:t>
            </a:r>
            <a:r>
              <a:rPr lang="en-US" dirty="0"/>
              <a:t> – he chose the man</a:t>
            </a:r>
          </a:p>
          <a:p>
            <a:r>
              <a:rPr lang="en-US" dirty="0"/>
              <a:t>Articles are lengthened before clusters:</a:t>
            </a:r>
          </a:p>
          <a:p>
            <a:pPr lvl="2"/>
            <a:r>
              <a:rPr lang="en-US" dirty="0"/>
              <a:t>t-me – the truth</a:t>
            </a:r>
          </a:p>
          <a:p>
            <a:pPr lvl="2"/>
            <a:r>
              <a:rPr lang="en-US" dirty="0" err="1"/>
              <a:t>t</a:t>
            </a:r>
            <a:r>
              <a:rPr lang="en-US" b="1" dirty="0" err="1">
                <a:solidFill>
                  <a:srgbClr val="FF0000"/>
                </a:solidFill>
              </a:rPr>
              <a:t>e</a:t>
            </a:r>
            <a:r>
              <a:rPr lang="en-US" dirty="0" err="1"/>
              <a:t>-shime</a:t>
            </a:r>
            <a:r>
              <a:rPr lang="en-US" dirty="0"/>
              <a:t> – the woman (note: </a:t>
            </a:r>
            <a:r>
              <a:rPr lang="en-US" dirty="0" err="1"/>
              <a:t>sh</a:t>
            </a:r>
            <a:r>
              <a:rPr lang="en-US" dirty="0"/>
              <a:t> = [</a:t>
            </a:r>
            <a:r>
              <a:rPr lang="en-US" dirty="0" err="1"/>
              <a:t>s+h</a:t>
            </a:r>
            <a:r>
              <a:rPr lang="en-US" dirty="0"/>
              <a:t>])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2050" name="Picture 2" descr="https://upload.wikimedia.org/wikipedia/commons/thumb/c/c0/Maat.jpg/220px-Ma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191000"/>
            <a:ext cx="1433093" cy="2143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39001" y="6248400"/>
            <a:ext cx="1433092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err="1"/>
              <a:t>Ma‘at</a:t>
            </a:r>
            <a:r>
              <a:rPr lang="en-US" dirty="0"/>
              <a:t> ‘Truth’</a:t>
            </a:r>
          </a:p>
        </p:txBody>
      </p:sp>
    </p:spTree>
    <p:extLst>
      <p:ext uri="{BB962C8B-B14F-4D97-AF65-F5344CB8AC3E}">
        <p14:creationId xmlns:p14="http://schemas.microsoft.com/office/powerpoint/2010/main" val="14896920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tips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Lexicon contains </a:t>
            </a:r>
            <a:r>
              <a:rPr lang="en-US" dirty="0" err="1"/>
              <a:t>analysis:form</a:t>
            </a:r>
            <a:r>
              <a:rPr lang="en-US" dirty="0"/>
              <a:t> pairs:</a:t>
            </a:r>
          </a:p>
          <a:p>
            <a:pPr lvl="1"/>
            <a:r>
              <a:rPr lang="en-US" dirty="0"/>
              <a:t>+</a:t>
            </a:r>
            <a:r>
              <a:rPr lang="en-US" dirty="0" err="1"/>
              <a:t>N+Pl</a:t>
            </a:r>
            <a:r>
              <a:rPr lang="en-US" dirty="0"/>
              <a:t>:^s  #;</a:t>
            </a:r>
          </a:p>
          <a:p>
            <a:endParaRPr lang="en-US" dirty="0"/>
          </a:p>
          <a:p>
            <a:r>
              <a:rPr lang="en-US" dirty="0"/>
              <a:t>For Coptic we can use </a:t>
            </a:r>
            <a:r>
              <a:rPr lang="en-US" b="1" dirty="0"/>
              <a:t>glosses </a:t>
            </a:r>
            <a:r>
              <a:rPr lang="en-US" dirty="0"/>
              <a:t>as analyses:</a:t>
            </a:r>
          </a:p>
          <a:p>
            <a:pPr lvl="1"/>
            <a:r>
              <a:rPr lang="en-US" b="1" dirty="0">
                <a:solidFill>
                  <a:srgbClr val="0000FF"/>
                </a:solidFill>
              </a:rPr>
              <a:t>LEXICON </a:t>
            </a:r>
            <a:r>
              <a:rPr lang="en-US" dirty="0" err="1"/>
              <a:t>NounM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man:rOme</a:t>
            </a:r>
            <a:r>
              <a:rPr lang="en-US" dirty="0"/>
              <a:t>   </a:t>
            </a:r>
            <a:r>
              <a:rPr lang="en-US" b="1" dirty="0">
                <a:solidFill>
                  <a:srgbClr val="0000FF"/>
                </a:solidFill>
              </a:rPr>
              <a:t>#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/>
              <a:t>…</a:t>
            </a:r>
          </a:p>
          <a:p>
            <a:pPr lvl="1"/>
            <a:endParaRPr lang="en-US" dirty="0"/>
          </a:p>
          <a:p>
            <a:pPr lvl="1"/>
            <a:r>
              <a:rPr lang="en-US" b="1" dirty="0">
                <a:solidFill>
                  <a:srgbClr val="0000FF"/>
                </a:solidFill>
              </a:rPr>
              <a:t>LEXICON </a:t>
            </a:r>
            <a:r>
              <a:rPr lang="en-US" dirty="0" err="1"/>
              <a:t>ConjugationBase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   PST+:a	    </a:t>
            </a:r>
            <a:r>
              <a:rPr lang="en-US" dirty="0" err="1"/>
              <a:t>SubjPron</a:t>
            </a:r>
            <a:r>
              <a:rPr lang="en-US" dirty="0"/>
              <a:t>;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5830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Sign up for what you’re doing right now here:</a:t>
            </a:r>
          </a:p>
          <a:p>
            <a:pPr lvl="1"/>
            <a:r>
              <a:rPr lang="en-US" sz="2000" dirty="0">
                <a:hlinkClick r:id="rId2"/>
              </a:rPr>
              <a:t>https://corpling.uis.georgetown.edu/ethercalc/coptic</a:t>
            </a:r>
            <a:r>
              <a:rPr lang="en-US" sz="2000" dirty="0"/>
              <a:t> </a:t>
            </a:r>
          </a:p>
          <a:p>
            <a:r>
              <a:rPr lang="en-US" sz="2400" dirty="0"/>
              <a:t>We will build the lexicon file here:</a:t>
            </a:r>
          </a:p>
          <a:p>
            <a:pPr lvl="1"/>
            <a:r>
              <a:rPr lang="en-US" sz="2000" dirty="0">
                <a:hlinkClick r:id="rId3"/>
              </a:rPr>
              <a:t>https://corpling.uis.georgetown.edu/etherpad/p/coptic.lexc</a:t>
            </a:r>
            <a:r>
              <a:rPr lang="en-US" sz="2000" dirty="0"/>
              <a:t> </a:t>
            </a:r>
          </a:p>
          <a:p>
            <a:r>
              <a:rPr lang="en-US" sz="2400" dirty="0"/>
              <a:t>Phonological rules here:</a:t>
            </a:r>
          </a:p>
          <a:p>
            <a:pPr lvl="1"/>
            <a:r>
              <a:rPr lang="en-US" sz="2000" dirty="0">
                <a:hlinkClick r:id="rId4"/>
              </a:rPr>
              <a:t>https://corpling.uis.georgetown.edu/etherpad/p/coptic.py</a:t>
            </a:r>
            <a:r>
              <a:rPr lang="en-US" sz="2000" dirty="0"/>
              <a:t>  </a:t>
            </a:r>
          </a:p>
          <a:p>
            <a:r>
              <a:rPr lang="en-US" sz="2400" dirty="0"/>
              <a:t>Test cases here: (we want to catch all of them!)</a:t>
            </a:r>
          </a:p>
          <a:p>
            <a:pPr lvl="1"/>
            <a:r>
              <a:rPr lang="en-US" sz="2000" dirty="0">
                <a:hlinkClick r:id="rId5"/>
              </a:rPr>
              <a:t>https://corpling.uis.georgetown.edu/ethercalc/coptic_tests</a:t>
            </a:r>
            <a:r>
              <a:rPr lang="en-US" sz="2000" dirty="0"/>
              <a:t> </a:t>
            </a:r>
          </a:p>
          <a:p>
            <a:pPr lvl="1"/>
            <a:endParaRPr lang="en-US" sz="1800" dirty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31775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Transducers as analyzers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FSMs can Translate a word into an analysis and back: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789" y="3396343"/>
            <a:ext cx="7448550" cy="2266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71022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 work – Japanese verbs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</a:t>
            </a:r>
            <a:r>
              <a:rPr lang="en-US" b="1" strike="sngStrike" dirty="0"/>
              <a:t>Wednesday</a:t>
            </a:r>
            <a:r>
              <a:rPr lang="en-US" b="1" dirty="0"/>
              <a:t> Friday </a:t>
            </a:r>
            <a:r>
              <a:rPr lang="en-US" dirty="0"/>
              <a:t>we will write a </a:t>
            </a:r>
            <a:r>
              <a:rPr lang="en-US" b="1" dirty="0"/>
              <a:t>.</a:t>
            </a:r>
            <a:r>
              <a:rPr lang="en-US" b="1" dirty="0" err="1"/>
              <a:t>lexc</a:t>
            </a:r>
            <a:r>
              <a:rPr lang="en-US" b="1" dirty="0"/>
              <a:t> </a:t>
            </a:r>
            <a:r>
              <a:rPr lang="en-US" dirty="0"/>
              <a:t>file and </a:t>
            </a:r>
            <a:r>
              <a:rPr lang="en-US" b="1" dirty="0"/>
              <a:t>a python script </a:t>
            </a:r>
            <a:r>
              <a:rPr lang="en-US" dirty="0"/>
              <a:t>for Japanese verb forms</a:t>
            </a:r>
          </a:p>
          <a:p>
            <a:r>
              <a:rPr lang="en-US" dirty="0"/>
              <a:t>We will practice on four verbs from the two major conjugation classes:</a:t>
            </a:r>
          </a:p>
          <a:p>
            <a:pPr lvl="1"/>
            <a:r>
              <a:rPr lang="en-US" dirty="0"/>
              <a:t>-</a:t>
            </a:r>
            <a:r>
              <a:rPr lang="en-US" dirty="0" err="1"/>
              <a:t>eru</a:t>
            </a:r>
            <a:r>
              <a:rPr lang="en-US" dirty="0"/>
              <a:t>/-</a:t>
            </a:r>
            <a:r>
              <a:rPr lang="en-US" dirty="0" err="1"/>
              <a:t>iru</a:t>
            </a:r>
            <a:r>
              <a:rPr lang="en-US" dirty="0"/>
              <a:t> verbs: 	</a:t>
            </a:r>
            <a:r>
              <a:rPr lang="en-US" i="1" dirty="0" err="1">
                <a:solidFill>
                  <a:srgbClr val="0070C0"/>
                </a:solidFill>
              </a:rPr>
              <a:t>taberu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'eat', </a:t>
            </a:r>
            <a:r>
              <a:rPr lang="en-US" i="1" dirty="0" err="1">
                <a:solidFill>
                  <a:srgbClr val="0070C0"/>
                </a:solidFill>
              </a:rPr>
              <a:t>nobiru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'stretch'</a:t>
            </a:r>
          </a:p>
          <a:p>
            <a:pPr lvl="1"/>
            <a:r>
              <a:rPr lang="en-US" dirty="0"/>
              <a:t>-u verbs: 		</a:t>
            </a:r>
            <a:r>
              <a:rPr lang="en-US" i="1" dirty="0" err="1">
                <a:solidFill>
                  <a:srgbClr val="0070C0"/>
                </a:solidFill>
              </a:rPr>
              <a:t>yomu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'read', </a:t>
            </a:r>
            <a:r>
              <a:rPr lang="en-US" i="1" dirty="0" err="1">
                <a:solidFill>
                  <a:srgbClr val="0070C0"/>
                </a:solidFill>
              </a:rPr>
              <a:t>hanasu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'</a:t>
            </a:r>
            <a:r>
              <a:rPr lang="en-US" dirty="0"/>
              <a:t>speak'</a:t>
            </a:r>
          </a:p>
        </p:txBody>
      </p:sp>
    </p:spTree>
    <p:extLst>
      <p:ext uri="{BB962C8B-B14F-4D97-AF65-F5344CB8AC3E}">
        <p14:creationId xmlns:p14="http://schemas.microsoft.com/office/powerpoint/2010/main" val="1421245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 work – Japanese verbs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We will model the causative and passive inflections:</a:t>
            </a:r>
          </a:p>
          <a:p>
            <a:pPr lvl="1"/>
            <a:r>
              <a:rPr lang="en-US" dirty="0"/>
              <a:t>-</a:t>
            </a:r>
            <a:r>
              <a:rPr lang="en-US" dirty="0" err="1"/>
              <a:t>iru</a:t>
            </a:r>
            <a:r>
              <a:rPr lang="en-US" dirty="0"/>
              <a:t>/-</a:t>
            </a:r>
            <a:r>
              <a:rPr lang="en-US" dirty="0" err="1"/>
              <a:t>eru</a:t>
            </a:r>
            <a:r>
              <a:rPr lang="en-US" dirty="0"/>
              <a:t> verbs:</a:t>
            </a:r>
          </a:p>
          <a:p>
            <a:pPr lvl="2"/>
            <a:r>
              <a:rPr lang="en-US" dirty="0"/>
              <a:t>Drop '</a:t>
            </a:r>
            <a:r>
              <a:rPr lang="en-US" dirty="0" err="1"/>
              <a:t>ru</a:t>
            </a:r>
            <a:r>
              <a:rPr lang="en-US" dirty="0"/>
              <a:t>'</a:t>
            </a:r>
          </a:p>
          <a:p>
            <a:pPr lvl="2"/>
            <a:r>
              <a:rPr lang="en-US" dirty="0"/>
              <a:t>Add</a:t>
            </a:r>
            <a:r>
              <a:rPr lang="en-US" b="1" dirty="0"/>
              <a:t> </a:t>
            </a:r>
            <a:r>
              <a:rPr lang="en-US" b="1" dirty="0" err="1"/>
              <a:t>saseru</a:t>
            </a:r>
            <a:r>
              <a:rPr lang="en-US" dirty="0"/>
              <a:t> (causative) or </a:t>
            </a:r>
            <a:r>
              <a:rPr lang="en-US" b="1" dirty="0" err="1"/>
              <a:t>rareru</a:t>
            </a:r>
            <a:r>
              <a:rPr lang="en-US" b="1" dirty="0"/>
              <a:t> </a:t>
            </a:r>
            <a:r>
              <a:rPr lang="en-US" dirty="0"/>
              <a:t>(passive) </a:t>
            </a:r>
          </a:p>
          <a:p>
            <a:pPr lvl="2"/>
            <a:r>
              <a:rPr lang="en-US" dirty="0"/>
              <a:t>or both: </a:t>
            </a:r>
            <a:r>
              <a:rPr lang="en-US" b="1" dirty="0" err="1"/>
              <a:t>saserareru</a:t>
            </a:r>
            <a:r>
              <a:rPr lang="en-US" dirty="0"/>
              <a:t> (be made to do something)</a:t>
            </a:r>
          </a:p>
          <a:p>
            <a:pPr lvl="2"/>
            <a:r>
              <a:rPr lang="en-US" b="1" i="1" dirty="0" err="1">
                <a:solidFill>
                  <a:srgbClr val="0070C0"/>
                </a:solidFill>
              </a:rPr>
              <a:t>tabesaseru</a:t>
            </a:r>
            <a:r>
              <a:rPr lang="en-US" dirty="0"/>
              <a:t>: make someone eat; </a:t>
            </a:r>
            <a:r>
              <a:rPr lang="en-US" b="1" i="1" dirty="0" err="1">
                <a:solidFill>
                  <a:srgbClr val="0070C0"/>
                </a:solidFill>
              </a:rPr>
              <a:t>nobirareru</a:t>
            </a:r>
            <a:r>
              <a:rPr lang="en-US" dirty="0"/>
              <a:t>: be stretched</a:t>
            </a:r>
          </a:p>
          <a:p>
            <a:pPr lvl="1"/>
            <a:r>
              <a:rPr lang="en-US" dirty="0"/>
              <a:t>-u verbs:</a:t>
            </a:r>
          </a:p>
          <a:p>
            <a:pPr lvl="2"/>
            <a:r>
              <a:rPr lang="en-US" dirty="0"/>
              <a:t>Drop 'u'</a:t>
            </a:r>
          </a:p>
          <a:p>
            <a:pPr lvl="2"/>
            <a:r>
              <a:rPr lang="en-US" dirty="0"/>
              <a:t>Add </a:t>
            </a:r>
            <a:r>
              <a:rPr lang="en-US" b="1" dirty="0" err="1"/>
              <a:t>aseru</a:t>
            </a:r>
            <a:r>
              <a:rPr lang="en-US" dirty="0"/>
              <a:t> (causative) or </a:t>
            </a:r>
            <a:r>
              <a:rPr lang="en-US" b="1" dirty="0" err="1"/>
              <a:t>areru</a:t>
            </a:r>
            <a:r>
              <a:rPr lang="en-US" dirty="0"/>
              <a:t> (passive)</a:t>
            </a:r>
          </a:p>
          <a:p>
            <a:pPr lvl="2"/>
            <a:r>
              <a:rPr lang="en-US" dirty="0"/>
              <a:t>or both: </a:t>
            </a:r>
            <a:r>
              <a:rPr lang="en-US" b="1" dirty="0" err="1"/>
              <a:t>aserareru</a:t>
            </a:r>
            <a:endParaRPr lang="en-US" b="1" dirty="0"/>
          </a:p>
          <a:p>
            <a:pPr lvl="2"/>
            <a:r>
              <a:rPr lang="en-US" b="1" i="1" dirty="0" err="1">
                <a:solidFill>
                  <a:srgbClr val="0070C0"/>
                </a:solidFill>
              </a:rPr>
              <a:t>yomaserareru</a:t>
            </a:r>
            <a:r>
              <a:rPr lang="en-US" dirty="0"/>
              <a:t>: </a:t>
            </a:r>
            <a:r>
              <a:rPr lang="en-US" i="1" dirty="0"/>
              <a:t>be made to read</a:t>
            </a:r>
          </a:p>
        </p:txBody>
      </p:sp>
      <p:pic>
        <p:nvPicPr>
          <p:cNvPr id="1026" name="Picture 2" descr="C:\Users\az364\AppData\Local\Microsoft\Windows\Temporary Internet Files\Content.IE5\T9D010NJ\lego3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901015"/>
            <a:ext cx="1752600" cy="1832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20912117">
            <a:off x="7547673" y="2164276"/>
            <a:ext cx="861133" cy="14219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b="1" dirty="0" err="1">
                <a:ln>
                  <a:solidFill>
                    <a:schemeClr val="bg1"/>
                  </a:solidFill>
                </a:ln>
              </a:rPr>
              <a:t>tabe</a:t>
            </a:r>
            <a:endParaRPr lang="en-US" b="1" dirty="0">
              <a:ln>
                <a:solidFill>
                  <a:schemeClr val="bg1"/>
                </a:solidFill>
              </a:ln>
            </a:endParaRPr>
          </a:p>
          <a:p>
            <a:pPr>
              <a:lnSpc>
                <a:spcPct val="120000"/>
              </a:lnSpc>
            </a:pPr>
            <a:r>
              <a:rPr lang="en-US" b="1" dirty="0">
                <a:ln>
                  <a:solidFill>
                    <a:schemeClr val="bg1"/>
                  </a:solidFill>
                </a:ln>
              </a:rPr>
              <a:t>     </a:t>
            </a:r>
            <a:r>
              <a:rPr lang="en-US" b="1" dirty="0" err="1">
                <a:ln>
                  <a:solidFill>
                    <a:schemeClr val="bg1"/>
                  </a:solidFill>
                </a:ln>
              </a:rPr>
              <a:t>sase</a:t>
            </a:r>
            <a:endParaRPr lang="en-US" b="1" dirty="0">
              <a:ln>
                <a:solidFill>
                  <a:schemeClr val="bg1"/>
                </a:solidFill>
              </a:ln>
            </a:endParaRPr>
          </a:p>
          <a:p>
            <a:pPr>
              <a:lnSpc>
                <a:spcPct val="120000"/>
              </a:lnSpc>
            </a:pPr>
            <a:r>
              <a:rPr lang="en-US" b="1" dirty="0">
                <a:ln>
                  <a:solidFill>
                    <a:schemeClr val="bg1"/>
                  </a:solidFill>
                </a:ln>
              </a:rPr>
              <a:t>rare</a:t>
            </a:r>
          </a:p>
          <a:p>
            <a:pPr>
              <a:lnSpc>
                <a:spcPct val="120000"/>
              </a:lnSpc>
            </a:pPr>
            <a:r>
              <a:rPr lang="en-US" b="1" dirty="0" err="1">
                <a:ln>
                  <a:solidFill>
                    <a:schemeClr val="bg1"/>
                  </a:solidFill>
                </a:ln>
              </a:rPr>
              <a:t>ru</a:t>
            </a:r>
            <a:endParaRPr lang="en-US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1683373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 work – Japanese verbs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305800" cy="452628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Produce a .</a:t>
            </a:r>
            <a:r>
              <a:rPr lang="en-US" dirty="0" err="1"/>
              <a:t>lexc</a:t>
            </a:r>
            <a:r>
              <a:rPr lang="en-US" dirty="0"/>
              <a:t> file that:</a:t>
            </a:r>
          </a:p>
          <a:p>
            <a:pPr lvl="1"/>
            <a:r>
              <a:rPr lang="en-US" dirty="0"/>
              <a:t>Defines the verb stems in each class (you will need two paths of verbal endings)</a:t>
            </a:r>
          </a:p>
          <a:p>
            <a:pPr lvl="1"/>
            <a:r>
              <a:rPr lang="en-US" dirty="0"/>
              <a:t>Defines the necessary suffixes (which differ in each class)</a:t>
            </a:r>
          </a:p>
          <a:p>
            <a:pPr lvl="1"/>
            <a:r>
              <a:rPr lang="en-US" dirty="0"/>
              <a:t>Combines the suffixes correctly with each verb type</a:t>
            </a:r>
          </a:p>
          <a:p>
            <a:r>
              <a:rPr lang="en-US" dirty="0"/>
              <a:t>In a separate </a:t>
            </a:r>
            <a:r>
              <a:rPr lang="en-US" b="1" dirty="0"/>
              <a:t>python </a:t>
            </a:r>
            <a:r>
              <a:rPr lang="en-US" dirty="0"/>
              <a:t>script, use the </a:t>
            </a:r>
            <a:r>
              <a:rPr lang="en-US" dirty="0" err="1"/>
              <a:t>fst’s</a:t>
            </a:r>
            <a:r>
              <a:rPr lang="en-US" dirty="0"/>
              <a:t> </a:t>
            </a:r>
            <a:r>
              <a:rPr lang="en-US" b="1" dirty="0"/>
              <a:t>transduce </a:t>
            </a:r>
            <a:r>
              <a:rPr lang="en-US" dirty="0"/>
              <a:t>command to get analyses for the provided Japanese words file (submit both </a:t>
            </a:r>
            <a:r>
              <a:rPr lang="en-US" b="1" dirty="0"/>
              <a:t>.</a:t>
            </a:r>
            <a:r>
              <a:rPr lang="en-US" b="1" dirty="0" err="1"/>
              <a:t>lexc</a:t>
            </a:r>
            <a:r>
              <a:rPr lang="en-US" b="1" dirty="0"/>
              <a:t> </a:t>
            </a:r>
            <a:r>
              <a:rPr lang="en-US" dirty="0"/>
              <a:t>and </a:t>
            </a:r>
            <a:r>
              <a:rPr lang="en-US" b="1" dirty="0"/>
              <a:t>.</a:t>
            </a:r>
            <a:r>
              <a:rPr lang="en-US" b="1" dirty="0" err="1"/>
              <a:t>py</a:t>
            </a:r>
            <a:r>
              <a:rPr lang="en-US" b="1" dirty="0"/>
              <a:t> </a:t>
            </a:r>
            <a:r>
              <a:rPr lang="en-US" dirty="0"/>
              <a:t>files!)</a:t>
            </a:r>
          </a:p>
          <a:p>
            <a:r>
              <a:rPr lang="en-US" dirty="0"/>
              <a:t>You should get all 1+3 possible inflected forms for all 4 verbs (16 forms): </a:t>
            </a:r>
          </a:p>
          <a:p>
            <a:pPr lvl="1"/>
            <a:r>
              <a:rPr lang="en-US" b="1" i="1" dirty="0" err="1">
                <a:solidFill>
                  <a:srgbClr val="0070C0"/>
                </a:solidFill>
              </a:rPr>
              <a:t>taberu</a:t>
            </a:r>
            <a:r>
              <a:rPr lang="en-US" b="1" i="1" dirty="0">
                <a:solidFill>
                  <a:srgbClr val="0070C0"/>
                </a:solidFill>
              </a:rPr>
              <a:t>, </a:t>
            </a:r>
            <a:r>
              <a:rPr lang="en-US" b="1" i="1" dirty="0" err="1">
                <a:solidFill>
                  <a:srgbClr val="0070C0"/>
                </a:solidFill>
              </a:rPr>
              <a:t>tabesaseru</a:t>
            </a:r>
            <a:r>
              <a:rPr lang="en-US" b="1" i="1" dirty="0">
                <a:solidFill>
                  <a:srgbClr val="0070C0"/>
                </a:solidFill>
              </a:rPr>
              <a:t>, </a:t>
            </a:r>
            <a:r>
              <a:rPr lang="en-US" b="1" i="1" dirty="0" err="1">
                <a:solidFill>
                  <a:srgbClr val="0070C0"/>
                </a:solidFill>
              </a:rPr>
              <a:t>taberareru</a:t>
            </a:r>
            <a:r>
              <a:rPr lang="en-US" b="1" i="1" dirty="0">
                <a:solidFill>
                  <a:srgbClr val="0070C0"/>
                </a:solidFill>
              </a:rPr>
              <a:t>, </a:t>
            </a:r>
            <a:r>
              <a:rPr lang="en-US" b="1" i="1" dirty="0" err="1">
                <a:solidFill>
                  <a:srgbClr val="0070C0"/>
                </a:solidFill>
              </a:rPr>
              <a:t>tabesaserareru</a:t>
            </a:r>
            <a:r>
              <a:rPr lang="en-US" b="1" i="1" dirty="0">
                <a:solidFill>
                  <a:srgbClr val="0070C0"/>
                </a:solidFill>
              </a:rPr>
              <a:t> </a:t>
            </a:r>
            <a:r>
              <a:rPr lang="en-US" sz="2400" dirty="0"/>
              <a:t>(be made to eat)</a:t>
            </a:r>
            <a:endParaRPr lang="en-US" dirty="0"/>
          </a:p>
          <a:p>
            <a:pPr lvl="1"/>
            <a:r>
              <a:rPr lang="en-US" i="1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0958925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 work – Japanese verbs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305800" cy="452628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Bonus: [1pt each, total 2pts]</a:t>
            </a:r>
          </a:p>
          <a:p>
            <a:pPr lvl="1"/>
            <a:r>
              <a:rPr lang="en-US" dirty="0"/>
              <a:t>Add a gloss to each word in the .</a:t>
            </a:r>
            <a:r>
              <a:rPr lang="en-US" dirty="0" err="1"/>
              <a:t>lexc</a:t>
            </a:r>
            <a:r>
              <a:rPr lang="en-US" dirty="0"/>
              <a:t> file so your analysis also outputs a </a:t>
            </a:r>
            <a:r>
              <a:rPr lang="en-US" b="1" dirty="0"/>
              <a:t>translation: </a:t>
            </a:r>
          </a:p>
          <a:p>
            <a:pPr lvl="2"/>
            <a:r>
              <a:rPr lang="en-US" dirty="0" err="1">
                <a:solidFill>
                  <a:srgbClr val="0070C0"/>
                </a:solidFill>
              </a:rPr>
              <a:t>yomaseru</a:t>
            </a:r>
            <a:r>
              <a:rPr lang="en-US" dirty="0">
                <a:solidFill>
                  <a:srgbClr val="0070C0"/>
                </a:solidFill>
              </a:rPr>
              <a:t> -&gt; </a:t>
            </a:r>
            <a:r>
              <a:rPr lang="en-US" dirty="0" err="1">
                <a:solidFill>
                  <a:srgbClr val="0070C0"/>
                </a:solidFill>
              </a:rPr>
              <a:t>read+V+Caus</a:t>
            </a:r>
            <a:endParaRPr lang="en-US" dirty="0">
              <a:solidFill>
                <a:srgbClr val="0070C0"/>
              </a:solidFill>
            </a:endParaRPr>
          </a:p>
          <a:p>
            <a:pPr lvl="1"/>
            <a:r>
              <a:rPr lang="en-US" dirty="0"/>
              <a:t>Add the honorific suffix -</a:t>
            </a:r>
            <a:r>
              <a:rPr lang="en-US" dirty="0" err="1"/>
              <a:t>masu</a:t>
            </a:r>
            <a:r>
              <a:rPr lang="en-US" dirty="0"/>
              <a:t> to the base form according to this list, and the test forms to the .txt file:</a:t>
            </a:r>
          </a:p>
          <a:p>
            <a:pPr lvl="2"/>
            <a:r>
              <a:rPr lang="en-US" dirty="0"/>
              <a:t>Type 1:	(use a symbol +Hon)</a:t>
            </a:r>
          </a:p>
          <a:p>
            <a:pPr lvl="3"/>
            <a:r>
              <a:rPr lang="en-US" dirty="0" err="1">
                <a:solidFill>
                  <a:srgbClr val="0070C0"/>
                </a:solidFill>
              </a:rPr>
              <a:t>yomimasu</a:t>
            </a:r>
            <a:endParaRPr lang="en-US" dirty="0">
              <a:solidFill>
                <a:srgbClr val="0070C0"/>
              </a:solidFill>
            </a:endParaRPr>
          </a:p>
          <a:p>
            <a:pPr lvl="3"/>
            <a:r>
              <a:rPr lang="en-US" dirty="0" err="1">
                <a:solidFill>
                  <a:srgbClr val="0070C0"/>
                </a:solidFill>
              </a:rPr>
              <a:t>hanashimasu</a:t>
            </a:r>
            <a:r>
              <a:rPr lang="en-US" dirty="0"/>
              <a:t> &lt;- note: </a:t>
            </a:r>
            <a:r>
              <a:rPr lang="en-US" b="1" dirty="0" err="1"/>
              <a:t>si</a:t>
            </a:r>
            <a:r>
              <a:rPr lang="en-US" dirty="0"/>
              <a:t> is pronounced </a:t>
            </a:r>
            <a:r>
              <a:rPr lang="en-US" b="1" dirty="0" err="1"/>
              <a:t>shi</a:t>
            </a:r>
            <a:r>
              <a:rPr lang="en-US" b="1" dirty="0"/>
              <a:t> </a:t>
            </a:r>
            <a:r>
              <a:rPr lang="en-US" dirty="0"/>
              <a:t>in Japanese - use </a:t>
            </a:r>
            <a:r>
              <a:rPr lang="en-US" dirty="0" err="1"/>
              <a:t>re.sub</a:t>
            </a:r>
            <a:r>
              <a:rPr lang="en-US" dirty="0"/>
              <a:t>!</a:t>
            </a:r>
          </a:p>
          <a:p>
            <a:pPr lvl="2"/>
            <a:r>
              <a:rPr lang="en-US" dirty="0"/>
              <a:t>Type 2:	(use a symbol +Hon)</a:t>
            </a:r>
          </a:p>
          <a:p>
            <a:pPr lvl="3"/>
            <a:r>
              <a:rPr lang="en-US" dirty="0" err="1">
                <a:solidFill>
                  <a:srgbClr val="0070C0"/>
                </a:solidFill>
              </a:rPr>
              <a:t>tabemasu</a:t>
            </a:r>
            <a:endParaRPr lang="en-US" dirty="0">
              <a:solidFill>
                <a:srgbClr val="0070C0"/>
              </a:solidFill>
            </a:endParaRPr>
          </a:p>
          <a:p>
            <a:pPr lvl="3"/>
            <a:r>
              <a:rPr lang="en-US" dirty="0" err="1">
                <a:solidFill>
                  <a:srgbClr val="0070C0"/>
                </a:solidFill>
              </a:rPr>
              <a:t>nobimasu</a:t>
            </a:r>
            <a:endParaRPr lang="en-US" dirty="0">
              <a:solidFill>
                <a:srgbClr val="0070C0"/>
              </a:solidFill>
            </a:endParaRP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987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complex lexicon for English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LEXICON</a:t>
            </a:r>
            <a:r>
              <a:rPr lang="en-US" dirty="0"/>
              <a:t> Noun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dirty="0"/>
              <a:t>cat   </a:t>
            </a:r>
            <a:r>
              <a:rPr lang="en-US" dirty="0" err="1"/>
              <a:t>Ninf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city  </a:t>
            </a:r>
            <a:r>
              <a:rPr lang="en-US" dirty="0" err="1"/>
              <a:t>Ninf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fox   </a:t>
            </a:r>
            <a:r>
              <a:rPr lang="en-US" dirty="0" err="1"/>
              <a:t>Ninf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panic </a:t>
            </a:r>
            <a:r>
              <a:rPr lang="en-US" dirty="0" err="1"/>
              <a:t>Ninf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try   </a:t>
            </a:r>
            <a:r>
              <a:rPr lang="en-US" dirty="0" err="1"/>
              <a:t>Ninf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watch </a:t>
            </a:r>
            <a:r>
              <a:rPr lang="en-US" dirty="0" err="1"/>
              <a:t>Ninf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LEXICON</a:t>
            </a:r>
            <a:r>
              <a:rPr lang="en-US" dirty="0"/>
              <a:t> Verb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dirty="0"/>
              <a:t>beg   </a:t>
            </a:r>
            <a:r>
              <a:rPr lang="en-US" dirty="0" err="1"/>
              <a:t>Vinf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fox   </a:t>
            </a:r>
            <a:r>
              <a:rPr lang="en-US" dirty="0" err="1"/>
              <a:t>Vinf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make  </a:t>
            </a:r>
            <a:r>
              <a:rPr lang="en-US" dirty="0" err="1"/>
              <a:t>Vinf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panic </a:t>
            </a:r>
            <a:r>
              <a:rPr lang="en-US" dirty="0" err="1"/>
              <a:t>Vinf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try   </a:t>
            </a:r>
            <a:r>
              <a:rPr lang="en-US" dirty="0" err="1"/>
              <a:t>Vinf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watch </a:t>
            </a:r>
            <a:r>
              <a:rPr lang="en-US" dirty="0" err="1"/>
              <a:t>Vinf</a:t>
            </a:r>
            <a:r>
              <a:rPr lang="en-US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994373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complex lexicon for English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LEXICON</a:t>
            </a:r>
            <a:r>
              <a:rPr lang="en-US" dirty="0"/>
              <a:t> </a:t>
            </a:r>
            <a:r>
              <a:rPr lang="en-US" dirty="0" err="1"/>
              <a:t>Ninf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dirty="0"/>
              <a:t>+N+Sg:0   #;</a:t>
            </a:r>
          </a:p>
          <a:p>
            <a:pPr marL="411480" lvl="1" indent="0">
              <a:buNone/>
            </a:pPr>
            <a:r>
              <a:rPr lang="en-US" dirty="0"/>
              <a:t>+</a:t>
            </a:r>
            <a:r>
              <a:rPr lang="en-US" dirty="0" err="1"/>
              <a:t>N+Pl</a:t>
            </a:r>
            <a:r>
              <a:rPr lang="en-US" dirty="0"/>
              <a:t>:^s  #;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LEXICON</a:t>
            </a:r>
            <a:r>
              <a:rPr lang="en-US" dirty="0"/>
              <a:t> </a:t>
            </a:r>
            <a:r>
              <a:rPr lang="en-US" dirty="0" err="1"/>
              <a:t>Vinf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dirty="0"/>
              <a:t>+V:0             #;</a:t>
            </a:r>
          </a:p>
          <a:p>
            <a:pPr marL="411480" lvl="1" indent="0">
              <a:buNone/>
            </a:pPr>
            <a:r>
              <a:rPr lang="en-US" dirty="0"/>
              <a:t>+V+3P+Sg:^s      #;</a:t>
            </a:r>
          </a:p>
          <a:p>
            <a:pPr marL="411480" lvl="1" indent="0">
              <a:buNone/>
            </a:pPr>
            <a:r>
              <a:rPr lang="en-US" dirty="0"/>
              <a:t>+</a:t>
            </a:r>
            <a:r>
              <a:rPr lang="en-US" dirty="0" err="1"/>
              <a:t>V+Past</a:t>
            </a:r>
            <a:r>
              <a:rPr lang="en-US" dirty="0"/>
              <a:t>:^</a:t>
            </a:r>
            <a:r>
              <a:rPr lang="en-US" dirty="0" err="1"/>
              <a:t>ed</a:t>
            </a:r>
            <a:r>
              <a:rPr lang="en-US" dirty="0"/>
              <a:t>      #;</a:t>
            </a:r>
          </a:p>
          <a:p>
            <a:pPr marL="411480" lvl="1" indent="0">
              <a:buNone/>
            </a:pPr>
            <a:r>
              <a:rPr lang="en-US" dirty="0"/>
              <a:t>+</a:t>
            </a:r>
            <a:r>
              <a:rPr lang="en-US" dirty="0" err="1"/>
              <a:t>V+PastPart</a:t>
            </a:r>
            <a:r>
              <a:rPr lang="en-US" dirty="0"/>
              <a:t>:^</a:t>
            </a:r>
            <a:r>
              <a:rPr lang="en-US" dirty="0" err="1"/>
              <a:t>ed</a:t>
            </a:r>
            <a:r>
              <a:rPr lang="en-US" dirty="0"/>
              <a:t>  #;</a:t>
            </a:r>
          </a:p>
          <a:p>
            <a:pPr marL="411480" lvl="1" indent="0">
              <a:buNone/>
            </a:pPr>
            <a:r>
              <a:rPr lang="en-US" dirty="0"/>
              <a:t>+</a:t>
            </a:r>
            <a:r>
              <a:rPr lang="en-US" dirty="0" err="1"/>
              <a:t>V+PresPart</a:t>
            </a:r>
            <a:r>
              <a:rPr lang="en-US" dirty="0"/>
              <a:t>:^</a:t>
            </a:r>
            <a:r>
              <a:rPr lang="en-US" dirty="0" err="1"/>
              <a:t>ing</a:t>
            </a:r>
            <a:r>
              <a:rPr lang="en-US" dirty="0"/>
              <a:t> #;</a:t>
            </a:r>
          </a:p>
        </p:txBody>
      </p:sp>
    </p:spTree>
    <p:extLst>
      <p:ext uri="{BB962C8B-B14F-4D97-AF65-F5344CB8AC3E}">
        <p14:creationId xmlns:p14="http://schemas.microsoft.com/office/powerpoint/2010/main" val="3220994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Generating words on either tape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transducer = </a:t>
            </a:r>
            <a:r>
              <a:rPr lang="en-US" dirty="0" err="1"/>
              <a:t>generate_table</a:t>
            </a:r>
            <a:r>
              <a:rPr lang="en-US" dirty="0"/>
              <a:t>(</a:t>
            </a:r>
            <a:r>
              <a:rPr lang="en-US" dirty="0" err="1"/>
              <a:t>options.lexc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err="1"/>
              <a:t>fst</a:t>
            </a:r>
            <a:r>
              <a:rPr lang="en-US" dirty="0"/>
              <a:t> = FST(transducer)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 err="1"/>
              <a:t>fst.lower_words</a:t>
            </a:r>
            <a:r>
              <a:rPr lang="en-US" dirty="0"/>
              <a:t>(</a:t>
            </a:r>
            <a:r>
              <a:rPr lang="en-US" dirty="0">
                <a:solidFill>
                  <a:srgbClr val="7030A0"/>
                </a:solidFill>
              </a:rPr>
              <a:t>n</a:t>
            </a:r>
            <a:r>
              <a:rPr lang="en-US" dirty="0"/>
              <a:t>=</a:t>
            </a:r>
            <a:r>
              <a:rPr lang="en-US" dirty="0">
                <a:solidFill>
                  <a:srgbClr val="0000FF"/>
                </a:solidFill>
              </a:rPr>
              <a:t>3</a:t>
            </a:r>
            <a:r>
              <a:rPr lang="en-US" dirty="0"/>
              <a:t>))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try+N+Pl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try+N+Pl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fox+N+Sg</a:t>
            </a:r>
            <a:endParaRPr lang="en-US" dirty="0"/>
          </a:p>
        </p:txBody>
      </p:sp>
      <p:pic>
        <p:nvPicPr>
          <p:cNvPr id="6" name="Graphic 5" descr="Checkmark">
            <a:extLst>
              <a:ext uri="{FF2B5EF4-FFF2-40B4-BE49-F238E27FC236}">
                <a16:creationId xmlns:a16="http://schemas.microsoft.com/office/drawing/2014/main" id="{E6A047A0-10EC-4B0E-9373-752C872686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95600" y="427495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028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Generating words on either tape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transducer = </a:t>
            </a:r>
            <a:r>
              <a:rPr lang="en-US" dirty="0" err="1"/>
              <a:t>generate_table</a:t>
            </a:r>
            <a:r>
              <a:rPr lang="en-US" dirty="0"/>
              <a:t>(</a:t>
            </a:r>
            <a:r>
              <a:rPr lang="en-US" dirty="0" err="1"/>
              <a:t>options.lexc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err="1"/>
              <a:t>fst</a:t>
            </a:r>
            <a:r>
              <a:rPr lang="en-US" dirty="0"/>
              <a:t> = FST(transducer)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 err="1"/>
              <a:t>fst.upper_words</a:t>
            </a:r>
            <a:r>
              <a:rPr lang="en-US" dirty="0"/>
              <a:t>(</a:t>
            </a:r>
            <a:r>
              <a:rPr lang="en-US" dirty="0">
                <a:solidFill>
                  <a:srgbClr val="7030A0"/>
                </a:solidFill>
              </a:rPr>
              <a:t>n</a:t>
            </a:r>
            <a:r>
              <a:rPr lang="en-US" dirty="0"/>
              <a:t>=</a:t>
            </a:r>
            <a:r>
              <a:rPr lang="en-US" dirty="0">
                <a:solidFill>
                  <a:srgbClr val="0000FF"/>
                </a:solidFill>
              </a:rPr>
              <a:t>3</a:t>
            </a:r>
            <a:r>
              <a:rPr lang="en-US" dirty="0"/>
              <a:t>))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watch^s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try^ed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make^ing</a:t>
            </a:r>
            <a:endParaRPr lang="en-US" dirty="0"/>
          </a:p>
        </p:txBody>
      </p:sp>
      <p:pic>
        <p:nvPicPr>
          <p:cNvPr id="5" name="Graphic 4" descr="Close">
            <a:extLst>
              <a:ext uri="{FF2B5EF4-FFF2-40B4-BE49-F238E27FC236}">
                <a16:creationId xmlns:a16="http://schemas.microsoft.com/office/drawing/2014/main" id="{062F451A-F341-4EAD-A096-7D71AFAACB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48000" y="4419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213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Replacement rules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We can use </a:t>
            </a:r>
            <a:r>
              <a:rPr lang="en-US" dirty="0" err="1"/>
              <a:t>re.sub</a:t>
            </a:r>
            <a:r>
              <a:rPr lang="en-US" dirty="0"/>
              <a:t> to clean up our outputs in a separate function: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b="1" dirty="0">
                <a:solidFill>
                  <a:srgbClr val="002060"/>
                </a:solidFill>
              </a:rPr>
              <a:t>def</a:t>
            </a:r>
            <a:r>
              <a:rPr lang="en-US" dirty="0"/>
              <a:t> </a:t>
            </a:r>
            <a:r>
              <a:rPr lang="en-US" dirty="0" err="1"/>
              <a:t>clean_word</a:t>
            </a:r>
            <a:r>
              <a:rPr lang="en-US" dirty="0"/>
              <a:t>(word):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e-deletion: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make^ing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-&gt;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mak^ing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 marL="411480" lvl="1" indent="0">
              <a:buNone/>
            </a:pPr>
            <a:r>
              <a:rPr lang="en-US" dirty="0"/>
              <a:t>	cleaned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dirty="0" err="1">
                <a:solidFill>
                  <a:srgbClr val="006600"/>
                </a:solidFill>
              </a:rPr>
              <a:t>r'e</a:t>
            </a:r>
            <a:r>
              <a:rPr lang="en-US" dirty="0">
                <a:solidFill>
                  <a:srgbClr val="006600"/>
                </a:solidFill>
              </a:rPr>
              <a:t>\^(</a:t>
            </a:r>
            <a:r>
              <a:rPr lang="en-US" dirty="0" err="1">
                <a:solidFill>
                  <a:srgbClr val="006600"/>
                </a:solidFill>
              </a:rPr>
              <a:t>ed|ing</a:t>
            </a:r>
            <a:r>
              <a:rPr lang="en-US" dirty="0">
                <a:solidFill>
                  <a:srgbClr val="006600"/>
                </a:solidFill>
              </a:rPr>
              <a:t>)'</a:t>
            </a:r>
            <a:r>
              <a:rPr lang="en-US" dirty="0"/>
              <a:t>,</a:t>
            </a:r>
            <a:r>
              <a:rPr lang="en-US" dirty="0">
                <a:solidFill>
                  <a:srgbClr val="006600"/>
                </a:solidFill>
              </a:rPr>
              <a:t> r'^\1'</a:t>
            </a:r>
            <a:r>
              <a:rPr lang="en-US" dirty="0"/>
              <a:t>, word)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	# e-insertion: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watch^s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-&gt;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watche^s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 marL="411480" lvl="1" indent="0">
              <a:buNone/>
            </a:pPr>
            <a:r>
              <a:rPr lang="en-US" dirty="0"/>
              <a:t>	cleaned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r'([</a:t>
            </a:r>
            <a:r>
              <a:rPr lang="en-US" dirty="0" err="1">
                <a:solidFill>
                  <a:srgbClr val="006600"/>
                </a:solidFill>
              </a:rPr>
              <a:t>szx</a:t>
            </a:r>
            <a:r>
              <a:rPr lang="en-US" dirty="0">
                <a:solidFill>
                  <a:srgbClr val="006600"/>
                </a:solidFill>
              </a:rPr>
              <a:t>]|</a:t>
            </a:r>
            <a:r>
              <a:rPr lang="en-US" dirty="0" err="1">
                <a:solidFill>
                  <a:srgbClr val="006600"/>
                </a:solidFill>
              </a:rPr>
              <a:t>ch|sh</a:t>
            </a:r>
            <a:r>
              <a:rPr lang="en-US" dirty="0">
                <a:solidFill>
                  <a:srgbClr val="006600"/>
                </a:solidFill>
              </a:rPr>
              <a:t>)\^s'</a:t>
            </a:r>
            <a:r>
              <a:rPr lang="en-US" dirty="0"/>
              <a:t>, </a:t>
            </a:r>
            <a:r>
              <a:rPr lang="en-US" dirty="0">
                <a:solidFill>
                  <a:srgbClr val="006600"/>
                </a:solidFill>
              </a:rPr>
              <a:t>r'\1^s'</a:t>
            </a:r>
            <a:r>
              <a:rPr lang="en-US" dirty="0"/>
              <a:t>, cleaned)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	# Remove remaining "^"</a:t>
            </a:r>
          </a:p>
          <a:p>
            <a:pPr marL="411480" lvl="1" indent="0">
              <a:buNone/>
            </a:pPr>
            <a:r>
              <a:rPr lang="en-US" dirty="0"/>
              <a:t>	cleaned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r'\^'</a:t>
            </a:r>
            <a:r>
              <a:rPr lang="en-US" dirty="0"/>
              <a:t>, </a:t>
            </a:r>
            <a:r>
              <a:rPr lang="en-US" dirty="0">
                <a:solidFill>
                  <a:srgbClr val="006600"/>
                </a:solidFill>
              </a:rPr>
              <a:t>''</a:t>
            </a:r>
            <a:r>
              <a:rPr lang="en-US" dirty="0"/>
              <a:t>, cleaned)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	</a:t>
            </a:r>
            <a:r>
              <a:rPr lang="en-US" b="1" dirty="0">
                <a:solidFill>
                  <a:srgbClr val="002060"/>
                </a:solidFill>
              </a:rPr>
              <a:t>return</a:t>
            </a:r>
            <a:r>
              <a:rPr lang="en-US" dirty="0"/>
              <a:t> cleaned</a:t>
            </a:r>
          </a:p>
        </p:txBody>
      </p:sp>
    </p:spTree>
    <p:extLst>
      <p:ext uri="{BB962C8B-B14F-4D97-AF65-F5344CB8AC3E}">
        <p14:creationId xmlns:p14="http://schemas.microsoft.com/office/powerpoint/2010/main" val="3537878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Combining everything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# generate clean words from analyses</a:t>
            </a:r>
          </a:p>
          <a:p>
            <a:pPr marL="0" indent="0">
              <a:buNone/>
            </a:pPr>
            <a:r>
              <a:rPr lang="en-US" sz="2400" dirty="0"/>
              <a:t>print(</a:t>
            </a:r>
            <a:r>
              <a:rPr lang="en-US" sz="2400" dirty="0">
                <a:solidFill>
                  <a:srgbClr val="006600"/>
                </a:solidFill>
              </a:rPr>
              <a:t>"\</a:t>
            </a:r>
            <a:r>
              <a:rPr lang="en-US" sz="2400" dirty="0" err="1">
                <a:solidFill>
                  <a:srgbClr val="006600"/>
                </a:solidFill>
              </a:rPr>
              <a:t>nGenerating</a:t>
            </a:r>
            <a:r>
              <a:rPr lang="en-US" sz="2400" dirty="0">
                <a:solidFill>
                  <a:srgbClr val="006600"/>
                </a:solidFill>
              </a:rPr>
              <a:t> clean word forms:\n"</a:t>
            </a:r>
            <a:r>
              <a:rPr lang="en-US" sz="2400" dirty="0"/>
              <a:t> + </a:t>
            </a:r>
            <a:r>
              <a:rPr lang="en-US" sz="2400" dirty="0">
                <a:solidFill>
                  <a:srgbClr val="006600"/>
                </a:solidFill>
              </a:rPr>
              <a:t>"="</a:t>
            </a:r>
            <a:r>
              <a:rPr lang="en-US" sz="2400" dirty="0"/>
              <a:t>*</a:t>
            </a:r>
            <a:r>
              <a:rPr lang="en-US" sz="2400" dirty="0">
                <a:solidFill>
                  <a:srgbClr val="0000FF"/>
                </a:solidFill>
              </a:rPr>
              <a:t>20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r>
              <a:rPr lang="en-US" sz="2400" dirty="0" err="1"/>
              <a:t>to_generate</a:t>
            </a:r>
            <a:r>
              <a:rPr lang="en-US" sz="2400" dirty="0"/>
              <a:t> = </a:t>
            </a:r>
            <a:r>
              <a:rPr lang="en-US" sz="2400" b="1" dirty="0">
                <a:solidFill>
                  <a:srgbClr val="002060"/>
                </a:solidFill>
              </a:rPr>
              <a:t>open</a:t>
            </a:r>
            <a:r>
              <a:rPr lang="en-US" sz="2400" dirty="0"/>
              <a:t>(</a:t>
            </a:r>
            <a:r>
              <a:rPr lang="en-US" sz="2400" dirty="0" err="1"/>
              <a:t>options.inputfile</a:t>
            </a:r>
            <a:r>
              <a:rPr lang="en-US" sz="2400" dirty="0"/>
              <a:t>, encoding=</a:t>
            </a:r>
            <a:r>
              <a:rPr lang="en-US" sz="2400" dirty="0">
                <a:solidFill>
                  <a:srgbClr val="006600"/>
                </a:solidFill>
              </a:rPr>
              <a:t>"utf-8"</a:t>
            </a:r>
            <a:r>
              <a:rPr lang="en-US" sz="2400" dirty="0"/>
              <a:t>).read()</a:t>
            </a:r>
          </a:p>
          <a:p>
            <a:pPr marL="0" indent="0">
              <a:buNone/>
            </a:pPr>
            <a:r>
              <a:rPr lang="en-US" sz="2400" dirty="0" err="1"/>
              <a:t>to_generate</a:t>
            </a:r>
            <a:r>
              <a:rPr lang="en-US" sz="2400" dirty="0"/>
              <a:t> = </a:t>
            </a:r>
            <a:r>
              <a:rPr lang="en-US" sz="2400" dirty="0" err="1"/>
              <a:t>to_generate.strip</a:t>
            </a:r>
            <a:r>
              <a:rPr lang="en-US" sz="2400" dirty="0"/>
              <a:t>().split(</a:t>
            </a:r>
            <a:r>
              <a:rPr lang="en-US" sz="2400" dirty="0">
                <a:solidFill>
                  <a:srgbClr val="006600"/>
                </a:solidFill>
              </a:rPr>
              <a:t>"\n"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002060"/>
                </a:solidFill>
              </a:rPr>
              <a:t>for</a:t>
            </a:r>
            <a:r>
              <a:rPr lang="en-US" sz="2400" dirty="0"/>
              <a:t> analysis </a:t>
            </a:r>
            <a:r>
              <a:rPr lang="en-US" sz="2400" b="1" dirty="0">
                <a:solidFill>
                  <a:srgbClr val="002060"/>
                </a:solidFill>
              </a:rPr>
              <a:t>in</a:t>
            </a:r>
            <a:r>
              <a:rPr lang="en-US" sz="2400" dirty="0"/>
              <a:t> </a:t>
            </a:r>
            <a:r>
              <a:rPr lang="en-US" sz="2400" dirty="0" err="1"/>
              <a:t>to_generate</a:t>
            </a:r>
            <a:r>
              <a:rPr lang="en-US" sz="2400" dirty="0"/>
              <a:t>:</a:t>
            </a:r>
          </a:p>
          <a:p>
            <a:pPr marL="0" indent="0">
              <a:buNone/>
            </a:pPr>
            <a:r>
              <a:rPr lang="en-US" sz="2400" dirty="0"/>
              <a:t>	generated = </a:t>
            </a:r>
            <a:r>
              <a:rPr lang="en-US" sz="2400" dirty="0" err="1"/>
              <a:t>fst.transduce</a:t>
            </a:r>
            <a:r>
              <a:rPr lang="en-US" sz="2400" dirty="0"/>
              <a:t>(</a:t>
            </a:r>
            <a:r>
              <a:rPr lang="en-US" sz="2400" dirty="0" err="1"/>
              <a:t>analysis,</a:t>
            </a:r>
            <a:r>
              <a:rPr lang="en-US" sz="2400" dirty="0" err="1">
                <a:solidFill>
                  <a:srgbClr val="7030A0"/>
                </a:solidFill>
              </a:rPr>
              <a:t>with_input</a:t>
            </a:r>
            <a:r>
              <a:rPr lang="en-US" sz="2400" dirty="0"/>
              <a:t>=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False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r>
              <a:rPr lang="en-US" sz="2400" dirty="0"/>
              <a:t>	generated = </a:t>
            </a:r>
            <a:r>
              <a:rPr lang="en-US" sz="2400" dirty="0" err="1"/>
              <a:t>clean_word</a:t>
            </a:r>
            <a:r>
              <a:rPr lang="en-US" sz="2400" dirty="0"/>
              <a:t>(generated)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b="1" dirty="0">
                <a:solidFill>
                  <a:srgbClr val="002060"/>
                </a:solidFill>
              </a:rPr>
              <a:t>print</a:t>
            </a:r>
            <a:r>
              <a:rPr lang="en-US" sz="2400" dirty="0"/>
              <a:t>(generated)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i="1" dirty="0"/>
              <a:t>cats</a:t>
            </a:r>
          </a:p>
          <a:p>
            <a:pPr marL="0" indent="0">
              <a:buNone/>
            </a:pPr>
            <a:r>
              <a:rPr lang="en-US" sz="2400" i="1" dirty="0"/>
              <a:t>watches</a:t>
            </a:r>
          </a:p>
          <a:p>
            <a:pPr marL="0" indent="0">
              <a:buNone/>
            </a:pPr>
            <a:r>
              <a:rPr lang="en-US" sz="2400" i="1" dirty="0"/>
              <a:t>making</a:t>
            </a:r>
          </a:p>
        </p:txBody>
      </p:sp>
      <p:pic>
        <p:nvPicPr>
          <p:cNvPr id="6" name="Graphic 5" descr="Checkmark">
            <a:extLst>
              <a:ext uri="{FF2B5EF4-FFF2-40B4-BE49-F238E27FC236}">
                <a16:creationId xmlns:a16="http://schemas.microsoft.com/office/drawing/2014/main" id="{45D5C636-5943-4003-A92F-327A5AA12F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62200" y="50292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181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3709B-984E-41A9-9A79-712D7BF07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Epsilon insertion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73A7A-7D7F-4EF9-B5D0-7D949BD173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46236"/>
            <a:ext cx="8382000" cy="48307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Note that analysis doesn’t quite work, since we expect inputs like “</a:t>
            </a:r>
            <a:r>
              <a:rPr lang="en-US" dirty="0" err="1"/>
              <a:t>cat</a:t>
            </a:r>
            <a:r>
              <a:rPr lang="en-US" dirty="0" err="1">
                <a:solidFill>
                  <a:srgbClr val="FF0000"/>
                </a:solidFill>
              </a:rPr>
              <a:t>^</a:t>
            </a:r>
            <a:r>
              <a:rPr lang="en-US" dirty="0" err="1"/>
              <a:t>s</a:t>
            </a:r>
            <a:r>
              <a:rPr lang="en-US" dirty="0"/>
              <a:t>”</a:t>
            </a:r>
          </a:p>
          <a:p>
            <a:r>
              <a:rPr lang="en-US" dirty="0"/>
              <a:t>C++ FSMs can consider producing such symbols from empty input, also called ‘epsilon’</a:t>
            </a:r>
          </a:p>
          <a:p>
            <a:r>
              <a:rPr lang="en-US" dirty="0"/>
              <a:t>For our pure Python code we can do this: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400" dirty="0"/>
              <a:t>analyzed = </a:t>
            </a:r>
            <a:r>
              <a:rPr lang="en-US" sz="2400" dirty="0" err="1"/>
              <a:t>fst.transduce</a:t>
            </a:r>
            <a:r>
              <a:rPr lang="en-US" sz="2400" dirty="0"/>
              <a:t>(</a:t>
            </a:r>
            <a:r>
              <a:rPr lang="en-US" sz="2400" dirty="0" err="1"/>
              <a:t>word,</a:t>
            </a:r>
            <a:r>
              <a:rPr lang="en-US" sz="2400" dirty="0" err="1">
                <a:solidFill>
                  <a:srgbClr val="7030A0"/>
                </a:solidFill>
              </a:rPr>
              <a:t>with_input</a:t>
            </a:r>
            <a:r>
              <a:rPr lang="en-US" sz="2400" dirty="0"/>
              <a:t>=</a:t>
            </a:r>
            <a:r>
              <a:rPr lang="en-US" sz="2400" dirty="0">
                <a:solidFill>
                  <a:srgbClr val="CC7832"/>
                </a:solidFill>
              </a:rPr>
              <a:t>False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#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re.sub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cannot invert caret deletion (epsilon insertion)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002060"/>
                </a:solidFill>
              </a:rPr>
              <a:t>if</a:t>
            </a:r>
            <a:r>
              <a:rPr lang="en-US" sz="2400" dirty="0"/>
              <a:t> analyzed==</a:t>
            </a:r>
            <a:r>
              <a:rPr lang="en-US" sz="2400" dirty="0">
                <a:solidFill>
                  <a:srgbClr val="006600"/>
                </a:solidFill>
              </a:rPr>
              <a:t>""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002060"/>
                </a:solidFill>
              </a:rPr>
              <a:t>and</a:t>
            </a:r>
            <a:r>
              <a:rPr lang="en-US" sz="2400" dirty="0"/>
              <a:t> </a:t>
            </a:r>
            <a:r>
              <a:rPr lang="en-US" sz="2400" dirty="0" err="1"/>
              <a:t>re.search</a:t>
            </a:r>
            <a:r>
              <a:rPr lang="en-US" sz="2400" dirty="0"/>
              <a:t>(</a:t>
            </a:r>
            <a:r>
              <a:rPr lang="en-US" sz="2400" dirty="0">
                <a:solidFill>
                  <a:srgbClr val="006600"/>
                </a:solidFill>
              </a:rPr>
              <a:t>r'(</a:t>
            </a:r>
            <a:r>
              <a:rPr lang="en-US" sz="2400" dirty="0" err="1">
                <a:solidFill>
                  <a:srgbClr val="006600"/>
                </a:solidFill>
              </a:rPr>
              <a:t>s|ed|ing</a:t>
            </a:r>
            <a:r>
              <a:rPr lang="en-US" sz="2400" dirty="0">
                <a:solidFill>
                  <a:srgbClr val="006600"/>
                </a:solidFill>
              </a:rPr>
              <a:t>)$'</a:t>
            </a:r>
            <a:r>
              <a:rPr lang="en-US" sz="2400" dirty="0"/>
              <a:t>,word) </a:t>
            </a:r>
            <a:r>
              <a:rPr lang="en-US" sz="2400" b="1" dirty="0">
                <a:solidFill>
                  <a:srgbClr val="002060"/>
                </a:solidFill>
              </a:rPr>
              <a:t>is</a:t>
            </a:r>
            <a:r>
              <a:rPr lang="en-US" sz="2400" dirty="0"/>
              <a:t> </a:t>
            </a:r>
            <a:r>
              <a:rPr lang="en-US" sz="2400" b="1" dirty="0">
                <a:solidFill>
                  <a:srgbClr val="002060"/>
                </a:solidFill>
              </a:rPr>
              <a:t>not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002060"/>
                </a:solidFill>
              </a:rPr>
              <a:t>None</a:t>
            </a:r>
            <a:r>
              <a:rPr lang="en-US" sz="2400" dirty="0"/>
              <a:t>: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err="1"/>
              <a:t>with_caret</a:t>
            </a:r>
            <a:r>
              <a:rPr lang="en-US" sz="2400" dirty="0"/>
              <a:t> = </a:t>
            </a:r>
            <a:r>
              <a:rPr lang="en-US" sz="2400" dirty="0" err="1"/>
              <a:t>re.sub</a:t>
            </a:r>
            <a:r>
              <a:rPr lang="en-US" sz="2400" dirty="0"/>
              <a:t>(</a:t>
            </a:r>
            <a:r>
              <a:rPr lang="en-US" sz="2400" dirty="0">
                <a:solidFill>
                  <a:srgbClr val="006600"/>
                </a:solidFill>
              </a:rPr>
              <a:t>r'(</a:t>
            </a:r>
            <a:r>
              <a:rPr lang="en-US" sz="2400" dirty="0" err="1">
                <a:solidFill>
                  <a:srgbClr val="006600"/>
                </a:solidFill>
              </a:rPr>
              <a:t>s|ed|ing</a:t>
            </a:r>
            <a:r>
              <a:rPr lang="en-US" sz="2400" dirty="0">
                <a:solidFill>
                  <a:srgbClr val="006600"/>
                </a:solidFill>
              </a:rPr>
              <a:t>)$'</a:t>
            </a:r>
            <a:r>
              <a:rPr lang="en-US" sz="2400" dirty="0"/>
              <a:t>,</a:t>
            </a:r>
            <a:r>
              <a:rPr lang="en-US" sz="2400" dirty="0">
                <a:solidFill>
                  <a:srgbClr val="006600"/>
                </a:solidFill>
              </a:rPr>
              <a:t>r'^\1',word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r>
              <a:rPr lang="en-US" sz="2400" dirty="0"/>
              <a:t>	analyzed = </a:t>
            </a:r>
            <a:r>
              <a:rPr lang="en-US" sz="2400" dirty="0" err="1"/>
              <a:t>fst.transduce</a:t>
            </a:r>
            <a:r>
              <a:rPr lang="en-US" sz="2400" dirty="0"/>
              <a:t>(</a:t>
            </a:r>
            <a:r>
              <a:rPr lang="en-US" sz="2400" dirty="0" err="1"/>
              <a:t>with_caret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252445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1732</TotalTime>
  <Words>1712</Words>
  <Application>Microsoft Office PowerPoint</Application>
  <PresentationFormat>On-screen Show (4:3)</PresentationFormat>
  <Paragraphs>244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Antinoou</vt:lpstr>
      <vt:lpstr>Calibri</vt:lpstr>
      <vt:lpstr>Cambria</vt:lpstr>
      <vt:lpstr>Wingdings</vt:lpstr>
      <vt:lpstr>Wingdings 2</vt:lpstr>
      <vt:lpstr>Foundry</vt:lpstr>
      <vt:lpstr>LING-362 Introduction to  Natural Language Processing</vt:lpstr>
      <vt:lpstr>Transducers as analyzers</vt:lpstr>
      <vt:lpstr>A complex lexicon for English</vt:lpstr>
      <vt:lpstr>A complex lexicon for English</vt:lpstr>
      <vt:lpstr>Generating words on either tape</vt:lpstr>
      <vt:lpstr>Generating words on either tape</vt:lpstr>
      <vt:lpstr>Replacement rules</vt:lpstr>
      <vt:lpstr>Combining everything</vt:lpstr>
      <vt:lpstr>Epsilon insertion</vt:lpstr>
      <vt:lpstr>FSM: Going further</vt:lpstr>
      <vt:lpstr>Practicing this</vt:lpstr>
      <vt:lpstr>LING-362 Introduction to  Natural Language Processing</vt:lpstr>
      <vt:lpstr>Coptic?</vt:lpstr>
      <vt:lpstr>Sample text (simplified)</vt:lpstr>
      <vt:lpstr>Coptic morphology – the facts</vt:lpstr>
      <vt:lpstr>Coptic morphology – the facts</vt:lpstr>
      <vt:lpstr>Coptic – ponological rules </vt:lpstr>
      <vt:lpstr>Some tips</vt:lpstr>
      <vt:lpstr>Links</vt:lpstr>
      <vt:lpstr>Home work – Japanese verbs</vt:lpstr>
      <vt:lpstr>Home work – Japanese verbs</vt:lpstr>
      <vt:lpstr>Home work – Japanese verbs</vt:lpstr>
      <vt:lpstr>Home work – Japanese verbs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1210</cp:revision>
  <dcterms:created xsi:type="dcterms:W3CDTF">2015-10-05T21:10:16Z</dcterms:created>
  <dcterms:modified xsi:type="dcterms:W3CDTF">2021-10-04T14:07:29Z</dcterms:modified>
</cp:coreProperties>
</file>