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96" r:id="rId1"/>
  </p:sldMasterIdLst>
  <p:notesMasterIdLst>
    <p:notesMasterId r:id="rId38"/>
  </p:notesMasterIdLst>
  <p:sldIdLst>
    <p:sldId id="256" r:id="rId2"/>
    <p:sldId id="509" r:id="rId3"/>
    <p:sldId id="510" r:id="rId4"/>
    <p:sldId id="511" r:id="rId5"/>
    <p:sldId id="371" r:id="rId6"/>
    <p:sldId id="486" r:id="rId7"/>
    <p:sldId id="487" r:id="rId8"/>
    <p:sldId id="488" r:id="rId9"/>
    <p:sldId id="489" r:id="rId10"/>
    <p:sldId id="490" r:id="rId11"/>
    <p:sldId id="445" r:id="rId12"/>
    <p:sldId id="491" r:id="rId13"/>
    <p:sldId id="492" r:id="rId14"/>
    <p:sldId id="493" r:id="rId15"/>
    <p:sldId id="494" r:id="rId16"/>
    <p:sldId id="495" r:id="rId17"/>
    <p:sldId id="496" r:id="rId18"/>
    <p:sldId id="497" r:id="rId19"/>
    <p:sldId id="512" r:id="rId20"/>
    <p:sldId id="513" r:id="rId21"/>
    <p:sldId id="514" r:id="rId22"/>
    <p:sldId id="429" r:id="rId23"/>
    <p:sldId id="438" r:id="rId24"/>
    <p:sldId id="433" r:id="rId25"/>
    <p:sldId id="434" r:id="rId26"/>
    <p:sldId id="439" r:id="rId27"/>
    <p:sldId id="435" r:id="rId28"/>
    <p:sldId id="436" r:id="rId29"/>
    <p:sldId id="397" r:id="rId30"/>
    <p:sldId id="398" r:id="rId31"/>
    <p:sldId id="399" r:id="rId32"/>
    <p:sldId id="400" r:id="rId33"/>
    <p:sldId id="401" r:id="rId34"/>
    <p:sldId id="402" r:id="rId35"/>
    <p:sldId id="417" r:id="rId36"/>
    <p:sldId id="403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FF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950" y="-52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2FAC90-0761-4911-BBCB-D3B6453E3FDC}" type="datetimeFigureOut">
              <a:rPr lang="en-US" smtClean="0"/>
              <a:t>11/1/2021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25CBCD-83FB-428F-9AB8-2B31504BA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855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81C38EDC-E2AE-4079-B8AB-CFC3727639E6}" type="datetime1">
              <a:rPr lang="en-US" smtClean="0"/>
              <a:t>11/1/2021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689BA-6919-41D4-B2F2-0ACFA700F397}" type="datetime1">
              <a:rPr lang="en-US" smtClean="0"/>
              <a:t>11/1/2021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766C6-879A-487F-A732-DABE769E1C71}" type="datetime1">
              <a:rPr lang="en-US" smtClean="0"/>
              <a:t>11/1/2021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/>
            </a:lvl1pPr>
            <a:lvl2pPr>
              <a:buClr>
                <a:srgbClr val="002060"/>
              </a:buClr>
              <a:defRPr/>
            </a:lvl2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FE661-3E03-4607-A364-1182CBE68F00}" type="datetime1">
              <a:rPr lang="en-US" smtClean="0"/>
              <a:t>11/1/2021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rgbClr val="002060"/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FE04379D-208B-40D8-93C6-F3BFECC1605F}" type="datetime1">
              <a:rPr lang="en-US" smtClean="0"/>
              <a:t>11/1/2021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CB399-6880-4E48-8BFD-029D7870B462}" type="datetime1">
              <a:rPr lang="en-US" smtClean="0"/>
              <a:t>11/1/2021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D8450-0C53-4D39-8CDE-85316FEA5791}" type="datetime1">
              <a:rPr lang="en-US" smtClean="0"/>
              <a:t>11/1/2021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96CA5-C4EE-4ABC-9CEC-B418C29ED1DA}" type="datetime1">
              <a:rPr lang="en-US" smtClean="0"/>
              <a:t>11/1/2021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F552A-5A6B-4BBF-AB57-524735FBBCA9}" type="datetime1">
              <a:rPr lang="en-US" smtClean="0"/>
              <a:t>11/1/2021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09889831-4B0C-4D04-89C8-F389BD3817C4}" type="datetime1">
              <a:rPr lang="en-US" smtClean="0"/>
              <a:t>11/1/2021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77A648F8-983C-49F3-83C8-E757E5A59003}" type="datetime1">
              <a:rPr lang="en-US" smtClean="0"/>
              <a:t>11/1/2021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 userDrawn="1"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D671EAF7-8B81-4A9A-8204-DB3400784F97}" type="datetime1">
              <a:rPr lang="en-US" smtClean="0"/>
              <a:t>11/1/2021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rgbClr val="002060"/>
                </a:solidFill>
                <a:effectLst/>
              </a:defRPr>
            </a:lvl1pPr>
            <a:extLst/>
          </a:lstStyle>
          <a:p>
            <a:fld id="{F6AB0563-D78A-4FA2-B6B1-9EDD31DABC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pic>
        <p:nvPicPr>
          <p:cNvPr id="8" name="Picture 2" descr="C:\Uni\Teaching\LING362\nlp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0"/>
            <a:ext cx="1600200" cy="51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marL="54864" algn="l" rtl="0" eaLnBrk="1" latinLnBrk="0" hangingPunct="1">
        <a:spcBef>
          <a:spcPct val="0"/>
        </a:spcBef>
        <a:buNone/>
        <a:defRPr kumimoji="0" sz="4600" kern="1200">
          <a:ln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Tx/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rgbClr val="002060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LING-362</a:t>
            </a:r>
            <a:br>
              <a:rPr lang="en-US" dirty="0"/>
            </a:br>
            <a:r>
              <a:rPr lang="en-US" dirty="0"/>
              <a:t>Introduction to 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dirty="0"/>
              <a:t>atural 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en-US" dirty="0"/>
              <a:t>anguage </a:t>
            </a:r>
            <a:r>
              <a:rPr lang="en-US" b="1" dirty="0">
                <a:solidFill>
                  <a:srgbClr val="002060"/>
                </a:solidFill>
              </a:rPr>
              <a:t>P</a:t>
            </a:r>
            <a:r>
              <a:rPr lang="en-US" dirty="0"/>
              <a:t>rocessing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819400"/>
            <a:ext cx="7169834" cy="1752600"/>
          </a:xfrm>
        </p:spPr>
        <p:txBody>
          <a:bodyPr/>
          <a:lstStyle/>
          <a:p>
            <a:r>
              <a:rPr lang="en-US" dirty="0"/>
              <a:t>Tagging and Hidden Markov Models II</a:t>
            </a:r>
          </a:p>
        </p:txBody>
      </p:sp>
      <p:pic>
        <p:nvPicPr>
          <p:cNvPr id="1026" name="Picture 2" descr="C:\Uni\Teaching\LING362\nl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5329249"/>
            <a:ext cx="3429000" cy="110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672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Tagged data from </a:t>
            </a:r>
            <a:r>
              <a:rPr lang="en-US" dirty="0" err="1"/>
              <a:t>nltk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can also get some ready corpora from NLTK: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from </a:t>
            </a:r>
            <a:r>
              <a:rPr lang="en-US" dirty="0" err="1"/>
              <a:t>nltk.corpus</a:t>
            </a:r>
            <a:r>
              <a:rPr lang="en-US" dirty="0"/>
              <a:t> </a:t>
            </a: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 err="1"/>
              <a:t>masc_tagged</a:t>
            </a:r>
            <a:br>
              <a:rPr lang="en-US" dirty="0"/>
            </a:br>
            <a:br>
              <a:rPr lang="en-US" dirty="0"/>
            </a:br>
            <a:r>
              <a:rPr lang="en-US" dirty="0"/>
              <a:t>words = []</a:t>
            </a:r>
            <a:br>
              <a:rPr lang="en-US" dirty="0"/>
            </a:br>
            <a:r>
              <a:rPr lang="en-US" dirty="0"/>
              <a:t>tags = []</a:t>
            </a: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for </a:t>
            </a:r>
            <a:r>
              <a:rPr lang="en-US" dirty="0"/>
              <a:t>word, tag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 err="1"/>
              <a:t>masc_tagged.tagged_words</a:t>
            </a:r>
            <a:r>
              <a:rPr lang="en-US" dirty="0"/>
              <a:t>():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words.append</a:t>
            </a:r>
            <a:r>
              <a:rPr lang="en-US" dirty="0"/>
              <a:t>(word)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tags.append</a:t>
            </a:r>
            <a:r>
              <a:rPr lang="en-US" dirty="0"/>
              <a:t>(tag)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9841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Homework – for Monday, Nov 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Write a program that:</a:t>
            </a:r>
          </a:p>
          <a:p>
            <a:pPr lvl="1"/>
            <a:r>
              <a:rPr lang="en-US" dirty="0"/>
              <a:t>Takes a text file input</a:t>
            </a:r>
          </a:p>
          <a:p>
            <a:pPr lvl="1"/>
            <a:r>
              <a:rPr lang="en-US" dirty="0"/>
              <a:t>Tokenizes and tags the text with NLTK</a:t>
            </a:r>
          </a:p>
          <a:p>
            <a:pPr lvl="1"/>
            <a:r>
              <a:rPr lang="en-US" dirty="0"/>
              <a:t>Goes through the result and saves </a:t>
            </a:r>
            <a:r>
              <a:rPr lang="en-US" b="1" dirty="0"/>
              <a:t>only common nouns</a:t>
            </a:r>
            <a:endParaRPr lang="en-US" dirty="0"/>
          </a:p>
          <a:p>
            <a:pPr lvl="1"/>
            <a:r>
              <a:rPr lang="en-US" dirty="0"/>
              <a:t>Prints the most frequent 10</a:t>
            </a:r>
          </a:p>
          <a:p>
            <a:pPr lvl="1"/>
            <a:r>
              <a:rPr lang="en-US" dirty="0"/>
              <a:t>Plots the top 100 using </a:t>
            </a:r>
            <a:r>
              <a:rPr lang="en-US" dirty="0" err="1"/>
              <a:t>nltk’s</a:t>
            </a:r>
            <a:r>
              <a:rPr lang="en-US" dirty="0"/>
              <a:t> </a:t>
            </a:r>
            <a:r>
              <a:rPr lang="en-US" dirty="0" err="1"/>
              <a:t>FreqDist</a:t>
            </a:r>
            <a:endParaRPr lang="en-US" dirty="0"/>
          </a:p>
          <a:p>
            <a:r>
              <a:rPr lang="en-US" dirty="0"/>
              <a:t>Run your program on some text</a:t>
            </a:r>
          </a:p>
          <a:p>
            <a:r>
              <a:rPr lang="en-US" dirty="0"/>
              <a:t>Find one word </a:t>
            </a:r>
            <a:r>
              <a:rPr lang="en-US" dirty="0" err="1"/>
              <a:t>mistagged</a:t>
            </a:r>
            <a:r>
              <a:rPr lang="en-US" dirty="0"/>
              <a:t> as a noun and write as a comment – why do you think this happened?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5992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 – verb proportions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Try to get the proportion of verbs in some text:</a:t>
            </a:r>
          </a:p>
          <a:p>
            <a:pPr lvl="1"/>
            <a:r>
              <a:rPr lang="en-US" dirty="0"/>
              <a:t>Read a text file saved from the Web</a:t>
            </a:r>
          </a:p>
          <a:p>
            <a:pPr lvl="1"/>
            <a:r>
              <a:rPr lang="en-US" dirty="0"/>
              <a:t>Tokenize and tag it</a:t>
            </a:r>
          </a:p>
          <a:p>
            <a:pPr lvl="1"/>
            <a:r>
              <a:rPr lang="en-US" dirty="0"/>
              <a:t>Loop through data and get:</a:t>
            </a:r>
          </a:p>
          <a:p>
            <a:pPr lvl="2"/>
            <a:r>
              <a:rPr lang="en-US" dirty="0"/>
              <a:t>Length in tokens</a:t>
            </a:r>
          </a:p>
          <a:p>
            <a:pPr lvl="2"/>
            <a:r>
              <a:rPr lang="en-US" dirty="0"/>
              <a:t>Amount of verbs</a:t>
            </a:r>
          </a:p>
          <a:p>
            <a:pPr lvl="2"/>
            <a:r>
              <a:rPr lang="en-US" dirty="0"/>
              <a:t>Print proportions with a verbal tag using one of:</a:t>
            </a:r>
          </a:p>
          <a:p>
            <a:pPr marL="822960" lvl="3" indent="0">
              <a:buNone/>
            </a:pPr>
            <a:r>
              <a:rPr lang="en-US" dirty="0"/>
              <a:t>		</a:t>
            </a: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/>
              <a:t>tag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"VB"</a:t>
            </a:r>
            <a:r>
              <a:rPr lang="en-US" dirty="0"/>
              <a:t>,</a:t>
            </a:r>
            <a:r>
              <a:rPr lang="en-US" b="1" dirty="0">
                <a:solidFill>
                  <a:srgbClr val="008000"/>
                </a:solidFill>
              </a:rPr>
              <a:t>"VBZ"</a:t>
            </a:r>
            <a:r>
              <a:rPr lang="en-US" dirty="0"/>
              <a:t>,...]:</a:t>
            </a:r>
          </a:p>
          <a:p>
            <a:pPr marL="822960" lvl="3" indent="0">
              <a:buNone/>
            </a:pPr>
            <a:r>
              <a:rPr lang="en-US" dirty="0"/>
              <a:t>			…</a:t>
            </a:r>
          </a:p>
          <a:p>
            <a:pPr marL="822960" lvl="3" indent="0">
              <a:buNone/>
            </a:pPr>
            <a:r>
              <a:rPr lang="en-US" dirty="0"/>
              <a:t>		</a:t>
            </a: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 err="1"/>
              <a:t>re.match</a:t>
            </a:r>
            <a:r>
              <a:rPr lang="en-US" dirty="0"/>
              <a:t>(</a:t>
            </a:r>
            <a:r>
              <a:rPr lang="en-US" b="1" dirty="0" err="1">
                <a:solidFill>
                  <a:srgbClr val="008000"/>
                </a:solidFill>
              </a:rPr>
              <a:t>r'V</a:t>
            </a:r>
            <a:r>
              <a:rPr lang="en-US" b="1" dirty="0">
                <a:solidFill>
                  <a:srgbClr val="008000"/>
                </a:solidFill>
              </a:rPr>
              <a:t>.*'</a:t>
            </a:r>
            <a:r>
              <a:rPr lang="en-US" dirty="0"/>
              <a:t>, tag) </a:t>
            </a:r>
            <a:r>
              <a:rPr lang="en-US" b="1" dirty="0">
                <a:solidFill>
                  <a:srgbClr val="000080"/>
                </a:solidFill>
              </a:rPr>
              <a:t>is not </a:t>
            </a:r>
            <a:r>
              <a:rPr lang="en-US" dirty="0"/>
              <a:t>None:</a:t>
            </a:r>
          </a:p>
          <a:p>
            <a:pPr marL="822960" lvl="3" indent="0">
              <a:buNone/>
            </a:pPr>
            <a:r>
              <a:rPr lang="en-US" dirty="0"/>
              <a:t>			…</a:t>
            </a:r>
          </a:p>
          <a:p>
            <a:pPr marL="822960" lvl="3" indent="0">
              <a:buNone/>
            </a:pPr>
            <a:r>
              <a:rPr lang="en-US" dirty="0"/>
              <a:t>		</a:t>
            </a: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 err="1"/>
              <a:t>tag.startswith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"V"</a:t>
            </a:r>
            <a:r>
              <a:rPr lang="en-US" dirty="0"/>
              <a:t>):</a:t>
            </a:r>
          </a:p>
          <a:p>
            <a:pPr marL="822960" lvl="3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0732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can also get this by sentence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 err="1"/>
              <a:t>argparse</a:t>
            </a: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from </a:t>
            </a:r>
            <a:r>
              <a:rPr lang="en-US" dirty="0" err="1"/>
              <a:t>nltk</a:t>
            </a:r>
            <a:r>
              <a:rPr lang="en-US" dirty="0"/>
              <a:t> </a:t>
            </a: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 err="1"/>
              <a:t>word_tokenize</a:t>
            </a:r>
            <a:r>
              <a:rPr lang="en-US" dirty="0"/>
              <a:t>, </a:t>
            </a:r>
            <a:r>
              <a:rPr lang="en-US" dirty="0" err="1"/>
              <a:t>pos_tag</a:t>
            </a:r>
            <a:r>
              <a:rPr lang="en-US" dirty="0"/>
              <a:t>, </a:t>
            </a:r>
            <a:r>
              <a:rPr lang="en-US" dirty="0" err="1"/>
              <a:t>sent_tokenize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7652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can also get this by sentence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parser = </a:t>
            </a:r>
            <a:r>
              <a:rPr lang="en-US" dirty="0" err="1"/>
              <a:t>argparse.ArgumentParser</a:t>
            </a:r>
            <a:r>
              <a:rPr lang="en-US" dirty="0"/>
              <a:t>()</a:t>
            </a:r>
            <a:br>
              <a:rPr lang="en-US" dirty="0"/>
            </a:br>
            <a:r>
              <a:rPr lang="en-US" dirty="0" err="1"/>
              <a:t>parser.add_argument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"file"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options = </a:t>
            </a:r>
            <a:r>
              <a:rPr lang="en-US" dirty="0" err="1"/>
              <a:t>parser.parse_args</a:t>
            </a:r>
            <a:r>
              <a:rPr lang="en-US" dirty="0"/>
              <a:t>()</a:t>
            </a:r>
            <a:br>
              <a:rPr lang="en-US" dirty="0"/>
            </a:b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with </a:t>
            </a:r>
            <a:r>
              <a:rPr lang="en-US" dirty="0">
                <a:solidFill>
                  <a:srgbClr val="000080"/>
                </a:solidFill>
              </a:rPr>
              <a:t>open</a:t>
            </a:r>
            <a:r>
              <a:rPr lang="en-US" dirty="0"/>
              <a:t>(</a:t>
            </a:r>
            <a:r>
              <a:rPr lang="en-US" dirty="0" err="1"/>
              <a:t>options.file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'r'</a:t>
            </a:r>
            <a:r>
              <a:rPr lang="en-US" dirty="0"/>
              <a:t>) </a:t>
            </a:r>
            <a:r>
              <a:rPr lang="en-US" b="1" dirty="0">
                <a:solidFill>
                  <a:srgbClr val="000080"/>
                </a:solidFill>
              </a:rPr>
              <a:t>as </a:t>
            </a:r>
            <a:r>
              <a:rPr lang="en-US" dirty="0"/>
              <a:t>f:</a:t>
            </a:r>
            <a:br>
              <a:rPr lang="en-US" dirty="0"/>
            </a:br>
            <a:r>
              <a:rPr lang="en-US" dirty="0"/>
              <a:t>   text = </a:t>
            </a:r>
            <a:r>
              <a:rPr lang="en-US" dirty="0" err="1"/>
              <a:t>f.read</a:t>
            </a:r>
            <a:r>
              <a:rPr lang="en-US" dirty="0"/>
              <a:t>()</a:t>
            </a:r>
            <a:br>
              <a:rPr lang="en-US" dirty="0"/>
            </a:br>
            <a:br>
              <a:rPr lang="en-US" dirty="0"/>
            </a:br>
            <a:r>
              <a:rPr lang="en-US" dirty="0"/>
              <a:t>sentences = </a:t>
            </a:r>
            <a:r>
              <a:rPr lang="en-US" dirty="0" err="1"/>
              <a:t>sent_tokenize</a:t>
            </a:r>
            <a:r>
              <a:rPr lang="en-US" dirty="0"/>
              <a:t>(text)</a:t>
            </a:r>
            <a:br>
              <a:rPr lang="en-US" dirty="0"/>
            </a:br>
            <a:r>
              <a:rPr lang="en-US" dirty="0" err="1"/>
              <a:t>sent_num</a:t>
            </a:r>
            <a:r>
              <a:rPr lang="en-US" dirty="0"/>
              <a:t> = </a:t>
            </a:r>
            <a:r>
              <a:rPr lang="en-US" dirty="0">
                <a:solidFill>
                  <a:srgbClr val="0000FF"/>
                </a:solidFill>
              </a:rPr>
              <a:t>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221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can also get this by sentence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000080"/>
                </a:solidFill>
              </a:rPr>
              <a:t>for </a:t>
            </a:r>
            <a:r>
              <a:rPr lang="en-US" dirty="0"/>
              <a:t>sentence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/>
              <a:t>sentences:</a:t>
            </a:r>
            <a:br>
              <a:rPr lang="en-US" dirty="0"/>
            </a:br>
            <a:r>
              <a:rPr lang="en-US" dirty="0"/>
              <a:t>   tokens = </a:t>
            </a:r>
            <a:r>
              <a:rPr lang="en-US" dirty="0" err="1"/>
              <a:t>nltk.word_tokenize</a:t>
            </a:r>
            <a:r>
              <a:rPr lang="en-US" dirty="0"/>
              <a:t>(sentence)</a:t>
            </a:r>
            <a:br>
              <a:rPr lang="en-US" dirty="0"/>
            </a:br>
            <a:r>
              <a:rPr lang="en-US" dirty="0"/>
              <a:t>   tagged = </a:t>
            </a:r>
            <a:r>
              <a:rPr lang="en-US" dirty="0" err="1"/>
              <a:t>nltk.pos_tag</a:t>
            </a:r>
            <a:r>
              <a:rPr lang="en-US" dirty="0"/>
              <a:t>(tokens)</a:t>
            </a:r>
            <a:br>
              <a:rPr lang="en-US" dirty="0"/>
            </a:br>
            <a:r>
              <a:rPr lang="en-US" dirty="0"/>
              <a:t>   length = </a:t>
            </a:r>
            <a:r>
              <a:rPr lang="en-US" dirty="0" err="1">
                <a:solidFill>
                  <a:srgbClr val="000080"/>
                </a:solidFill>
              </a:rPr>
              <a:t>len</a:t>
            </a:r>
            <a:r>
              <a:rPr lang="en-US" dirty="0"/>
              <a:t>(tokens)</a:t>
            </a:r>
            <a:br>
              <a:rPr lang="en-US" dirty="0"/>
            </a:br>
            <a:r>
              <a:rPr lang="en-US" dirty="0"/>
              <a:t>   verbs = </a:t>
            </a:r>
            <a:r>
              <a:rPr lang="en-US" dirty="0">
                <a:solidFill>
                  <a:srgbClr val="0000FF"/>
                </a:solidFill>
              </a:rPr>
              <a:t>0</a:t>
            </a:r>
            <a:br>
              <a:rPr lang="en-US" dirty="0">
                <a:solidFill>
                  <a:srgbClr val="0000FF"/>
                </a:solidFill>
              </a:rPr>
            </a:br>
            <a:r>
              <a:rPr lang="en-US" dirty="0">
                <a:solidFill>
                  <a:srgbClr val="0000FF"/>
                </a:solidFill>
              </a:rPr>
              <a:t>   </a:t>
            </a:r>
            <a:r>
              <a:rPr lang="en-US" dirty="0" err="1"/>
              <a:t>sent_num</a:t>
            </a:r>
            <a:r>
              <a:rPr lang="en-US" dirty="0"/>
              <a:t> += </a:t>
            </a:r>
            <a:r>
              <a:rPr lang="en-US" dirty="0">
                <a:solidFill>
                  <a:srgbClr val="0000FF"/>
                </a:solidFill>
              </a:rPr>
              <a:t>1</a:t>
            </a:r>
            <a:br>
              <a:rPr lang="en-US" dirty="0">
                <a:solidFill>
                  <a:srgbClr val="0000FF"/>
                </a:solidFill>
              </a:rPr>
            </a:br>
            <a:r>
              <a:rPr lang="en-US" dirty="0">
                <a:solidFill>
                  <a:srgbClr val="0000FF"/>
                </a:solidFill>
              </a:rPr>
              <a:t>   </a:t>
            </a:r>
            <a:r>
              <a:rPr lang="en-US" b="1" dirty="0">
                <a:solidFill>
                  <a:srgbClr val="000080"/>
                </a:solidFill>
              </a:rPr>
              <a:t>for </a:t>
            </a:r>
            <a:r>
              <a:rPr lang="en-US" dirty="0"/>
              <a:t>token, tag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/>
              <a:t>tagged:</a:t>
            </a:r>
            <a:br>
              <a:rPr lang="en-US" dirty="0"/>
            </a:br>
            <a:r>
              <a:rPr lang="en-US" dirty="0"/>
              <a:t>      </a:t>
            </a: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 err="1"/>
              <a:t>tag.startswith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'V'</a:t>
            </a:r>
            <a:r>
              <a:rPr lang="en-US" dirty="0"/>
              <a:t>):</a:t>
            </a:r>
            <a:br>
              <a:rPr lang="en-US" dirty="0"/>
            </a:br>
            <a:r>
              <a:rPr lang="en-US" dirty="0"/>
              <a:t>         verbs += </a:t>
            </a:r>
            <a:r>
              <a:rPr lang="en-US" dirty="0">
                <a:solidFill>
                  <a:srgbClr val="0000FF"/>
                </a:solidFill>
              </a:rPr>
              <a:t>1</a:t>
            </a:r>
            <a:br>
              <a:rPr lang="en-US" dirty="0">
                <a:solidFill>
                  <a:srgbClr val="0000FF"/>
                </a:solidFill>
              </a:rPr>
            </a:br>
            <a:r>
              <a:rPr lang="en-US" dirty="0">
                <a:solidFill>
                  <a:srgbClr val="0000FF"/>
                </a:solidFill>
              </a:rPr>
              <a:t>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b="1" dirty="0">
                <a:solidFill>
                  <a:srgbClr val="008000"/>
                </a:solidFill>
              </a:rPr>
              <a:t>"Verb ratio for S" </a:t>
            </a:r>
            <a:r>
              <a:rPr lang="en-US" dirty="0"/>
              <a:t>+ </a:t>
            </a:r>
            <a:r>
              <a:rPr lang="en-US" dirty="0" err="1">
                <a:solidFill>
                  <a:srgbClr val="000080"/>
                </a:solidFill>
              </a:rPr>
              <a:t>str</a:t>
            </a:r>
            <a:r>
              <a:rPr lang="en-US" dirty="0"/>
              <a:t>(</a:t>
            </a:r>
            <a:r>
              <a:rPr lang="en-US" dirty="0" err="1"/>
              <a:t>sent_num</a:t>
            </a:r>
            <a:r>
              <a:rPr lang="en-US" dirty="0"/>
              <a:t>) + </a:t>
            </a:r>
            <a:r>
              <a:rPr lang="en-US" b="1" dirty="0">
                <a:solidFill>
                  <a:srgbClr val="008000"/>
                </a:solidFill>
              </a:rPr>
              <a:t>": " </a:t>
            </a:r>
            <a:r>
              <a:rPr lang="en-US" dirty="0"/>
              <a:t>+   </a:t>
            </a:r>
            <a:br>
              <a:rPr lang="en-US" dirty="0"/>
            </a:br>
            <a:r>
              <a:rPr lang="en-US" dirty="0"/>
              <a:t>              </a:t>
            </a:r>
            <a:r>
              <a:rPr lang="en-US" dirty="0" err="1">
                <a:solidFill>
                  <a:srgbClr val="000080"/>
                </a:solidFill>
              </a:rPr>
              <a:t>str</a:t>
            </a:r>
            <a:r>
              <a:rPr lang="en-US" dirty="0"/>
              <a:t>(</a:t>
            </a:r>
            <a:r>
              <a:rPr lang="en-US" dirty="0">
                <a:solidFill>
                  <a:srgbClr val="000080"/>
                </a:solidFill>
              </a:rPr>
              <a:t>float</a:t>
            </a:r>
            <a:r>
              <a:rPr lang="en-US" dirty="0"/>
              <a:t>(verbs)/length)</a:t>
            </a:r>
            <a:r>
              <a:rPr lang="en-US" b="1" dirty="0">
                <a:solidFill>
                  <a:srgbClr val="000099"/>
                </a:solidFill>
              </a:rPr>
              <a:t>)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8844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tagging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Why did NLTK </a:t>
            </a:r>
            <a:r>
              <a:rPr lang="en-US" dirty="0" err="1"/>
              <a:t>mis</a:t>
            </a:r>
            <a:r>
              <a:rPr lang="en-US" dirty="0"/>
              <a:t>-tag </a:t>
            </a:r>
            <a:r>
              <a:rPr lang="en-US" b="1" i="1" dirty="0">
                <a:solidFill>
                  <a:srgbClr val="0070C0"/>
                </a:solidFill>
              </a:rPr>
              <a:t>azure</a:t>
            </a:r>
            <a:r>
              <a:rPr lang="en-US" dirty="0"/>
              <a:t>?</a:t>
            </a:r>
          </a:p>
          <a:p>
            <a:r>
              <a:rPr lang="en-US" dirty="0"/>
              <a:t>It seems the following is probably true in NLTK’s training data:</a:t>
            </a:r>
          </a:p>
          <a:p>
            <a:pPr lvl="1"/>
            <a:r>
              <a:rPr lang="en-US" dirty="0"/>
              <a:t>Known POS distributions: </a:t>
            </a:r>
            <a:r>
              <a:rPr lang="en-US" i="1" dirty="0"/>
              <a:t>P(NN) &gt; P(JJ)</a:t>
            </a:r>
          </a:p>
          <a:p>
            <a:pPr lvl="1"/>
            <a:r>
              <a:rPr lang="en-US" dirty="0"/>
              <a:t>Conditional probabilities: </a:t>
            </a:r>
            <a:br>
              <a:rPr lang="en-US" dirty="0"/>
            </a:br>
            <a:r>
              <a:rPr lang="en-US" i="1" dirty="0"/>
              <a:t>P(NN|NNP,VBD) &gt; P(JJ|NNP,VBD)</a:t>
            </a:r>
            <a:endParaRPr lang="en-US" dirty="0"/>
          </a:p>
          <a:p>
            <a:pPr lvl="1"/>
            <a:r>
              <a:rPr lang="en-US" i="1" dirty="0"/>
              <a:t>…</a:t>
            </a:r>
          </a:p>
          <a:p>
            <a:endParaRPr lang="en-US" dirty="0"/>
          </a:p>
          <a:p>
            <a:r>
              <a:rPr lang="en-US" dirty="0"/>
              <a:t>But how does NLTK know that </a:t>
            </a:r>
            <a:r>
              <a:rPr lang="en-US" b="1" i="1" dirty="0">
                <a:solidFill>
                  <a:srgbClr val="0070C0"/>
                </a:solidFill>
              </a:rPr>
              <a:t>azure </a:t>
            </a:r>
            <a:r>
              <a:rPr lang="en-US" dirty="0"/>
              <a:t>was preceded by VBD+NNP???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9161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HMMs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686800" cy="4526280"/>
          </a:xfrm>
        </p:spPr>
        <p:txBody>
          <a:bodyPr/>
          <a:lstStyle/>
          <a:p>
            <a:r>
              <a:rPr lang="en-US" dirty="0"/>
              <a:t>An HMM is really a </a:t>
            </a:r>
            <a:r>
              <a:rPr lang="en-US" b="1" dirty="0"/>
              <a:t>weighted</a:t>
            </a:r>
            <a:r>
              <a:rPr lang="en-US" dirty="0"/>
              <a:t> </a:t>
            </a:r>
            <a:r>
              <a:rPr lang="en-US" b="1" dirty="0"/>
              <a:t>FSA</a:t>
            </a:r>
            <a:endParaRPr lang="en-US" dirty="0"/>
          </a:p>
          <a:p>
            <a:r>
              <a:rPr lang="en-US" dirty="0"/>
              <a:t>The HMM definition comprises:</a:t>
            </a:r>
          </a:p>
          <a:p>
            <a:pPr lvl="1"/>
            <a:r>
              <a:rPr lang="en-US" dirty="0"/>
              <a:t>V = v</a:t>
            </a:r>
            <a:r>
              <a:rPr lang="en-US" baseline="-25000" dirty="0"/>
              <a:t>1</a:t>
            </a:r>
            <a:r>
              <a:rPr lang="en-US" dirty="0"/>
              <a:t> … </a:t>
            </a:r>
            <a:r>
              <a:rPr lang="en-US" dirty="0" err="1"/>
              <a:t>v</a:t>
            </a:r>
            <a:r>
              <a:rPr lang="en-US" baseline="-25000" dirty="0" err="1"/>
              <a:t>V</a:t>
            </a:r>
            <a:r>
              <a:rPr lang="en-US" dirty="0"/>
              <a:t>	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input vocabulary items</a:t>
            </a:r>
          </a:p>
          <a:p>
            <a:pPr lvl="1"/>
            <a:r>
              <a:rPr lang="en-US" dirty="0"/>
              <a:t>Q = q</a:t>
            </a:r>
            <a:r>
              <a:rPr lang="en-US" baseline="-25000" dirty="0"/>
              <a:t>1</a:t>
            </a:r>
            <a:r>
              <a:rPr lang="en-US" dirty="0"/>
              <a:t>, … </a:t>
            </a:r>
            <a:r>
              <a:rPr lang="en-US" dirty="0" err="1"/>
              <a:t>q</a:t>
            </a:r>
            <a:r>
              <a:rPr lang="en-US" baseline="-25000" dirty="0" err="1"/>
              <a:t>N</a:t>
            </a:r>
            <a:r>
              <a:rPr lang="en-US" dirty="0"/>
              <a:t>   (q</a:t>
            </a:r>
            <a:r>
              <a:rPr lang="en-US" baseline="-25000" dirty="0"/>
              <a:t>0</a:t>
            </a:r>
            <a:r>
              <a:rPr lang="en-US" dirty="0"/>
              <a:t>,q</a:t>
            </a:r>
            <a:r>
              <a:rPr lang="en-US" baseline="-25000" dirty="0"/>
              <a:t>F</a:t>
            </a:r>
            <a:r>
              <a:rPr lang="en-US" dirty="0"/>
              <a:t>)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states</a:t>
            </a:r>
          </a:p>
          <a:p>
            <a:pPr lvl="1"/>
            <a:r>
              <a:rPr lang="en-US" dirty="0"/>
              <a:t>A = a</a:t>
            </a:r>
            <a:r>
              <a:rPr lang="en-US" baseline="-25000" dirty="0"/>
              <a:t>11</a:t>
            </a:r>
            <a:r>
              <a:rPr lang="en-US" dirty="0"/>
              <a:t>,a</a:t>
            </a:r>
            <a:r>
              <a:rPr lang="en-US" baseline="-25000" dirty="0"/>
              <a:t>12</a:t>
            </a:r>
            <a:r>
              <a:rPr lang="en-US" dirty="0"/>
              <a:t> … a</a:t>
            </a:r>
            <a:r>
              <a:rPr lang="en-US" baseline="-25000" dirty="0"/>
              <a:t>n1</a:t>
            </a:r>
            <a:r>
              <a:rPr lang="en-US" dirty="0"/>
              <a:t> … </a:t>
            </a:r>
            <a:r>
              <a:rPr lang="en-US" dirty="0" err="1"/>
              <a:t>a</a:t>
            </a:r>
            <a:r>
              <a:rPr lang="en-US" baseline="-25000" dirty="0" err="1"/>
              <a:t>nn</a:t>
            </a:r>
            <a:r>
              <a:rPr lang="en-US" dirty="0"/>
              <a:t>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transition prob. matrix</a:t>
            </a:r>
          </a:p>
          <a:p>
            <a:pPr lvl="1"/>
            <a:r>
              <a:rPr lang="en-US" dirty="0"/>
              <a:t>O = &lt;o</a:t>
            </a:r>
            <a:r>
              <a:rPr lang="en-US" baseline="-25000" dirty="0"/>
              <a:t>1</a:t>
            </a:r>
            <a:r>
              <a:rPr lang="en-US" dirty="0"/>
              <a:t>, …, </a:t>
            </a:r>
            <a:r>
              <a:rPr lang="en-US" dirty="0" err="1"/>
              <a:t>o</a:t>
            </a:r>
            <a:r>
              <a:rPr lang="en-US" baseline="-25000" dirty="0" err="1"/>
              <a:t>T</a:t>
            </a:r>
            <a:r>
              <a:rPr lang="en-US" dirty="0"/>
              <a:t>&gt;	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ordered observations of V</a:t>
            </a:r>
          </a:p>
          <a:p>
            <a:pPr lvl="1"/>
            <a:r>
              <a:rPr lang="en-US" dirty="0"/>
              <a:t>B = b</a:t>
            </a:r>
            <a:r>
              <a:rPr lang="en-US" baseline="-25000" dirty="0"/>
              <a:t>i</a:t>
            </a:r>
            <a:r>
              <a:rPr lang="en-US" dirty="0"/>
              <a:t>(</a:t>
            </a:r>
            <a:r>
              <a:rPr lang="en-US" dirty="0" err="1"/>
              <a:t>o</a:t>
            </a:r>
            <a:r>
              <a:rPr lang="en-US" baseline="-25000" dirty="0" err="1"/>
              <a:t>t</a:t>
            </a:r>
            <a:r>
              <a:rPr lang="en-US" dirty="0"/>
              <a:t>)		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prob. of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en-US" baseline="-25000" dirty="0" err="1">
                <a:solidFill>
                  <a:schemeClr val="bg1">
                    <a:lumMod val="50000"/>
                  </a:schemeClr>
                </a:solidFill>
              </a:rPr>
              <a:t>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given q</a:t>
            </a:r>
            <a:r>
              <a:rPr lang="en-US" baseline="-25000" dirty="0">
                <a:solidFill>
                  <a:schemeClr val="bg1">
                    <a:lumMod val="50000"/>
                  </a:schemeClr>
                </a:solidFill>
              </a:rPr>
              <a:t>i</a:t>
            </a:r>
            <a:br>
              <a:rPr lang="en-US" dirty="0"/>
            </a:br>
            <a:r>
              <a:rPr lang="en-US" dirty="0"/>
              <a:t>			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a.k.a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‘emission’ probs.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4949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HMMs – formal 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Transition probabilities (A): </a:t>
            </a:r>
            <a:br>
              <a:rPr lang="en-US" dirty="0"/>
            </a:br>
            <a:r>
              <a:rPr lang="en-US" sz="2400" dirty="0"/>
              <a:t>(adapted from </a:t>
            </a:r>
            <a:r>
              <a:rPr lang="en-US" sz="2400" dirty="0" err="1"/>
              <a:t>Jurafsky</a:t>
            </a:r>
            <a:r>
              <a:rPr lang="en-US" sz="2400" dirty="0"/>
              <a:t> &amp; Martin)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411480" lvl="1" indent="0">
              <a:buNone/>
            </a:pPr>
            <a:r>
              <a:rPr lang="en-US" dirty="0"/>
              <a:t>P(VB|TO) = 0.83 (rows give the condition)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524000" y="2971799"/>
          <a:ext cx="6096000" cy="22199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79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Q0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0.0365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0.00047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0.00079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QF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3678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HMMs – formal 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Emission probabilities (B): </a:t>
            </a:r>
            <a:br>
              <a:rPr lang="en-US" dirty="0"/>
            </a:br>
            <a:r>
              <a:rPr lang="en-US" sz="2400" dirty="0"/>
              <a:t>(adapted from </a:t>
            </a:r>
            <a:r>
              <a:rPr lang="en-US" sz="2400" dirty="0" err="1"/>
              <a:t>Jurafsky</a:t>
            </a:r>
            <a:r>
              <a:rPr lang="en-US" sz="2400" dirty="0"/>
              <a:t> &amp; Martin 2008)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411480" lvl="1" indent="0">
              <a:buNone/>
            </a:pPr>
            <a:r>
              <a:rPr lang="en-US" dirty="0"/>
              <a:t>P(</a:t>
            </a:r>
            <a:r>
              <a:rPr lang="en-US" dirty="0" err="1"/>
              <a:t>see|VB</a:t>
            </a:r>
            <a:r>
              <a:rPr lang="en-US" dirty="0"/>
              <a:t>) = 0.12 </a:t>
            </a:r>
            <a:r>
              <a:rPr lang="en-US" sz="2400" dirty="0"/>
              <a:t>(assuming this is VB, chance to get 'see')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524000" y="2971799"/>
          <a:ext cx="5255260" cy="1478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36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036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79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0.000054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0.000007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74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PTB tag set (vanilla)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4294967295"/>
            <p:extLst/>
          </p:nvPr>
        </p:nvGraphicFramePr>
        <p:xfrm>
          <a:off x="827584" y="1556792"/>
          <a:ext cx="3157749" cy="5054921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5796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781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CC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Coordinating conjunction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CD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Cardinal number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DT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Determiner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EX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Existential there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FW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Foreign word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9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IN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Preposition or conjunction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6337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JJ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Adjective 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4774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JJR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Adjective, comparative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4774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JJS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Adjective, superlative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LS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List item marker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6337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MD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Modal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4774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NN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Noun, singular or mass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1567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NNS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Noun, plural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24774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NNP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Proper noun, singular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24774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NNPS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Proper noun, plural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PDT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Predeterminer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POS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Possessive ending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PRP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Personal pronoun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graphicFrame>
        <p:nvGraphicFramePr>
          <p:cNvPr id="7" name="Content Placeholder 6"/>
          <p:cNvGraphicFramePr>
            <a:graphicFrameLocks noGrp="1"/>
          </p:cNvGraphicFramePr>
          <p:nvPr>
            <p:ph sz="quarter" idx="4294967295"/>
            <p:extLst/>
          </p:nvPr>
        </p:nvGraphicFramePr>
        <p:xfrm>
          <a:off x="4644008" y="1556792"/>
          <a:ext cx="3745206" cy="5053396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5371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80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7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PRP$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Possessive pronoun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1385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RB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Adverb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886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RBR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Adverb, comparative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886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RBS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Adverb, superlative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1385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RP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Particle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1385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SYM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Symbol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1385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TO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to 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7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UH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Interjection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7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VB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Verb, base form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7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VBD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Verb, past tense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1580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VBG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Verb, gerund or present participle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7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VBN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Verb, past participle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56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VBP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700" u="none" strike="noStrike" dirty="0" err="1">
                          <a:effectLst/>
                        </a:rPr>
                        <a:t>Verb</a:t>
                      </a:r>
                      <a:r>
                        <a:rPr lang="it-IT" sz="1700" u="none" strike="noStrike" dirty="0">
                          <a:effectLst/>
                        </a:rPr>
                        <a:t>, non-3rd </a:t>
                      </a:r>
                      <a:r>
                        <a:rPr lang="it-IT" sz="1700" u="none" strike="noStrike" dirty="0" err="1">
                          <a:effectLst/>
                        </a:rPr>
                        <a:t>person</a:t>
                      </a:r>
                      <a:r>
                        <a:rPr lang="it-IT" sz="1700" u="none" strike="noStrike" dirty="0">
                          <a:effectLst/>
                        </a:rPr>
                        <a:t> </a:t>
                      </a:r>
                      <a:r>
                        <a:rPr lang="it-IT" sz="1700" u="none" strike="noStrike" dirty="0" err="1">
                          <a:effectLst/>
                        </a:rPr>
                        <a:t>sg</a:t>
                      </a:r>
                      <a:r>
                        <a:rPr lang="it-IT" sz="1700" u="none" strike="noStrike" dirty="0">
                          <a:effectLst/>
                        </a:rPr>
                        <a:t>.</a:t>
                      </a:r>
                      <a:r>
                        <a:rPr lang="it-IT" sz="1700" u="none" strike="noStrike" baseline="0" dirty="0">
                          <a:effectLst/>
                        </a:rPr>
                        <a:t> </a:t>
                      </a:r>
                      <a:r>
                        <a:rPr lang="it-IT" sz="1700" u="none" strike="noStrike" dirty="0" err="1">
                          <a:effectLst/>
                        </a:rPr>
                        <a:t>present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3754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VBZ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Verb, 3rd person </a:t>
                      </a:r>
                      <a:r>
                        <a:rPr lang="en-US" sz="1700" u="none" strike="noStrike" dirty="0" err="1">
                          <a:effectLst/>
                        </a:rPr>
                        <a:t>sg</a:t>
                      </a:r>
                      <a:r>
                        <a:rPr lang="en-US" sz="1700" u="none" strike="noStrike" dirty="0">
                          <a:effectLst/>
                        </a:rPr>
                        <a:t>. present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3886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WDT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Wh-determiner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27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WP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Wh-pronoun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3886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WP$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Possessive wh-pronoun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27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WRB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 err="1">
                          <a:effectLst/>
                        </a:rPr>
                        <a:t>Wh</a:t>
                      </a:r>
                      <a:r>
                        <a:rPr lang="en-US" sz="1700" u="none" strike="noStrike" dirty="0">
                          <a:effectLst/>
                        </a:rPr>
                        <a:t>-adverb 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7369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Where are we in the definition?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POS tagging task maps directly to the HMM definition:</a:t>
            </a:r>
          </a:p>
          <a:p>
            <a:pPr lvl="1"/>
            <a:r>
              <a:rPr lang="en-US" dirty="0"/>
              <a:t>V: words of the English language</a:t>
            </a:r>
          </a:p>
          <a:p>
            <a:pPr lvl="1"/>
            <a:r>
              <a:rPr lang="en-US" dirty="0"/>
              <a:t>Q: the parts of speech (state: DT -&gt; state: NN)</a:t>
            </a:r>
          </a:p>
          <a:p>
            <a:pPr lvl="1"/>
            <a:r>
              <a:rPr lang="en-US" dirty="0"/>
              <a:t>A: probability of DT -&gt; NN, … (Table A)</a:t>
            </a:r>
          </a:p>
          <a:p>
            <a:pPr lvl="1"/>
            <a:r>
              <a:rPr lang="en-US" dirty="0"/>
              <a:t>B: probability P(</a:t>
            </a:r>
            <a:r>
              <a:rPr lang="en-US" dirty="0" err="1"/>
              <a:t>the|DT</a:t>
            </a:r>
            <a:r>
              <a:rPr lang="en-US" dirty="0"/>
              <a:t>), … (Table B)</a:t>
            </a:r>
          </a:p>
          <a:p>
            <a:pPr lvl="1"/>
            <a:r>
              <a:rPr lang="en-US" dirty="0"/>
              <a:t>O: The observed text to be tagged &lt;w</a:t>
            </a:r>
            <a:r>
              <a:rPr lang="en-US" baseline="-25000" dirty="0"/>
              <a:t>1</a:t>
            </a:r>
            <a:r>
              <a:rPr lang="en-US" dirty="0"/>
              <a:t>, …, </a:t>
            </a:r>
            <a:r>
              <a:rPr lang="en-US" dirty="0" err="1"/>
              <a:t>w</a:t>
            </a:r>
            <a:r>
              <a:rPr lang="en-US" baseline="-25000" dirty="0" err="1"/>
              <a:t>n</a:t>
            </a:r>
            <a:r>
              <a:rPr lang="en-US" dirty="0"/>
              <a:t>&gt;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7867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the chain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Given A and B, it’s not complicated to get the single next most probable tag</a:t>
            </a:r>
          </a:p>
          <a:p>
            <a:r>
              <a:rPr lang="en-US" b="1" dirty="0"/>
              <a:t>But…</a:t>
            </a:r>
            <a:endParaRPr lang="en-US" dirty="0"/>
          </a:p>
          <a:p>
            <a:pPr lvl="1"/>
            <a:r>
              <a:rPr lang="en-US" dirty="0"/>
              <a:t>What if choosing that tag will lead us to very unlikely choices later on?</a:t>
            </a:r>
          </a:p>
          <a:p>
            <a:pPr lvl="1"/>
            <a:r>
              <a:rPr lang="en-US" dirty="0"/>
              <a:t>What if choosing the second best one now is better in total?</a:t>
            </a:r>
          </a:p>
          <a:p>
            <a:pPr lvl="1">
              <a:buFont typeface="Wingdings"/>
              <a:buChar char="Ø"/>
            </a:pPr>
            <a:r>
              <a:rPr lang="en-US" dirty="0"/>
              <a:t>Need to traverse multiple paths and remember probabilities – hard to do efficiently</a:t>
            </a:r>
          </a:p>
          <a:p>
            <a:pPr lvl="1">
              <a:buFont typeface="Wingdings"/>
              <a:buChar char="Ø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1577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Viterbi algorithm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Devised multiple times in parallel, including by Andrew Viterbi</a:t>
            </a:r>
          </a:p>
          <a:p>
            <a:r>
              <a:rPr lang="en-US" dirty="0"/>
              <a:t>Essential for POS tagging but also:</a:t>
            </a:r>
          </a:p>
          <a:p>
            <a:pPr lvl="1"/>
            <a:r>
              <a:rPr lang="en-US" dirty="0"/>
              <a:t>Signal processing (cellphone signal decoding)</a:t>
            </a:r>
          </a:p>
          <a:p>
            <a:pPr lvl="1"/>
            <a:r>
              <a:rPr lang="en-US" dirty="0"/>
              <a:t>DNA sequencing</a:t>
            </a:r>
          </a:p>
          <a:p>
            <a:pPr lvl="1"/>
            <a:r>
              <a:rPr lang="en-US" dirty="0" err="1"/>
              <a:t>WiFi</a:t>
            </a:r>
            <a:r>
              <a:rPr lang="en-US" dirty="0"/>
              <a:t> error correction</a:t>
            </a:r>
          </a:p>
          <a:p>
            <a:pPr lvl="1"/>
            <a:r>
              <a:rPr lang="en-US" dirty="0"/>
              <a:t>… and much more</a:t>
            </a:r>
          </a:p>
          <a:p>
            <a:r>
              <a:rPr lang="en-US" dirty="0"/>
              <a:t>A special case of </a:t>
            </a:r>
            <a:r>
              <a:rPr lang="en-US" b="1" dirty="0"/>
              <a:t>dynamic programming </a:t>
            </a:r>
            <a:r>
              <a:rPr lang="en-US" dirty="0"/>
              <a:t>(contrast: </a:t>
            </a:r>
            <a:r>
              <a:rPr lang="en-US" b="1" dirty="0"/>
              <a:t>greedy algorithm</a:t>
            </a:r>
            <a:r>
              <a:rPr lang="en-US" dirty="0"/>
              <a:t>)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9820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Viterbi algorithm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we’ll need for the algorithm:</a:t>
            </a:r>
          </a:p>
          <a:p>
            <a:pPr lvl="1"/>
            <a:r>
              <a:rPr lang="en-US" dirty="0"/>
              <a:t>Table A: a </a:t>
            </a:r>
            <a:r>
              <a:rPr lang="en-US" b="1" dirty="0"/>
              <a:t>dictionary</a:t>
            </a:r>
            <a:r>
              <a:rPr lang="en-US" dirty="0"/>
              <a:t> of transition </a:t>
            </a:r>
            <a:r>
              <a:rPr lang="en-US" dirty="0" err="1"/>
              <a:t>probablities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(</a:t>
            </a:r>
            <a:r>
              <a:rPr lang="en-US" dirty="0" err="1"/>
              <a:t>somedict</a:t>
            </a:r>
            <a:r>
              <a:rPr lang="en-US" dirty="0"/>
              <a:t>[</a:t>
            </a:r>
            <a:r>
              <a:rPr lang="en-US" b="1" dirty="0">
                <a:solidFill>
                  <a:srgbClr val="0070C0"/>
                </a:solidFill>
              </a:rPr>
              <a:t>DT</a:t>
            </a:r>
            <a:r>
              <a:rPr lang="en-US" dirty="0"/>
              <a:t>][</a:t>
            </a:r>
            <a:r>
              <a:rPr lang="en-US" b="1" dirty="0">
                <a:solidFill>
                  <a:srgbClr val="0070C0"/>
                </a:solidFill>
              </a:rPr>
              <a:t>NN</a:t>
            </a:r>
            <a:r>
              <a:rPr lang="en-US" dirty="0"/>
              <a:t>]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dirty="0"/>
              <a:t>-&gt; probability of transition DT|NN)</a:t>
            </a:r>
          </a:p>
          <a:p>
            <a:pPr lvl="1"/>
            <a:r>
              <a:rPr lang="en-US" dirty="0"/>
              <a:t>Table B: a </a:t>
            </a:r>
            <a:r>
              <a:rPr lang="en-US" b="1" dirty="0"/>
              <a:t>dictionary</a:t>
            </a:r>
            <a:r>
              <a:rPr lang="en-US" dirty="0"/>
              <a:t> of </a:t>
            </a:r>
            <a:r>
              <a:rPr lang="en-US" dirty="0" err="1"/>
              <a:t>word|tag</a:t>
            </a:r>
            <a:r>
              <a:rPr lang="en-US" dirty="0"/>
              <a:t> probabilities </a:t>
            </a:r>
            <a:br>
              <a:rPr lang="en-US" dirty="0"/>
            </a:br>
            <a:r>
              <a:rPr lang="en-US" dirty="0"/>
              <a:t>(</a:t>
            </a:r>
            <a:r>
              <a:rPr lang="en-US" dirty="0" err="1"/>
              <a:t>otherdict</a:t>
            </a:r>
            <a:r>
              <a:rPr lang="en-US" dirty="0"/>
              <a:t>[</a:t>
            </a:r>
            <a:r>
              <a:rPr lang="en-US" b="1" dirty="0">
                <a:solidFill>
                  <a:srgbClr val="0070C0"/>
                </a:solidFill>
              </a:rPr>
              <a:t>N</a:t>
            </a:r>
            <a:r>
              <a:rPr lang="en-US" dirty="0"/>
              <a:t>][</a:t>
            </a:r>
            <a:r>
              <a:rPr lang="en-US" b="1" i="1" dirty="0">
                <a:solidFill>
                  <a:srgbClr val="0070C0"/>
                </a:solidFill>
              </a:rPr>
              <a:t>puppy</a:t>
            </a:r>
            <a:r>
              <a:rPr lang="en-US" dirty="0"/>
              <a:t>] = 0.000034)</a:t>
            </a:r>
          </a:p>
          <a:p>
            <a:pPr lvl="1"/>
            <a:r>
              <a:rPr lang="en-US" dirty="0"/>
              <a:t>State space (i.e. the tag set, list or tuple)</a:t>
            </a:r>
          </a:p>
          <a:p>
            <a:pPr lvl="1"/>
            <a:r>
              <a:rPr lang="en-US" dirty="0"/>
              <a:t>Start probability dictionary for q0</a:t>
            </a:r>
            <a:br>
              <a:rPr lang="en-US" dirty="0"/>
            </a:br>
            <a:r>
              <a:rPr lang="en-US" dirty="0"/>
              <a:t>(start[</a:t>
            </a:r>
            <a:r>
              <a:rPr lang="en-US" b="1" dirty="0">
                <a:solidFill>
                  <a:srgbClr val="0070C0"/>
                </a:solidFill>
              </a:rPr>
              <a:t>DT</a:t>
            </a:r>
            <a:r>
              <a:rPr lang="en-US" dirty="0"/>
              <a:t>] = 0.1812)</a:t>
            </a:r>
            <a:br>
              <a:rPr lang="en-US" dirty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33118" y="4636453"/>
            <a:ext cx="609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</a:t>
            </a:r>
          </a:p>
        </p:txBody>
      </p:sp>
      <p:pic>
        <p:nvPicPr>
          <p:cNvPr id="1026" name="Picture 2" descr="C:\Users\az364\AppData\Local\Microsoft\Windows\Temporary Internet Files\Content.IE5\S8WAV6O8\Christmas-Tree-Clipart1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7518" y="5744449"/>
            <a:ext cx="712106" cy="712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z364\AppData\Local\Microsoft\Windows\Temporary Internet Files\Content.IE5\R8G329FS\Butterfly-Colorful-6609-large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3350" y="4799152"/>
            <a:ext cx="774850" cy="782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z364\AppData\Local\Microsoft\Windows\Temporary Internet Files\Content.IE5\S8WAV6O8\bordercolliepup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3677" y="3886200"/>
            <a:ext cx="912206" cy="73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V="1">
            <a:off x="6895118" y="4560253"/>
            <a:ext cx="508453" cy="38100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895118" y="5190451"/>
            <a:ext cx="719554" cy="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798792" y="5474653"/>
            <a:ext cx="456103" cy="45720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133118" y="4407853"/>
            <a:ext cx="1270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0.000034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6474414" y="5570864"/>
            <a:ext cx="0" cy="529638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209318" y="6225767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…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8982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table B – </a:t>
            </a:r>
            <a:r>
              <a:rPr lang="en-US" dirty="0" err="1"/>
              <a:t>emit_p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can write code to make sure we have a value for every possible item in a dictionary</a:t>
            </a:r>
          </a:p>
          <a:p>
            <a:r>
              <a:rPr lang="en-US" dirty="0"/>
              <a:t>But what about OOV items?</a:t>
            </a:r>
          </a:p>
          <a:p>
            <a:r>
              <a:rPr lang="en-US" dirty="0"/>
              <a:t>Example: p(</a:t>
            </a:r>
            <a:r>
              <a:rPr lang="en-US" dirty="0" err="1"/>
              <a:t>dancerliness</a:t>
            </a:r>
            <a:r>
              <a:rPr lang="en-US" dirty="0"/>
              <a:t>) = ??</a:t>
            </a:r>
          </a:p>
          <a:p>
            <a:pPr lvl="1"/>
            <a:r>
              <a:rPr lang="en-US" dirty="0" err="1"/>
              <a:t>emit_p</a:t>
            </a: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'NN'</a:t>
            </a:r>
            <a:r>
              <a:rPr lang="en-US" dirty="0"/>
              <a:t>][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b="1" dirty="0" err="1">
                <a:solidFill>
                  <a:srgbClr val="008000"/>
                </a:solidFill>
              </a:rPr>
              <a:t>dancerliness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dirty="0"/>
              <a:t>]</a:t>
            </a:r>
          </a:p>
          <a:p>
            <a:pPr marL="411480" lvl="1" indent="0">
              <a:buNone/>
            </a:pPr>
            <a:r>
              <a:rPr lang="en-US" dirty="0" err="1">
                <a:solidFill>
                  <a:srgbClr val="FF0000"/>
                </a:solidFill>
              </a:rPr>
              <a:t>KeyError</a:t>
            </a:r>
            <a:r>
              <a:rPr lang="en-US" dirty="0">
                <a:solidFill>
                  <a:srgbClr val="FF0000"/>
                </a:solidFill>
              </a:rPr>
              <a:t>: '</a:t>
            </a:r>
            <a:r>
              <a:rPr lang="en-US" dirty="0" err="1">
                <a:solidFill>
                  <a:srgbClr val="FF0000"/>
                </a:solidFill>
              </a:rPr>
              <a:t>dancerliness</a:t>
            </a:r>
            <a:r>
              <a:rPr lang="en-US" dirty="0">
                <a:solidFill>
                  <a:srgbClr val="FF0000"/>
                </a:solidFill>
              </a:rPr>
              <a:t>‘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Solvable using some </a:t>
            </a:r>
            <a:r>
              <a:rPr lang="en-US" b="1" dirty="0">
                <a:solidFill>
                  <a:srgbClr val="000099"/>
                </a:solidFill>
              </a:rPr>
              <a:t>if … 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2846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block: </a:t>
            </a:r>
            <a:r>
              <a:rPr lang="en-US" dirty="0" err="1"/>
              <a:t>defaultdict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 better way is to have a dictionary that knows how to initialize unseen values </a:t>
            </a:r>
          </a:p>
          <a:p>
            <a:r>
              <a:rPr lang="en-US" dirty="0"/>
              <a:t>Uses a </a:t>
            </a:r>
            <a:r>
              <a:rPr lang="en-US" b="1" dirty="0"/>
              <a:t>default</a:t>
            </a:r>
            <a:r>
              <a:rPr lang="en-US" dirty="0"/>
              <a:t> value if key is unknown:</a:t>
            </a:r>
          </a:p>
          <a:p>
            <a:pPr lvl="1"/>
            <a:r>
              <a:rPr lang="en-US" dirty="0"/>
              <a:t>Should be </a:t>
            </a:r>
            <a:r>
              <a:rPr lang="en-US" dirty="0" err="1"/>
              <a:t>initializable</a:t>
            </a:r>
            <a:r>
              <a:rPr lang="en-US" dirty="0"/>
              <a:t> with a data type</a:t>
            </a:r>
          </a:p>
          <a:p>
            <a:pPr lvl="1"/>
            <a:r>
              <a:rPr lang="en-US" dirty="0"/>
              <a:t>Or a function returning some value</a:t>
            </a:r>
          </a:p>
          <a:p>
            <a:pPr marL="630936" lvl="2" indent="0">
              <a:buNone/>
            </a:pPr>
            <a:endParaRPr lang="en-US" sz="2500" b="1" dirty="0">
              <a:solidFill>
                <a:srgbClr val="000080"/>
              </a:solidFill>
            </a:endParaRPr>
          </a:p>
          <a:p>
            <a:pPr marL="630936" lvl="2" indent="0">
              <a:buNone/>
            </a:pPr>
            <a:r>
              <a:rPr lang="en-US" sz="2500" b="1" dirty="0">
                <a:solidFill>
                  <a:srgbClr val="000080"/>
                </a:solidFill>
              </a:rPr>
              <a:t>from </a:t>
            </a:r>
            <a:r>
              <a:rPr lang="en-US" sz="2500" dirty="0"/>
              <a:t>collections </a:t>
            </a:r>
            <a:r>
              <a:rPr lang="en-US" sz="2500" b="1" dirty="0">
                <a:solidFill>
                  <a:srgbClr val="000080"/>
                </a:solidFill>
              </a:rPr>
              <a:t>import </a:t>
            </a:r>
            <a:r>
              <a:rPr lang="en-US" sz="2500" dirty="0" err="1"/>
              <a:t>defaultdict</a:t>
            </a:r>
            <a:endParaRPr lang="en-US" sz="2500" dirty="0"/>
          </a:p>
          <a:p>
            <a:pPr marL="630936" lvl="2" indent="0">
              <a:buNone/>
            </a:pPr>
            <a:r>
              <a:rPr lang="en-US" sz="2500" dirty="0" err="1"/>
              <a:t>my_dict</a:t>
            </a:r>
            <a:r>
              <a:rPr lang="en-US" sz="2500" dirty="0"/>
              <a:t> = </a:t>
            </a:r>
            <a:r>
              <a:rPr lang="en-US" sz="2500" dirty="0" err="1"/>
              <a:t>defaultdict</a:t>
            </a:r>
            <a:r>
              <a:rPr lang="en-US" sz="2500" dirty="0"/>
              <a:t>(</a:t>
            </a:r>
            <a:r>
              <a:rPr lang="en-US" sz="2500" dirty="0" err="1">
                <a:solidFill>
                  <a:srgbClr val="000080"/>
                </a:solidFill>
              </a:rPr>
              <a:t>int</a:t>
            </a:r>
            <a:r>
              <a:rPr lang="en-US" sz="2500" dirty="0"/>
              <a:t>)</a:t>
            </a:r>
            <a:br>
              <a:rPr lang="en-US" sz="2500" dirty="0"/>
            </a:br>
            <a:r>
              <a:rPr lang="en-US" sz="2500" b="1" dirty="0">
                <a:solidFill>
                  <a:srgbClr val="000080"/>
                </a:solidFill>
              </a:rPr>
              <a:t>print(</a:t>
            </a:r>
            <a:r>
              <a:rPr lang="en-US" sz="2500" dirty="0" err="1"/>
              <a:t>my_dict</a:t>
            </a:r>
            <a:r>
              <a:rPr lang="en-US" sz="2500" dirty="0"/>
              <a:t>[</a:t>
            </a:r>
            <a:r>
              <a:rPr lang="en-US" sz="2500" b="1" dirty="0">
                <a:solidFill>
                  <a:srgbClr val="008000"/>
                </a:solidFill>
              </a:rPr>
              <a:t>"puppy"</a:t>
            </a:r>
            <a:r>
              <a:rPr lang="en-US" sz="2500" dirty="0"/>
              <a:t>]</a:t>
            </a:r>
            <a:r>
              <a:rPr lang="en-US" sz="2500" b="1" dirty="0">
                <a:solidFill>
                  <a:srgbClr val="000099"/>
                </a:solidFill>
              </a:rPr>
              <a:t>)</a:t>
            </a:r>
          </a:p>
          <a:p>
            <a:pPr marL="630936" lvl="2" indent="0">
              <a:buNone/>
            </a:pPr>
            <a:r>
              <a:rPr lang="en-US" sz="2500" dirty="0">
                <a:solidFill>
                  <a:srgbClr val="0000FF"/>
                </a:solidFill>
              </a:rPr>
              <a:t>0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4934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block: </a:t>
            </a:r>
            <a:r>
              <a:rPr lang="en-US" dirty="0" err="1"/>
              <a:t>defaultdict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to return a specific value?</a:t>
            </a:r>
          </a:p>
          <a:p>
            <a:r>
              <a:rPr lang="en-US" dirty="0"/>
              <a:t>Suppose we want the default to be 0.5</a:t>
            </a:r>
          </a:p>
          <a:p>
            <a:r>
              <a:rPr lang="en-US" dirty="0"/>
              <a:t>Instead of </a:t>
            </a:r>
            <a:r>
              <a:rPr lang="en-US" dirty="0" err="1"/>
              <a:t>int</a:t>
            </a:r>
            <a:r>
              <a:rPr lang="en-US" dirty="0"/>
              <a:t>, we can give a special function as the default:</a:t>
            </a:r>
          </a:p>
          <a:p>
            <a:pPr marL="628650" lvl="1" indent="0">
              <a:buNone/>
            </a:pPr>
            <a:endParaRPr lang="en-US" sz="2500" dirty="0">
              <a:solidFill>
                <a:schemeClr val="bg1">
                  <a:lumMod val="50000"/>
                </a:schemeClr>
              </a:solidFill>
            </a:endParaRPr>
          </a:p>
          <a:p>
            <a:pPr marL="628650" lvl="1" indent="0">
              <a:buNone/>
            </a:pPr>
            <a:r>
              <a:rPr lang="en-US" sz="2500" dirty="0">
                <a:solidFill>
                  <a:schemeClr val="bg1">
                    <a:lumMod val="50000"/>
                  </a:schemeClr>
                </a:solidFill>
              </a:rPr>
              <a:t># Suppose </a:t>
            </a:r>
            <a:r>
              <a:rPr lang="en-US" sz="2500" dirty="0" err="1">
                <a:solidFill>
                  <a:schemeClr val="bg1">
                    <a:lumMod val="50000"/>
                  </a:schemeClr>
                </a:solidFill>
              </a:rPr>
              <a:t>half_returner</a:t>
            </a:r>
            <a:r>
              <a:rPr lang="en-US" sz="2500" dirty="0">
                <a:solidFill>
                  <a:schemeClr val="bg1">
                    <a:lumMod val="50000"/>
                  </a:schemeClr>
                </a:solidFill>
              </a:rPr>
              <a:t> is a function, always returns 0.5</a:t>
            </a:r>
          </a:p>
          <a:p>
            <a:pPr marL="628650" lvl="1" indent="0">
              <a:buNone/>
            </a:pPr>
            <a:r>
              <a:rPr lang="en-US" sz="2500" dirty="0" err="1"/>
              <a:t>my_dict</a:t>
            </a:r>
            <a:r>
              <a:rPr lang="en-US" sz="2500" dirty="0"/>
              <a:t> = </a:t>
            </a:r>
            <a:r>
              <a:rPr lang="en-US" sz="2500" dirty="0" err="1"/>
              <a:t>defaultdict</a:t>
            </a:r>
            <a:r>
              <a:rPr lang="en-US" sz="2500" dirty="0"/>
              <a:t>(</a:t>
            </a:r>
            <a:r>
              <a:rPr lang="en-US" sz="2500" dirty="0" err="1">
                <a:solidFill>
                  <a:srgbClr val="000099"/>
                </a:solidFill>
              </a:rPr>
              <a:t>half_returner</a:t>
            </a:r>
            <a:r>
              <a:rPr lang="en-US" sz="2500" dirty="0"/>
              <a:t>)</a:t>
            </a:r>
          </a:p>
          <a:p>
            <a:pPr marL="628650" lvl="1" indent="0">
              <a:buNone/>
            </a:pPr>
            <a:endParaRPr lang="en-US" sz="2500" dirty="0"/>
          </a:p>
          <a:p>
            <a:pPr marL="282575" indent="-282575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3052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block: </a:t>
            </a:r>
            <a:r>
              <a:rPr lang="en-US" dirty="0" err="1"/>
              <a:t>defaultdict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This is a little cumbersome, so a more </a:t>
            </a:r>
            <a:r>
              <a:rPr lang="en-US" dirty="0" err="1"/>
              <a:t>Pythonic</a:t>
            </a:r>
            <a:r>
              <a:rPr lang="en-US" dirty="0"/>
              <a:t> way is this to use the anonymous function </a:t>
            </a:r>
            <a:r>
              <a:rPr lang="en-US" b="1" dirty="0"/>
              <a:t>lambda:</a:t>
            </a:r>
            <a:endParaRPr lang="en-US" dirty="0"/>
          </a:p>
          <a:p>
            <a:pPr marL="630936" lvl="2" indent="0">
              <a:buNone/>
            </a:pPr>
            <a:r>
              <a:rPr lang="en-US" sz="2500" dirty="0" err="1"/>
              <a:t>my_dict</a:t>
            </a:r>
            <a:r>
              <a:rPr lang="en-US" sz="2500" dirty="0"/>
              <a:t> = </a:t>
            </a:r>
            <a:r>
              <a:rPr lang="en-US" sz="2500" dirty="0" err="1"/>
              <a:t>defaultdict</a:t>
            </a:r>
            <a:r>
              <a:rPr lang="en-US" sz="2500" dirty="0"/>
              <a:t>(</a:t>
            </a:r>
            <a:r>
              <a:rPr lang="en-US" sz="2500" dirty="0">
                <a:solidFill>
                  <a:srgbClr val="000080"/>
                </a:solidFill>
              </a:rPr>
              <a:t>lambda: </a:t>
            </a:r>
            <a:r>
              <a:rPr lang="en-US" sz="2500" dirty="0">
                <a:solidFill>
                  <a:srgbClr val="0000FF"/>
                </a:solidFill>
              </a:rPr>
              <a:t>0.5</a:t>
            </a:r>
            <a:r>
              <a:rPr lang="en-US" sz="2500" dirty="0"/>
              <a:t>)</a:t>
            </a:r>
          </a:p>
          <a:p>
            <a:endParaRPr lang="en-US" dirty="0"/>
          </a:p>
          <a:p>
            <a:r>
              <a:rPr lang="en-US" dirty="0"/>
              <a:t>Same as:</a:t>
            </a:r>
          </a:p>
          <a:p>
            <a:pPr marL="628650" lvl="1" indent="0">
              <a:buNone/>
            </a:pPr>
            <a:r>
              <a:rPr lang="en-US" sz="2500" dirty="0">
                <a:solidFill>
                  <a:schemeClr val="bg1">
                    <a:lumMod val="50000"/>
                  </a:schemeClr>
                </a:solidFill>
              </a:rPr>
              <a:t># Suppose </a:t>
            </a:r>
            <a:r>
              <a:rPr lang="en-US" sz="2500" dirty="0" err="1">
                <a:solidFill>
                  <a:schemeClr val="bg1">
                    <a:lumMod val="50000"/>
                  </a:schemeClr>
                </a:solidFill>
              </a:rPr>
              <a:t>half_returner</a:t>
            </a:r>
            <a:r>
              <a:rPr lang="en-US" sz="2500" dirty="0">
                <a:solidFill>
                  <a:schemeClr val="bg1">
                    <a:lumMod val="50000"/>
                  </a:schemeClr>
                </a:solidFill>
              </a:rPr>
              <a:t> is a function, always returns 0.5</a:t>
            </a:r>
          </a:p>
          <a:p>
            <a:pPr marL="628650" lvl="1" indent="0">
              <a:buNone/>
            </a:pPr>
            <a:r>
              <a:rPr lang="en-US" sz="2500" b="1" dirty="0" err="1">
                <a:solidFill>
                  <a:srgbClr val="000099"/>
                </a:solidFill>
              </a:rPr>
              <a:t>def</a:t>
            </a:r>
            <a:r>
              <a:rPr lang="en-US" sz="2500" dirty="0">
                <a:solidFill>
                  <a:srgbClr val="000099"/>
                </a:solidFill>
              </a:rPr>
              <a:t> </a:t>
            </a:r>
            <a:r>
              <a:rPr lang="en-US" sz="2500" dirty="0" err="1"/>
              <a:t>half_returner</a:t>
            </a:r>
            <a:r>
              <a:rPr lang="en-US" sz="2500" dirty="0"/>
              <a:t>():</a:t>
            </a:r>
          </a:p>
          <a:p>
            <a:pPr marL="628650" lvl="1" indent="0">
              <a:buNone/>
            </a:pPr>
            <a:r>
              <a:rPr lang="en-US" sz="2500" dirty="0"/>
              <a:t>	</a:t>
            </a:r>
            <a:r>
              <a:rPr lang="en-US" sz="2500" b="1" dirty="0">
                <a:solidFill>
                  <a:srgbClr val="000099"/>
                </a:solidFill>
              </a:rPr>
              <a:t>return</a:t>
            </a:r>
            <a:r>
              <a:rPr lang="en-US" sz="2500" dirty="0">
                <a:solidFill>
                  <a:srgbClr val="000099"/>
                </a:solidFill>
              </a:rPr>
              <a:t> </a:t>
            </a:r>
            <a:r>
              <a:rPr lang="en-US" sz="2500" dirty="0">
                <a:solidFill>
                  <a:srgbClr val="0000FF"/>
                </a:solidFill>
              </a:rPr>
              <a:t>0.5</a:t>
            </a:r>
          </a:p>
          <a:p>
            <a:pPr marL="628650" lvl="1" indent="0">
              <a:buNone/>
            </a:pPr>
            <a:r>
              <a:rPr lang="en-US" sz="2500" dirty="0" err="1"/>
              <a:t>my_dict</a:t>
            </a:r>
            <a:r>
              <a:rPr lang="en-US" sz="2500" dirty="0"/>
              <a:t> = </a:t>
            </a:r>
            <a:r>
              <a:rPr lang="en-US" sz="2500" dirty="0" err="1"/>
              <a:t>defaultdict</a:t>
            </a:r>
            <a:r>
              <a:rPr lang="en-US" sz="2500" dirty="0"/>
              <a:t>(</a:t>
            </a:r>
            <a:r>
              <a:rPr lang="en-US" sz="2500" dirty="0" err="1">
                <a:solidFill>
                  <a:srgbClr val="000099"/>
                </a:solidFill>
              </a:rPr>
              <a:t>half_returner</a:t>
            </a:r>
            <a:r>
              <a:rPr lang="en-US" sz="2500" dirty="0"/>
              <a:t>)</a:t>
            </a:r>
          </a:p>
          <a:p>
            <a:pPr marL="282575" indent="-282575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0629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block: </a:t>
            </a:r>
            <a:r>
              <a:rPr lang="en-US" dirty="0" err="1"/>
              <a:t>defaultdict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82575" indent="-282575"/>
            <a:r>
              <a:rPr lang="en-US" dirty="0"/>
              <a:t>And we can even make a </a:t>
            </a:r>
            <a:r>
              <a:rPr lang="en-US" dirty="0" err="1"/>
              <a:t>defaultdict</a:t>
            </a:r>
            <a:r>
              <a:rPr lang="en-US" dirty="0"/>
              <a:t> of </a:t>
            </a:r>
            <a:r>
              <a:rPr lang="en-US" dirty="0" err="1"/>
              <a:t>defaultdicts</a:t>
            </a:r>
            <a:r>
              <a:rPr lang="en-US" dirty="0"/>
              <a:t>:</a:t>
            </a:r>
          </a:p>
          <a:p>
            <a:pPr marL="630555" lvl="1" indent="-282575"/>
            <a:r>
              <a:rPr lang="en-US" sz="2400" dirty="0"/>
              <a:t>x = </a:t>
            </a:r>
            <a:r>
              <a:rPr lang="en-US" sz="2400" dirty="0" err="1"/>
              <a:t>defaultdict</a:t>
            </a:r>
            <a:r>
              <a:rPr lang="en-US" sz="2400" dirty="0"/>
              <a:t>(</a:t>
            </a:r>
            <a:r>
              <a:rPr lang="en-US" sz="2400" b="1" dirty="0">
                <a:solidFill>
                  <a:srgbClr val="000080"/>
                </a:solidFill>
              </a:rPr>
              <a:t>lambda</a:t>
            </a:r>
            <a:r>
              <a:rPr lang="en-US" sz="2400" dirty="0"/>
              <a:t>: </a:t>
            </a:r>
            <a:r>
              <a:rPr lang="en-US" sz="2400" dirty="0" err="1"/>
              <a:t>defaultdict</a:t>
            </a:r>
            <a:r>
              <a:rPr lang="en-US" sz="2400" dirty="0"/>
              <a:t>(</a:t>
            </a:r>
            <a:r>
              <a:rPr lang="en-US" sz="2400" b="1" dirty="0">
                <a:solidFill>
                  <a:srgbClr val="000080"/>
                </a:solidFill>
              </a:rPr>
              <a:t>lambda</a:t>
            </a:r>
            <a:r>
              <a:rPr lang="en-US" sz="2400" dirty="0"/>
              <a:t>: </a:t>
            </a:r>
            <a:r>
              <a:rPr lang="en-US" sz="2400" dirty="0">
                <a:solidFill>
                  <a:srgbClr val="0000FF"/>
                </a:solidFill>
              </a:rPr>
              <a:t>0.00000001</a:t>
            </a:r>
            <a:r>
              <a:rPr lang="en-US" sz="2400" dirty="0"/>
              <a:t>))</a:t>
            </a:r>
          </a:p>
          <a:p>
            <a:pPr marL="282575" indent="-282575"/>
            <a:endParaRPr lang="en-US" sz="2800" dirty="0"/>
          </a:p>
          <a:p>
            <a:pPr marL="282575" indent="-282575"/>
            <a:r>
              <a:rPr lang="en-US" sz="2800" dirty="0"/>
              <a:t>Now x is a dictionary: </a:t>
            </a:r>
          </a:p>
          <a:p>
            <a:pPr marL="630555" lvl="1" indent="-282575"/>
            <a:r>
              <a:rPr lang="en-US" sz="2200" dirty="0"/>
              <a:t>which defaults unknown entries to dictionaries</a:t>
            </a:r>
          </a:p>
          <a:p>
            <a:pPr marL="813435" lvl="2" indent="-282575"/>
            <a:r>
              <a:rPr lang="en-US" sz="1900" dirty="0"/>
              <a:t>which default unknown entries to 0.0000001..</a:t>
            </a:r>
          </a:p>
          <a:p>
            <a:pPr marL="282575" indent="-282575"/>
            <a:endParaRPr lang="en-US" sz="2800" dirty="0"/>
          </a:p>
          <a:p>
            <a:pPr>
              <a:buFont typeface="Wingdings"/>
              <a:buChar char="Ø"/>
            </a:pPr>
            <a:r>
              <a:rPr lang="en-US" sz="2800" dirty="0"/>
              <a:t>So what is the value of:</a:t>
            </a:r>
          </a:p>
          <a:p>
            <a:pPr marL="411480" lvl="1" indent="0">
              <a:buNone/>
            </a:pPr>
            <a:r>
              <a:rPr lang="en-US" sz="2400" dirty="0"/>
              <a:t>x[</a:t>
            </a:r>
            <a:r>
              <a:rPr lang="en-US" sz="2400" b="1" dirty="0">
                <a:solidFill>
                  <a:srgbClr val="008000"/>
                </a:solidFill>
              </a:rPr>
              <a:t>"NN"</a:t>
            </a:r>
            <a:r>
              <a:rPr lang="en-US" sz="2400" dirty="0"/>
              <a:t>][</a:t>
            </a:r>
            <a:r>
              <a:rPr lang="en-US" sz="2400" b="1" dirty="0">
                <a:solidFill>
                  <a:srgbClr val="008000"/>
                </a:solidFill>
              </a:rPr>
              <a:t>"puppy"</a:t>
            </a:r>
            <a:r>
              <a:rPr lang="en-US" sz="2400" dirty="0"/>
              <a:t>]		?</a:t>
            </a:r>
            <a:br>
              <a:rPr lang="en-US" sz="2200" dirty="0"/>
            </a:b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5012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Viterbi - 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Download and debug </a:t>
            </a:r>
            <a:r>
              <a:rPr lang="en-US" i="1" dirty="0">
                <a:solidFill>
                  <a:srgbClr val="0070C0"/>
                </a:solidFill>
              </a:rPr>
              <a:t>tagging/viterbi_simple.py</a:t>
            </a:r>
          </a:p>
          <a:p>
            <a:r>
              <a:rPr lang="en-US" dirty="0"/>
              <a:t>Imports and states:</a:t>
            </a:r>
          </a:p>
          <a:p>
            <a:pPr marL="0" indent="0">
              <a:buNone/>
            </a:pPr>
            <a:endParaRPr lang="en-US" sz="1800" b="1" dirty="0">
              <a:solidFill>
                <a:srgbClr val="000080"/>
              </a:solidFill>
            </a:endParaRPr>
          </a:p>
          <a:p>
            <a:pPr marL="0" indent="0">
              <a:buNone/>
            </a:pPr>
            <a:r>
              <a:rPr lang="en-US" sz="1800" b="1" dirty="0">
                <a:solidFill>
                  <a:srgbClr val="000080"/>
                </a:solidFill>
              </a:rPr>
              <a:t>from </a:t>
            </a:r>
            <a:r>
              <a:rPr lang="en-US" sz="1800" dirty="0"/>
              <a:t>collections </a:t>
            </a:r>
            <a:r>
              <a:rPr lang="en-US" sz="1800" b="1" dirty="0">
                <a:solidFill>
                  <a:srgbClr val="000080"/>
                </a:solidFill>
              </a:rPr>
              <a:t>import </a:t>
            </a:r>
            <a:r>
              <a:rPr lang="en-US" sz="1800" dirty="0" err="1"/>
              <a:t>defaultdict</a:t>
            </a:r>
            <a:br>
              <a:rPr lang="en-US" sz="1800" dirty="0"/>
            </a:br>
            <a:br>
              <a:rPr lang="en-US" sz="1800" dirty="0"/>
            </a:br>
            <a:br>
              <a:rPr lang="en-US" sz="1800" dirty="0"/>
            </a:br>
            <a:r>
              <a:rPr lang="en-US" sz="1800" i="1" dirty="0">
                <a:solidFill>
                  <a:srgbClr val="808080"/>
                </a:solidFill>
              </a:rPr>
              <a:t># Tagger states Q (the tag set)</a:t>
            </a:r>
            <a:br>
              <a:rPr lang="en-US" sz="1800" i="1" dirty="0">
                <a:solidFill>
                  <a:srgbClr val="808080"/>
                </a:solidFill>
              </a:rPr>
            </a:br>
            <a:r>
              <a:rPr lang="en-US" sz="1800" dirty="0"/>
              <a:t>states = (</a:t>
            </a:r>
            <a:r>
              <a:rPr lang="en-US" sz="1800" b="1" dirty="0">
                <a:solidFill>
                  <a:srgbClr val="008000"/>
                </a:solidFill>
              </a:rPr>
              <a:t>','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'CC'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'CD'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'DT'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'EX'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'IN'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'JJ'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'JJR'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'JJS'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'LS'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'MD'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'NN'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'NNP'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'NNPS'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'NNS'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'PDT'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'PRP'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'PRP$'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'RB'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'RBR'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'RBS'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'SENT'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'SYM'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'TO'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'UH'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'VB'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'VBD'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'VBG'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'VBP'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'VBZ'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'WDT'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'WP'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'WRB'</a:t>
            </a:r>
            <a:r>
              <a:rPr lang="en-US" sz="1800" dirty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579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Tagging exercise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/>
              <a:t>Is ISIS Going Broke?</a:t>
            </a:r>
          </a:p>
          <a:p>
            <a:pPr lvl="1"/>
            <a:r>
              <a:rPr lang="en-US" dirty="0"/>
              <a:t>Solution in Canvas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73135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Viterbi – starting probabilities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Training data:</a:t>
            </a:r>
          </a:p>
          <a:p>
            <a:pPr marL="411480" lvl="1" indent="0">
              <a:buNone/>
            </a:pPr>
            <a:r>
              <a:rPr lang="en-US" i="1" dirty="0">
                <a:solidFill>
                  <a:srgbClr val="808080"/>
                </a:solidFill>
              </a:rPr>
              <a:t># q0 probabilities: 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# can't use prior tags to estimate initial state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 err="1"/>
              <a:t>start_p</a:t>
            </a:r>
            <a:r>
              <a:rPr lang="en-US" dirty="0"/>
              <a:t> = {</a:t>
            </a:r>
            <a:br>
              <a:rPr lang="en-US" dirty="0"/>
            </a:br>
            <a:r>
              <a:rPr lang="en-US" dirty="0"/>
              <a:t>	</a:t>
            </a:r>
            <a:r>
              <a:rPr lang="en-US" b="1" dirty="0">
                <a:solidFill>
                  <a:srgbClr val="008000"/>
                </a:solidFill>
              </a:rPr>
              <a:t>','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0.006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/>
              <a:t>	</a:t>
            </a:r>
            <a:r>
              <a:rPr lang="en-US" b="1" dirty="0">
                <a:solidFill>
                  <a:srgbClr val="008000"/>
                </a:solidFill>
              </a:rPr>
              <a:t>'CC'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0.0451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/>
              <a:t>	</a:t>
            </a:r>
            <a:r>
              <a:rPr lang="en-US" b="1" dirty="0">
                <a:solidFill>
                  <a:srgbClr val="008000"/>
                </a:solidFill>
              </a:rPr>
              <a:t>'CD'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0.0158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/>
              <a:t>	</a:t>
            </a:r>
            <a:r>
              <a:rPr lang="en-US" b="1" dirty="0">
                <a:solidFill>
                  <a:srgbClr val="008000"/>
                </a:solidFill>
              </a:rPr>
              <a:t>'DT'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0.1365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/>
              <a:t>	</a:t>
            </a:r>
            <a:r>
              <a:rPr lang="en-US" b="1" dirty="0">
                <a:solidFill>
                  <a:srgbClr val="008000"/>
                </a:solidFill>
              </a:rPr>
              <a:t>'EX'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0.0102</a:t>
            </a:r>
            <a:r>
              <a:rPr lang="en-US" dirty="0"/>
              <a:t>,	</a:t>
            </a:r>
          </a:p>
          <a:p>
            <a:pPr marL="411480" lvl="1" indent="0">
              <a:buNone/>
            </a:pPr>
            <a:r>
              <a:rPr lang="en-US" dirty="0"/>
              <a:t>	…</a:t>
            </a:r>
          </a:p>
          <a:p>
            <a:pPr marL="411480" lvl="1" indent="0">
              <a:buNone/>
            </a:pPr>
            <a:r>
              <a:rPr lang="en-US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8590485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Viterbi – transitional probabilities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Training data for transition is a dictionary:</a:t>
            </a:r>
          </a:p>
          <a:p>
            <a:pPr marL="411480" lvl="1" indent="0">
              <a:buNone/>
            </a:pPr>
            <a:r>
              <a:rPr lang="en-US" dirty="0" err="1"/>
              <a:t>trans_p</a:t>
            </a:r>
            <a:r>
              <a:rPr lang="en-US" dirty="0"/>
              <a:t> ={}</a:t>
            </a:r>
          </a:p>
          <a:p>
            <a:pPr marL="411480" lvl="1" indent="0">
              <a:buNone/>
            </a:pPr>
            <a:endParaRPr lang="en-US" dirty="0"/>
          </a:p>
          <a:p>
            <a:r>
              <a:rPr lang="en-US" dirty="0"/>
              <a:t>We could set the transition probabilities by assigning nested dictionaries: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 err="1"/>
              <a:t>trans_p</a:t>
            </a: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'DT'</a:t>
            </a:r>
            <a:r>
              <a:rPr lang="en-US" dirty="0"/>
              <a:t>] = {</a:t>
            </a:r>
            <a:r>
              <a:rPr lang="en-US" b="1" dirty="0">
                <a:solidFill>
                  <a:srgbClr val="008000"/>
                </a:solidFill>
              </a:rPr>
              <a:t>'JJ'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0.0208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'NN'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0.0397 </a:t>
            </a:r>
            <a:r>
              <a:rPr lang="en-US" dirty="0"/>
              <a:t>…}</a:t>
            </a:r>
          </a:p>
          <a:p>
            <a:pPr marL="411480" lvl="1" indent="0">
              <a:buNone/>
            </a:pPr>
            <a:endParaRPr lang="en-US" dirty="0"/>
          </a:p>
          <a:p>
            <a:r>
              <a:rPr lang="en-US" dirty="0"/>
              <a:t>But these would be regular dictionaries, no default value for missing values</a:t>
            </a:r>
          </a:p>
        </p:txBody>
      </p:sp>
    </p:spTree>
    <p:extLst>
      <p:ext uri="{BB962C8B-B14F-4D97-AF65-F5344CB8AC3E}">
        <p14:creationId xmlns:p14="http://schemas.microsoft.com/office/powerpoint/2010/main" val="40929957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Viterbi - transitional probabilities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better way:</a:t>
            </a:r>
          </a:p>
          <a:p>
            <a:pPr marL="411480" lvl="1" indent="0">
              <a:buNone/>
            </a:pPr>
            <a:r>
              <a:rPr lang="en-US" dirty="0" err="1"/>
              <a:t>trans_p</a:t>
            </a:r>
            <a:r>
              <a:rPr lang="en-US" dirty="0"/>
              <a:t> = </a:t>
            </a:r>
            <a:br>
              <a:rPr lang="en-US" dirty="0"/>
            </a:br>
            <a:r>
              <a:rPr lang="en-US" dirty="0" err="1"/>
              <a:t>defaultdict</a:t>
            </a:r>
            <a:r>
              <a:rPr lang="en-US" dirty="0"/>
              <a:t>(</a:t>
            </a:r>
            <a:r>
              <a:rPr lang="en-US" b="1" dirty="0">
                <a:solidFill>
                  <a:srgbClr val="000080"/>
                </a:solidFill>
              </a:rPr>
              <a:t>lambda</a:t>
            </a:r>
            <a:r>
              <a:rPr lang="en-US" dirty="0"/>
              <a:t>: </a:t>
            </a:r>
            <a:r>
              <a:rPr lang="en-US" dirty="0" err="1"/>
              <a:t>defaultdict</a:t>
            </a:r>
            <a:r>
              <a:rPr lang="en-US" dirty="0"/>
              <a:t>(</a:t>
            </a:r>
            <a:r>
              <a:rPr lang="en-US" b="1" dirty="0">
                <a:solidFill>
                  <a:srgbClr val="000080"/>
                </a:solidFill>
              </a:rPr>
              <a:t>lambda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0.00000001</a:t>
            </a:r>
            <a:r>
              <a:rPr lang="en-US" dirty="0"/>
              <a:t>))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Don’t make a new dictionary, </a:t>
            </a:r>
            <a:br>
              <a:rPr lang="en-US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just update the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defaultdict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with new dictionary values</a:t>
            </a:r>
          </a:p>
          <a:p>
            <a:pPr marL="411480" lvl="1" indent="0">
              <a:buNone/>
            </a:pPr>
            <a:r>
              <a:rPr lang="en-US" dirty="0" err="1"/>
              <a:t>trans_p</a:t>
            </a: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'DT'</a:t>
            </a:r>
            <a:r>
              <a:rPr lang="en-US" dirty="0"/>
              <a:t>].update({</a:t>
            </a:r>
            <a:r>
              <a:rPr lang="en-US" b="1" dirty="0">
                <a:solidFill>
                  <a:srgbClr val="008000"/>
                </a:solidFill>
              </a:rPr>
              <a:t>'JJ'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0.0208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'NN'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0.0397</a:t>
            </a:r>
            <a:r>
              <a:rPr lang="en-US" dirty="0"/>
              <a:t>, …}</a:t>
            </a:r>
          </a:p>
          <a:p>
            <a:pPr marL="411480" lvl="1" indent="0">
              <a:buNone/>
            </a:pPr>
            <a:r>
              <a:rPr lang="en-US" dirty="0" err="1"/>
              <a:t>trans_p</a:t>
            </a: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'IN'</a:t>
            </a:r>
            <a:r>
              <a:rPr lang="en-US" dirty="0"/>
              <a:t>].update({</a:t>
            </a:r>
            <a:r>
              <a:rPr lang="en-US" b="1" dirty="0">
                <a:solidFill>
                  <a:srgbClr val="008000"/>
                </a:solidFill>
              </a:rPr>
              <a:t>','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0.0015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'CD'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0.0016</a:t>
            </a:r>
            <a:r>
              <a:rPr lang="en-US" dirty="0"/>
              <a:t>, …}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1749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Viterbi – emission probabilities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11480" lvl="1" indent="0">
              <a:buNone/>
            </a:pPr>
            <a:r>
              <a:rPr lang="en-US" dirty="0" err="1"/>
              <a:t>emit_p</a:t>
            </a:r>
            <a:r>
              <a:rPr lang="en-US" dirty="0"/>
              <a:t> = </a:t>
            </a:r>
            <a:r>
              <a:rPr lang="en-US" dirty="0" err="1"/>
              <a:t>defaultdict</a:t>
            </a:r>
            <a:r>
              <a:rPr lang="en-US" dirty="0"/>
              <a:t>(</a:t>
            </a:r>
            <a:r>
              <a:rPr lang="en-US" b="1" dirty="0">
                <a:solidFill>
                  <a:srgbClr val="000080"/>
                </a:solidFill>
              </a:rPr>
              <a:t>lambda</a:t>
            </a:r>
            <a:r>
              <a:rPr lang="en-US" dirty="0"/>
              <a:t>: </a:t>
            </a:r>
            <a:r>
              <a:rPr lang="en-US" dirty="0" err="1"/>
              <a:t>defaultdict</a:t>
            </a:r>
            <a:r>
              <a:rPr lang="en-US" dirty="0"/>
              <a:t>(</a:t>
            </a:r>
            <a:r>
              <a:rPr lang="en-US" b="1" dirty="0">
                <a:solidFill>
                  <a:srgbClr val="000080"/>
                </a:solidFill>
              </a:rPr>
              <a:t>lambda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0.00000001</a:t>
            </a:r>
            <a:r>
              <a:rPr lang="en-US" dirty="0"/>
              <a:t>))</a:t>
            </a:r>
            <a:br>
              <a:rPr lang="en-US" dirty="0"/>
            </a:br>
            <a:endParaRPr lang="en-US" dirty="0"/>
          </a:p>
          <a:p>
            <a:pPr marL="411480" lvl="1" indent="0">
              <a:buNone/>
            </a:pPr>
            <a:r>
              <a:rPr lang="en-US" dirty="0" err="1"/>
              <a:t>emit_p</a:t>
            </a: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'VB'</a:t>
            </a:r>
            <a:r>
              <a:rPr lang="en-US" dirty="0"/>
              <a:t>][</a:t>
            </a:r>
            <a:r>
              <a:rPr lang="en-US" b="1" dirty="0">
                <a:solidFill>
                  <a:srgbClr val="008000"/>
                </a:solidFill>
              </a:rPr>
              <a:t>'want'</a:t>
            </a:r>
            <a:r>
              <a:rPr lang="en-US" dirty="0"/>
              <a:t>] = </a:t>
            </a:r>
            <a:r>
              <a:rPr lang="en-US" dirty="0">
                <a:solidFill>
                  <a:srgbClr val="0000FF"/>
                </a:solidFill>
              </a:rPr>
              <a:t>0.0093</a:t>
            </a:r>
            <a:br>
              <a:rPr lang="en-US" dirty="0">
                <a:solidFill>
                  <a:srgbClr val="0000FF"/>
                </a:solidFill>
              </a:rPr>
            </a:br>
            <a:r>
              <a:rPr lang="en-US" dirty="0" err="1"/>
              <a:t>emit_p</a:t>
            </a: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'VB'</a:t>
            </a:r>
            <a:r>
              <a:rPr lang="en-US" dirty="0"/>
              <a:t>][</a:t>
            </a:r>
            <a:r>
              <a:rPr lang="en-US" b="1" dirty="0">
                <a:solidFill>
                  <a:srgbClr val="008000"/>
                </a:solidFill>
              </a:rPr>
              <a:t>'fly'</a:t>
            </a:r>
            <a:r>
              <a:rPr lang="en-US" dirty="0"/>
              <a:t>] = </a:t>
            </a:r>
            <a:r>
              <a:rPr lang="en-US" dirty="0">
                <a:solidFill>
                  <a:srgbClr val="0000FF"/>
                </a:solidFill>
              </a:rPr>
              <a:t>0.0001</a:t>
            </a:r>
          </a:p>
          <a:p>
            <a:pPr marL="411480" lvl="1" indent="0">
              <a:buNone/>
            </a:pPr>
            <a:r>
              <a:rPr lang="en-US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75276923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algorithm 1/3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763000" cy="45262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err="1">
                <a:solidFill>
                  <a:srgbClr val="000080"/>
                </a:solidFill>
              </a:rPr>
              <a:t>def</a:t>
            </a:r>
            <a:r>
              <a:rPr lang="en-US" sz="2000" b="1" dirty="0">
                <a:solidFill>
                  <a:srgbClr val="000080"/>
                </a:solidFill>
              </a:rPr>
              <a:t> </a:t>
            </a:r>
            <a:r>
              <a:rPr lang="en-US" sz="2000" dirty="0" err="1"/>
              <a:t>viterbi</a:t>
            </a:r>
            <a:r>
              <a:rPr lang="en-US" sz="2000" dirty="0"/>
              <a:t>(</a:t>
            </a:r>
            <a:r>
              <a:rPr lang="en-US" sz="2000" dirty="0" err="1"/>
              <a:t>obs</a:t>
            </a:r>
            <a:r>
              <a:rPr lang="en-US" sz="2000" dirty="0"/>
              <a:t>, states, </a:t>
            </a:r>
            <a:r>
              <a:rPr lang="en-US" sz="2000" dirty="0" err="1"/>
              <a:t>start_p</a:t>
            </a:r>
            <a:r>
              <a:rPr lang="en-US" sz="2000" dirty="0"/>
              <a:t>, </a:t>
            </a:r>
            <a:r>
              <a:rPr lang="en-US" sz="2000" dirty="0" err="1"/>
              <a:t>trans_p</a:t>
            </a:r>
            <a:r>
              <a:rPr lang="en-US" sz="2000" dirty="0"/>
              <a:t>, </a:t>
            </a:r>
            <a:r>
              <a:rPr lang="en-US" sz="2000" dirty="0" err="1"/>
              <a:t>emit_p</a:t>
            </a:r>
            <a:r>
              <a:rPr lang="en-US" sz="2000" dirty="0"/>
              <a:t>):</a:t>
            </a:r>
            <a:br>
              <a:rPr lang="en-US" sz="2000" dirty="0"/>
            </a:br>
            <a:r>
              <a:rPr lang="en-US" sz="2000" dirty="0"/>
              <a:t>    path = [{}]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# The Viterbi path is a list of 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</a:rPr>
              <a:t>dicts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 mapping 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</a:rPr>
              <a:t>tok+tag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 to probability</a:t>
            </a:r>
          </a:p>
          <a:p>
            <a:pPr marL="0" indent="0">
              <a:buNone/>
            </a:pP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i="1" dirty="0">
                <a:solidFill>
                  <a:srgbClr val="808080"/>
                </a:solidFill>
              </a:rPr>
              <a:t># Get initial probabilities for each tag given first token (</a:t>
            </a:r>
            <a:r>
              <a:rPr lang="en-US" sz="2000" i="1" dirty="0" err="1">
                <a:solidFill>
                  <a:srgbClr val="808080"/>
                </a:solidFill>
              </a:rPr>
              <a:t>obs</a:t>
            </a:r>
            <a:r>
              <a:rPr lang="en-US" sz="2000" i="1" dirty="0">
                <a:solidFill>
                  <a:srgbClr val="808080"/>
                </a:solidFill>
              </a:rPr>
              <a:t>[0])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    </a:t>
            </a:r>
            <a:r>
              <a:rPr lang="en-US" sz="2000" b="1" dirty="0">
                <a:solidFill>
                  <a:srgbClr val="000080"/>
                </a:solidFill>
              </a:rPr>
              <a:t>for </a:t>
            </a:r>
            <a:r>
              <a:rPr lang="en-US" sz="2000" dirty="0"/>
              <a:t>tag </a:t>
            </a:r>
            <a:r>
              <a:rPr lang="en-US" sz="2000" b="1" dirty="0">
                <a:solidFill>
                  <a:srgbClr val="000080"/>
                </a:solidFill>
              </a:rPr>
              <a:t>in </a:t>
            </a:r>
            <a:r>
              <a:rPr lang="en-US" sz="2000" dirty="0"/>
              <a:t>states:</a:t>
            </a:r>
            <a:br>
              <a:rPr lang="en-US" sz="2000" dirty="0"/>
            </a:br>
            <a:r>
              <a:rPr lang="en-US" sz="2000" dirty="0"/>
              <a:t>        path[</a:t>
            </a:r>
            <a:r>
              <a:rPr lang="en-US" sz="2000" dirty="0">
                <a:solidFill>
                  <a:srgbClr val="0000FF"/>
                </a:solidFill>
              </a:rPr>
              <a:t>0</a:t>
            </a:r>
            <a:r>
              <a:rPr lang="en-US" sz="2000" dirty="0"/>
              <a:t>][tag] = </a:t>
            </a:r>
            <a:r>
              <a:rPr lang="en-US" sz="2000" dirty="0" err="1"/>
              <a:t>start_p</a:t>
            </a:r>
            <a:r>
              <a:rPr lang="en-US" sz="2000" dirty="0"/>
              <a:t>[tag]*</a:t>
            </a:r>
            <a:r>
              <a:rPr lang="en-US" sz="2000" dirty="0" err="1"/>
              <a:t>emit_p</a:t>
            </a:r>
            <a:r>
              <a:rPr lang="en-US" sz="2000" dirty="0"/>
              <a:t>[tag][</a:t>
            </a:r>
            <a:r>
              <a:rPr lang="en-US" sz="2000" dirty="0" err="1"/>
              <a:t>obs</a:t>
            </a:r>
            <a:r>
              <a:rPr lang="en-US" sz="2000" dirty="0"/>
              <a:t>[</a:t>
            </a:r>
            <a:r>
              <a:rPr lang="en-US" sz="2000" dirty="0">
                <a:solidFill>
                  <a:srgbClr val="0000FF"/>
                </a:solidFill>
              </a:rPr>
              <a:t>0</a:t>
            </a:r>
            <a:r>
              <a:rPr lang="en-US" sz="2000" dirty="0"/>
              <a:t>]]</a:t>
            </a:r>
            <a:br>
              <a:rPr lang="en-US" sz="2000" dirty="0"/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8644651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algorithm 2/3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763000" cy="45262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/>
              <a:t>    </a:t>
            </a:r>
            <a:r>
              <a:rPr lang="en-US" sz="1400" i="1" dirty="0">
                <a:solidFill>
                  <a:srgbClr val="808080"/>
                </a:solidFill>
              </a:rPr>
              <a:t># Get subsequent probabilities for </a:t>
            </a:r>
            <a:r>
              <a:rPr lang="en-US" sz="1400" i="1" dirty="0" err="1">
                <a:solidFill>
                  <a:srgbClr val="808080"/>
                </a:solidFill>
              </a:rPr>
              <a:t>obs</a:t>
            </a:r>
            <a:r>
              <a:rPr lang="en-US" sz="1400" i="1" dirty="0">
                <a:solidFill>
                  <a:srgbClr val="808080"/>
                </a:solidFill>
              </a:rPr>
              <a:t>[t] where t &gt; 0 (tokens after the first)</a:t>
            </a:r>
            <a:br>
              <a:rPr lang="en-US" sz="1400" i="1" dirty="0">
                <a:solidFill>
                  <a:srgbClr val="808080"/>
                </a:solidFill>
              </a:rPr>
            </a:br>
            <a:r>
              <a:rPr lang="en-US" sz="1400" i="1" dirty="0">
                <a:solidFill>
                  <a:srgbClr val="808080"/>
                </a:solidFill>
              </a:rPr>
              <a:t>    </a:t>
            </a:r>
            <a:r>
              <a:rPr lang="en-US" sz="1400" b="1" dirty="0">
                <a:solidFill>
                  <a:srgbClr val="000080"/>
                </a:solidFill>
              </a:rPr>
              <a:t>for </a:t>
            </a:r>
            <a:r>
              <a:rPr lang="en-US" sz="1400" dirty="0" err="1"/>
              <a:t>tok_num</a:t>
            </a:r>
            <a:r>
              <a:rPr lang="en-US" sz="1400" dirty="0"/>
              <a:t> </a:t>
            </a:r>
            <a:r>
              <a:rPr lang="en-US" sz="1400" b="1" dirty="0">
                <a:solidFill>
                  <a:srgbClr val="000080"/>
                </a:solidFill>
              </a:rPr>
              <a:t>in </a:t>
            </a:r>
            <a:r>
              <a:rPr lang="en-US" sz="1400" dirty="0">
                <a:solidFill>
                  <a:srgbClr val="000080"/>
                </a:solidFill>
              </a:rPr>
              <a:t>range</a:t>
            </a:r>
            <a:r>
              <a:rPr lang="en-US" sz="1400" dirty="0"/>
              <a:t>(</a:t>
            </a:r>
            <a:r>
              <a:rPr lang="en-US" sz="1400" dirty="0">
                <a:solidFill>
                  <a:srgbClr val="0000FF"/>
                </a:solidFill>
              </a:rPr>
              <a:t>1</a:t>
            </a:r>
            <a:r>
              <a:rPr lang="en-US" sz="1400" dirty="0"/>
              <a:t>, </a:t>
            </a:r>
            <a:r>
              <a:rPr lang="en-US" sz="1400" dirty="0" err="1">
                <a:solidFill>
                  <a:srgbClr val="000080"/>
                </a:solidFill>
              </a:rPr>
              <a:t>len</a:t>
            </a:r>
            <a:r>
              <a:rPr lang="en-US" sz="1400" dirty="0"/>
              <a:t>(</a:t>
            </a:r>
            <a:r>
              <a:rPr lang="en-US" sz="1400" dirty="0" err="1"/>
              <a:t>obs</a:t>
            </a:r>
            <a:r>
              <a:rPr lang="en-US" sz="1400" dirty="0"/>
              <a:t>)):</a:t>
            </a:r>
            <a:br>
              <a:rPr lang="en-US" sz="1400" dirty="0"/>
            </a:br>
            <a:r>
              <a:rPr lang="en-US" sz="1400" dirty="0"/>
              <a:t>        </a:t>
            </a:r>
            <a:r>
              <a:rPr lang="en-US" sz="1400" dirty="0" err="1"/>
              <a:t>path.append</a:t>
            </a:r>
            <a:r>
              <a:rPr lang="en-US" sz="1400" dirty="0"/>
              <a:t>({})</a:t>
            </a:r>
            <a:br>
              <a:rPr lang="en-US" sz="1400" dirty="0"/>
            </a:br>
            <a:r>
              <a:rPr lang="en-US" sz="1400" dirty="0"/>
              <a:t>        </a:t>
            </a:r>
            <a:r>
              <a:rPr lang="en-US" sz="1400" dirty="0" err="1"/>
              <a:t>backpointer</a:t>
            </a:r>
            <a:r>
              <a:rPr lang="en-US" sz="1400" dirty="0"/>
              <a:t> = {}</a:t>
            </a:r>
            <a:br>
              <a:rPr lang="en-US" sz="1400" dirty="0"/>
            </a:br>
            <a:r>
              <a:rPr lang="en-US" sz="1400" dirty="0"/>
              <a:t>        </a:t>
            </a:r>
            <a:r>
              <a:rPr lang="en-US" sz="1400" b="1" dirty="0">
                <a:solidFill>
                  <a:srgbClr val="000080"/>
                </a:solidFill>
              </a:rPr>
              <a:t>for </a:t>
            </a:r>
            <a:r>
              <a:rPr lang="en-US" sz="1400" dirty="0"/>
              <a:t>tag </a:t>
            </a:r>
            <a:r>
              <a:rPr lang="en-US" sz="1400" b="1" dirty="0">
                <a:solidFill>
                  <a:srgbClr val="000080"/>
                </a:solidFill>
              </a:rPr>
              <a:t>in </a:t>
            </a:r>
            <a:r>
              <a:rPr lang="en-US" sz="1400" dirty="0"/>
              <a:t>states:</a:t>
            </a:r>
          </a:p>
          <a:p>
            <a:pPr marL="0" indent="0">
              <a:buNone/>
            </a:pPr>
            <a:r>
              <a:rPr lang="en-US" sz="1400" dirty="0"/>
              <a:t>            </a:t>
            </a:r>
            <a:r>
              <a:rPr lang="en-US" sz="1400" dirty="0" err="1"/>
              <a:t>max_prob</a:t>
            </a:r>
            <a:r>
              <a:rPr lang="en-US" sz="1400" dirty="0"/>
              <a:t> = 0.0</a:t>
            </a:r>
            <a:br>
              <a:rPr lang="en-US" sz="1400" dirty="0"/>
            </a:br>
            <a:r>
              <a:rPr lang="en-US" sz="1400" dirty="0"/>
              <a:t>            </a:t>
            </a:r>
            <a:r>
              <a:rPr lang="en-US" sz="1400" dirty="0" err="1"/>
              <a:t>probs</a:t>
            </a:r>
            <a:r>
              <a:rPr lang="en-US" sz="1400" dirty="0"/>
              <a:t> = []</a:t>
            </a:r>
            <a:br>
              <a:rPr lang="en-US" sz="1400" dirty="0"/>
            </a:br>
            <a:r>
              <a:rPr lang="en-US" sz="1400" dirty="0"/>
              <a:t>            </a:t>
            </a:r>
            <a:r>
              <a:rPr lang="en-US" sz="1400" b="1" dirty="0">
                <a:solidFill>
                  <a:srgbClr val="000080"/>
                </a:solidFill>
              </a:rPr>
              <a:t>for </a:t>
            </a:r>
            <a:r>
              <a:rPr lang="en-US" sz="1400" dirty="0" err="1"/>
              <a:t>prev_tag</a:t>
            </a:r>
            <a:r>
              <a:rPr lang="en-US" sz="1400" dirty="0"/>
              <a:t> </a:t>
            </a:r>
            <a:r>
              <a:rPr lang="en-US" sz="1400" b="1" dirty="0">
                <a:solidFill>
                  <a:srgbClr val="000080"/>
                </a:solidFill>
              </a:rPr>
              <a:t>in </a:t>
            </a:r>
            <a:r>
              <a:rPr lang="en-US" sz="1400" dirty="0"/>
              <a:t>states:</a:t>
            </a:r>
            <a:br>
              <a:rPr lang="en-US" sz="1400" dirty="0"/>
            </a:br>
            <a:r>
              <a:rPr lang="en-US" sz="1400" dirty="0"/>
              <a:t>                </a:t>
            </a:r>
            <a:r>
              <a:rPr lang="en-US" sz="1400" dirty="0" err="1"/>
              <a:t>probs.append</a:t>
            </a:r>
            <a:r>
              <a:rPr lang="en-US" sz="1400" dirty="0"/>
              <a:t>(path[</a:t>
            </a:r>
            <a:r>
              <a:rPr lang="en-US" sz="1400" dirty="0" err="1"/>
              <a:t>tok_num</a:t>
            </a:r>
            <a:r>
              <a:rPr lang="en-US" sz="1400" dirty="0"/>
              <a:t> - </a:t>
            </a:r>
            <a:r>
              <a:rPr lang="en-US" sz="1400" dirty="0">
                <a:solidFill>
                  <a:srgbClr val="0000FF"/>
                </a:solidFill>
              </a:rPr>
              <a:t>1</a:t>
            </a:r>
            <a:r>
              <a:rPr lang="en-US" sz="1400" dirty="0"/>
              <a:t>][</a:t>
            </a:r>
            <a:r>
              <a:rPr lang="en-US" sz="1400" dirty="0" err="1"/>
              <a:t>prev_tag</a:t>
            </a:r>
            <a:r>
              <a:rPr lang="en-US" sz="1400" dirty="0"/>
              <a:t>] * </a:t>
            </a:r>
            <a:r>
              <a:rPr lang="en-US" sz="1400" dirty="0" err="1"/>
              <a:t>trans_p</a:t>
            </a:r>
            <a:r>
              <a:rPr lang="en-US" sz="1400" dirty="0"/>
              <a:t>[</a:t>
            </a:r>
            <a:r>
              <a:rPr lang="en-US" sz="1400" dirty="0" err="1"/>
              <a:t>prev_tag</a:t>
            </a:r>
            <a:r>
              <a:rPr lang="en-US" sz="1400" dirty="0"/>
              <a:t>][tag] * </a:t>
            </a:r>
            <a:r>
              <a:rPr lang="en-US" sz="1400" dirty="0" err="1"/>
              <a:t>emit_p</a:t>
            </a:r>
            <a:r>
              <a:rPr lang="en-US" sz="1400" dirty="0"/>
              <a:t>[tag][</a:t>
            </a:r>
            <a:r>
              <a:rPr lang="en-US" sz="1400" dirty="0" err="1"/>
              <a:t>obs</a:t>
            </a:r>
            <a:r>
              <a:rPr lang="en-US" sz="1400" dirty="0"/>
              <a:t>[</a:t>
            </a:r>
            <a:r>
              <a:rPr lang="en-US" sz="1400" dirty="0" err="1"/>
              <a:t>tok_num</a:t>
            </a:r>
            <a:r>
              <a:rPr lang="en-US" sz="1400" dirty="0"/>
              <a:t>]])</a:t>
            </a:r>
            <a:br>
              <a:rPr lang="en-US" sz="1400" dirty="0"/>
            </a:br>
            <a:r>
              <a:rPr lang="en-US" sz="1400" dirty="0"/>
              <a:t>                </a:t>
            </a:r>
            <a:r>
              <a:rPr lang="en-US" sz="1400" b="1" dirty="0">
                <a:solidFill>
                  <a:srgbClr val="000080"/>
                </a:solidFill>
              </a:rPr>
              <a:t>if </a:t>
            </a:r>
            <a:r>
              <a:rPr lang="en-US" sz="1400" dirty="0" err="1"/>
              <a:t>prob</a:t>
            </a:r>
            <a:r>
              <a:rPr lang="en-US" sz="1400" dirty="0"/>
              <a:t> &gt; </a:t>
            </a:r>
            <a:r>
              <a:rPr lang="en-US" sz="1400" dirty="0" err="1"/>
              <a:t>max_prob</a:t>
            </a:r>
            <a:r>
              <a:rPr lang="en-US" sz="1400" dirty="0"/>
              <a:t>:</a:t>
            </a:r>
            <a:br>
              <a:rPr lang="en-US" sz="1400" dirty="0"/>
            </a:br>
            <a:r>
              <a:rPr lang="en-US" sz="1400" dirty="0"/>
              <a:t>                    </a:t>
            </a:r>
            <a:r>
              <a:rPr lang="en-US" sz="1400" dirty="0" err="1"/>
              <a:t>max_prob</a:t>
            </a:r>
            <a:r>
              <a:rPr lang="en-US" sz="1400" dirty="0"/>
              <a:t> = </a:t>
            </a:r>
            <a:r>
              <a:rPr lang="en-US" sz="1400" dirty="0" err="1"/>
              <a:t>prob</a:t>
            </a:r>
            <a:br>
              <a:rPr lang="en-US" sz="1400" dirty="0"/>
            </a:br>
            <a:r>
              <a:rPr lang="en-US" sz="1400" dirty="0"/>
              <a:t>                    </a:t>
            </a:r>
            <a:r>
              <a:rPr lang="en-US" sz="1400" dirty="0" err="1"/>
              <a:t>best_prev</a:t>
            </a:r>
            <a:r>
              <a:rPr lang="en-US" sz="1400" dirty="0"/>
              <a:t> = </a:t>
            </a:r>
            <a:r>
              <a:rPr lang="en-US" sz="1400" dirty="0" err="1"/>
              <a:t>prev_tag</a:t>
            </a:r>
            <a:br>
              <a:rPr lang="en-US" sz="1400" dirty="0"/>
            </a:br>
            <a:r>
              <a:rPr lang="en-US" sz="1400" dirty="0"/>
              <a:t>                path[</a:t>
            </a:r>
            <a:r>
              <a:rPr lang="en-US" sz="1400" dirty="0" err="1"/>
              <a:t>tok_num</a:t>
            </a:r>
            <a:r>
              <a:rPr lang="en-US" sz="1400" dirty="0"/>
              <a:t>][tag] = </a:t>
            </a:r>
            <a:r>
              <a:rPr lang="en-US" sz="1400" dirty="0" err="1"/>
              <a:t>max_prob</a:t>
            </a:r>
            <a:br>
              <a:rPr lang="en-US" sz="1400" dirty="0"/>
            </a:br>
            <a:r>
              <a:rPr lang="en-US" sz="1400" dirty="0"/>
              <a:t>                </a:t>
            </a:r>
            <a:r>
              <a:rPr lang="en-US" sz="1400" dirty="0" err="1"/>
              <a:t>backpointer</a:t>
            </a:r>
            <a:r>
              <a:rPr lang="en-US" sz="1400" dirty="0"/>
              <a:t>[tag] = </a:t>
            </a:r>
            <a:r>
              <a:rPr lang="en-US" sz="1400" dirty="0" err="1"/>
              <a:t>best_prev</a:t>
            </a:r>
            <a:br>
              <a:rPr lang="en-US" sz="1400" dirty="0"/>
            </a:br>
            <a:r>
              <a:rPr lang="en-US" sz="1400" dirty="0"/>
              <a:t>                </a:t>
            </a:r>
            <a:r>
              <a:rPr lang="en-US" sz="1400" dirty="0" err="1"/>
              <a:t>backpath.append</a:t>
            </a:r>
            <a:r>
              <a:rPr lang="en-US" sz="1400" dirty="0"/>
              <a:t>(</a:t>
            </a:r>
            <a:r>
              <a:rPr lang="en-US" sz="1400" dirty="0" err="1"/>
              <a:t>backpointer</a:t>
            </a:r>
            <a:r>
              <a:rPr lang="en-US" sz="1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4744235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algorithm 3/3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 err="1"/>
              <a:t>optimal_list</a:t>
            </a:r>
            <a:r>
              <a:rPr lang="en-US" dirty="0"/>
              <a:t> = []</a:t>
            </a:r>
          </a:p>
          <a:p>
            <a:pPr marL="0" indent="0">
              <a:buNone/>
            </a:pPr>
            <a:br>
              <a:rPr lang="en-US" dirty="0"/>
            </a:br>
            <a:r>
              <a:rPr lang="en-US" i="1" dirty="0">
                <a:solidFill>
                  <a:srgbClr val="808080"/>
                </a:solidFill>
              </a:rPr>
              <a:t># Go through each token position in path;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# Each token position is now a dictionary 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# of tags to continuation probabilities given previous context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 err="1"/>
              <a:t>current_best_tag</a:t>
            </a:r>
            <a:r>
              <a:rPr lang="en-US" dirty="0"/>
              <a:t> = </a:t>
            </a:r>
            <a:r>
              <a:rPr lang="en-US" dirty="0">
                <a:solidFill>
                  <a:srgbClr val="002060"/>
                </a:solidFill>
              </a:rPr>
              <a:t>max</a:t>
            </a:r>
            <a:r>
              <a:rPr lang="en-US" dirty="0"/>
              <a:t>(path[</a:t>
            </a:r>
            <a:r>
              <a:rPr lang="en-US" dirty="0">
                <a:solidFill>
                  <a:srgbClr val="0000FF"/>
                </a:solidFill>
              </a:rPr>
              <a:t>-1</a:t>
            </a:r>
            <a:r>
              <a:rPr lang="en-US" dirty="0"/>
              <a:t>], </a:t>
            </a:r>
            <a:r>
              <a:rPr lang="en-US" dirty="0">
                <a:solidFill>
                  <a:srgbClr val="7030A0"/>
                </a:solidFill>
              </a:rPr>
              <a:t>key</a:t>
            </a:r>
            <a:r>
              <a:rPr lang="en-US" dirty="0"/>
              <a:t>=path[</a:t>
            </a:r>
            <a:r>
              <a:rPr lang="en-US" dirty="0">
                <a:solidFill>
                  <a:srgbClr val="0000FF"/>
                </a:solidFill>
              </a:rPr>
              <a:t>-1</a:t>
            </a:r>
            <a:r>
              <a:rPr lang="en-US" dirty="0"/>
              <a:t>].get)</a:t>
            </a:r>
            <a:br>
              <a:rPr lang="en-US" dirty="0"/>
            </a:br>
            <a:r>
              <a:rPr lang="en-US" dirty="0" err="1"/>
              <a:t>optimal_list.append</a:t>
            </a:r>
            <a:r>
              <a:rPr lang="en-US" dirty="0"/>
              <a:t>(</a:t>
            </a:r>
            <a:r>
              <a:rPr lang="en-US" dirty="0" err="1"/>
              <a:t>current_best_tag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 err="1"/>
              <a:t>backpath.reverse</a:t>
            </a:r>
            <a:r>
              <a:rPr lang="en-US" dirty="0"/>
              <a:t>()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for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/>
              <a:t>backpointer</a:t>
            </a:r>
            <a:r>
              <a:rPr lang="en-US" dirty="0"/>
              <a:t> </a:t>
            </a:r>
            <a:r>
              <a:rPr lang="en-US" b="1" dirty="0">
                <a:solidFill>
                  <a:srgbClr val="002060"/>
                </a:solidFill>
              </a:rPr>
              <a:t>in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/>
              <a:t>backpath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optimal_list.append</a:t>
            </a:r>
            <a:r>
              <a:rPr lang="en-US" dirty="0"/>
              <a:t>(</a:t>
            </a:r>
            <a:r>
              <a:rPr lang="en-US" dirty="0" err="1"/>
              <a:t>backpointer</a:t>
            </a:r>
            <a:r>
              <a:rPr lang="en-US" dirty="0"/>
              <a:t>[</a:t>
            </a:r>
            <a:r>
              <a:rPr lang="en-US" dirty="0" err="1"/>
              <a:t>current_best_tag</a:t>
            </a:r>
            <a:r>
              <a:rPr lang="en-US" dirty="0"/>
              <a:t>])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current_best_tag</a:t>
            </a:r>
            <a:r>
              <a:rPr lang="en-US" dirty="0"/>
              <a:t> = </a:t>
            </a:r>
            <a:r>
              <a:rPr lang="en-US" dirty="0" err="1"/>
              <a:t>backpointer</a:t>
            </a:r>
            <a:r>
              <a:rPr lang="en-US" dirty="0"/>
              <a:t>[</a:t>
            </a:r>
            <a:r>
              <a:rPr lang="en-US" dirty="0" err="1"/>
              <a:t>current_best_tag</a:t>
            </a:r>
            <a:r>
              <a:rPr lang="en-US" dirty="0"/>
              <a:t>]</a:t>
            </a:r>
            <a:br>
              <a:rPr lang="en-US" dirty="0"/>
            </a:br>
            <a:r>
              <a:rPr lang="en-US" dirty="0" err="1"/>
              <a:t>optimal_list.reverse</a:t>
            </a:r>
            <a:r>
              <a:rPr lang="en-US" dirty="0"/>
              <a:t>()</a:t>
            </a:r>
            <a:br>
              <a:rPr lang="en-US" dirty="0"/>
            </a:br>
            <a:br>
              <a:rPr lang="en-US" dirty="0"/>
            </a:br>
            <a:r>
              <a:rPr lang="en-US" dirty="0"/>
              <a:t># The highest probability</a:t>
            </a:r>
            <a:br>
              <a:rPr lang="en-US" dirty="0"/>
            </a:br>
            <a:r>
              <a:rPr lang="en-US" dirty="0" err="1"/>
              <a:t>max_total_prob</a:t>
            </a:r>
            <a:r>
              <a:rPr lang="en-US" dirty="0"/>
              <a:t> = </a:t>
            </a:r>
            <a:r>
              <a:rPr lang="en-US" dirty="0">
                <a:solidFill>
                  <a:srgbClr val="002060"/>
                </a:solidFill>
              </a:rPr>
              <a:t>max</a:t>
            </a:r>
            <a:r>
              <a:rPr lang="en-US" dirty="0"/>
              <a:t>(path[-1].values())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print</a:t>
            </a:r>
            <a:r>
              <a:rPr lang="en-US" dirty="0"/>
              <a:t>(</a:t>
            </a:r>
            <a:r>
              <a:rPr lang="en-US" dirty="0">
                <a:solidFill>
                  <a:srgbClr val="006600"/>
                </a:solidFill>
              </a:rPr>
              <a:t>'Best sequence: </a:t>
            </a:r>
            <a:r>
              <a:rPr lang="en-US" dirty="0"/>
              <a:t>' + </a:t>
            </a:r>
            <a:r>
              <a:rPr lang="en-US" dirty="0">
                <a:solidFill>
                  <a:srgbClr val="006600"/>
                </a:solidFill>
              </a:rPr>
              <a:t>' '</a:t>
            </a:r>
            <a:r>
              <a:rPr lang="en-US" dirty="0"/>
              <a:t>.join(</a:t>
            </a:r>
            <a:r>
              <a:rPr lang="en-US" dirty="0" err="1"/>
              <a:t>optimal_list</a:t>
            </a:r>
            <a:r>
              <a:rPr lang="en-US" dirty="0"/>
              <a:t>) + </a:t>
            </a:r>
            <a:r>
              <a:rPr lang="en-US" dirty="0">
                <a:solidFill>
                  <a:srgbClr val="006600"/>
                </a:solidFill>
              </a:rPr>
              <a:t>' with highest probability of </a:t>
            </a:r>
            <a:r>
              <a:rPr lang="en-US" dirty="0"/>
              <a:t>' + </a:t>
            </a:r>
            <a:r>
              <a:rPr lang="en-US" dirty="0" err="1">
                <a:solidFill>
                  <a:srgbClr val="002060"/>
                </a:solidFill>
              </a:rPr>
              <a:t>str</a:t>
            </a:r>
            <a:r>
              <a:rPr lang="en-US" dirty="0"/>
              <a:t>(</a:t>
            </a:r>
            <a:r>
              <a:rPr lang="en-US" dirty="0">
                <a:solidFill>
                  <a:srgbClr val="002060"/>
                </a:solidFill>
              </a:rPr>
              <a:t>float</a:t>
            </a:r>
            <a:r>
              <a:rPr lang="en-US" dirty="0"/>
              <a:t>(</a:t>
            </a:r>
            <a:r>
              <a:rPr lang="en-US" dirty="0" err="1"/>
              <a:t>max_total_prob</a:t>
            </a:r>
            <a:r>
              <a:rPr lang="en-US" dirty="0"/>
              <a:t>)))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970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PTB tag set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is a lot to be said about the PTB tag set</a:t>
            </a:r>
          </a:p>
          <a:p>
            <a:pPr lvl="1"/>
            <a:r>
              <a:rPr lang="en-US" dirty="0"/>
              <a:t>Successes and shortcomings</a:t>
            </a:r>
          </a:p>
          <a:p>
            <a:pPr lvl="1"/>
            <a:r>
              <a:rPr lang="en-US" dirty="0"/>
              <a:t>Extensions since its inception – notably through the AMALGAM project (2001), </a:t>
            </a:r>
            <a:r>
              <a:rPr lang="en-US" dirty="0" err="1"/>
              <a:t>TreeTagger</a:t>
            </a:r>
            <a:r>
              <a:rPr lang="en-US" dirty="0"/>
              <a:t>, </a:t>
            </a:r>
            <a:r>
              <a:rPr lang="en-US" dirty="0" err="1"/>
              <a:t>OntoNotes</a:t>
            </a:r>
            <a:r>
              <a:rPr lang="en-US" dirty="0"/>
              <a:t>, English Web Treebank…</a:t>
            </a:r>
          </a:p>
          <a:p>
            <a:endParaRPr lang="en-US" dirty="0"/>
          </a:p>
          <a:p>
            <a:r>
              <a:rPr lang="en-US" dirty="0"/>
              <a:t>We don't have time to discuss these…</a:t>
            </a:r>
          </a:p>
          <a:p>
            <a:r>
              <a:rPr lang="en-US" dirty="0"/>
              <a:t>For this course: PTB (a.k.a. vanilla PTB) will be our only tag set for English (more: LING-367)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24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a POS tagger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To decide what POS tags to assign, an automatic tagger consults training data</a:t>
            </a:r>
          </a:p>
          <a:p>
            <a:pPr lvl="1"/>
            <a:r>
              <a:rPr lang="en-US" dirty="0"/>
              <a:t>Known POS distributions</a:t>
            </a:r>
          </a:p>
          <a:p>
            <a:pPr lvl="1"/>
            <a:r>
              <a:rPr lang="en-US" dirty="0"/>
              <a:t>Known conditional probabilities </a:t>
            </a:r>
            <a:r>
              <a:rPr lang="en-US" i="1" dirty="0"/>
              <a:t>P(POS2|POS1)</a:t>
            </a:r>
            <a:endParaRPr lang="en-US" dirty="0"/>
          </a:p>
          <a:p>
            <a:pPr lvl="1"/>
            <a:r>
              <a:rPr lang="en-US" i="1" dirty="0"/>
              <a:t>…</a:t>
            </a:r>
          </a:p>
          <a:p>
            <a:r>
              <a:rPr lang="en-US" dirty="0"/>
              <a:t>We can get initial probabilities for a single word… </a:t>
            </a:r>
          </a:p>
          <a:p>
            <a:pPr lvl="1"/>
            <a:r>
              <a:rPr lang="en-US" dirty="0"/>
              <a:t>but the tagger can also continue a plausible sequence</a:t>
            </a:r>
          </a:p>
          <a:p>
            <a:pPr lvl="1"/>
            <a:r>
              <a:rPr lang="en-US" dirty="0"/>
              <a:t>First let’s see what we can do with a tagger using NLTK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5455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Tagging with NLTK – tagging.py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 err="1"/>
              <a:t>nltk</a:t>
            </a:r>
            <a:br>
              <a:rPr lang="en-US" dirty="0"/>
            </a:br>
            <a:r>
              <a:rPr lang="en-US" dirty="0"/>
              <a:t>text = </a:t>
            </a:r>
            <a:r>
              <a:rPr lang="en-US" b="1" dirty="0">
                <a:solidFill>
                  <a:srgbClr val="008000"/>
                </a:solidFill>
              </a:rPr>
              <a:t>"Mr. Pickwick turned azure."</a:t>
            </a:r>
            <a:br>
              <a:rPr lang="en-US" b="1" dirty="0">
                <a:solidFill>
                  <a:srgbClr val="008000"/>
                </a:solidFill>
              </a:rPr>
            </a:br>
            <a:endParaRPr lang="en-US" b="1" dirty="0">
              <a:solidFill>
                <a:srgbClr val="008000"/>
              </a:solidFill>
            </a:endParaRPr>
          </a:p>
          <a:p>
            <a:pPr marL="0" lvl="1" indent="0">
              <a:buNone/>
            </a:pPr>
            <a:r>
              <a:rPr lang="en-US" i="1" dirty="0">
                <a:solidFill>
                  <a:srgbClr val="808080"/>
                </a:solidFill>
              </a:rPr>
              <a:t># Get a list of tokens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/>
              <a:t>tokenized = </a:t>
            </a:r>
            <a:r>
              <a:rPr lang="en-US" dirty="0" err="1"/>
              <a:t>nltk.word_tokenize</a:t>
            </a:r>
            <a:r>
              <a:rPr lang="en-US" dirty="0"/>
              <a:t>(text)</a:t>
            </a:r>
            <a:br>
              <a:rPr lang="en-US" dirty="0"/>
            </a:br>
            <a:endParaRPr lang="en-US" dirty="0"/>
          </a:p>
          <a:p>
            <a:pPr marL="0" lvl="1" indent="0">
              <a:buNone/>
            </a:pPr>
            <a:r>
              <a:rPr lang="en-US" i="1" dirty="0">
                <a:solidFill>
                  <a:srgbClr val="808080"/>
                </a:solidFill>
              </a:rPr>
              <a:t># Make it a list of (token, </a:t>
            </a:r>
            <a:r>
              <a:rPr lang="en-US" i="1" dirty="0" err="1">
                <a:solidFill>
                  <a:srgbClr val="808080"/>
                </a:solidFill>
              </a:rPr>
              <a:t>pos</a:t>
            </a:r>
            <a:r>
              <a:rPr lang="en-US" i="1" dirty="0">
                <a:solidFill>
                  <a:srgbClr val="808080"/>
                </a:solidFill>
              </a:rPr>
              <a:t>) tuples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/>
              <a:t>tagged = </a:t>
            </a:r>
            <a:r>
              <a:rPr lang="en-US" dirty="0" err="1"/>
              <a:t>nltk.pos_tag</a:t>
            </a:r>
            <a:r>
              <a:rPr lang="en-US" dirty="0"/>
              <a:t>(tokenized)</a:t>
            </a:r>
            <a:br>
              <a:rPr lang="en-US" dirty="0"/>
            </a:br>
            <a:endParaRPr lang="en-US" dirty="0"/>
          </a:p>
          <a:p>
            <a:pPr marL="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dirty="0"/>
              <a:t>tagged</a:t>
            </a:r>
            <a:r>
              <a:rPr lang="en-US" b="1" dirty="0">
                <a:solidFill>
                  <a:srgbClr val="000099"/>
                </a:solidFill>
              </a:rPr>
              <a:t>)</a:t>
            </a:r>
            <a:br>
              <a:rPr lang="en-US" dirty="0"/>
            </a:br>
            <a:r>
              <a:rPr lang="en-US" i="1" dirty="0">
                <a:solidFill>
                  <a:srgbClr val="808080"/>
                </a:solidFill>
              </a:rPr>
              <a:t># Note the error!</a:t>
            </a:r>
            <a:br>
              <a:rPr lang="en-US" i="1" dirty="0">
                <a:solidFill>
                  <a:srgbClr val="808080"/>
                </a:solidFill>
              </a:rPr>
            </a:br>
            <a:br>
              <a:rPr lang="en-US" dirty="0"/>
            </a:br>
            <a:r>
              <a:rPr lang="en-US" dirty="0"/>
              <a:t>[(</a:t>
            </a:r>
            <a:r>
              <a:rPr lang="en-US" b="1" dirty="0">
                <a:solidFill>
                  <a:srgbClr val="008000"/>
                </a:solidFill>
              </a:rPr>
              <a:t>'Mr.'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'NNP'</a:t>
            </a:r>
            <a:r>
              <a:rPr lang="en-US" dirty="0"/>
              <a:t>), (</a:t>
            </a:r>
            <a:r>
              <a:rPr lang="en-US" b="1" dirty="0">
                <a:solidFill>
                  <a:srgbClr val="008000"/>
                </a:solidFill>
              </a:rPr>
              <a:t>'Pickwick'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'NNP'</a:t>
            </a:r>
            <a:r>
              <a:rPr lang="en-US" dirty="0"/>
              <a:t>), (</a:t>
            </a:r>
            <a:r>
              <a:rPr lang="en-US" b="1" dirty="0">
                <a:solidFill>
                  <a:srgbClr val="008000"/>
                </a:solidFill>
              </a:rPr>
              <a:t>'turned'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'VBD'</a:t>
            </a:r>
            <a:r>
              <a:rPr lang="en-US" dirty="0"/>
              <a:t>), </a:t>
            </a:r>
            <a:br>
              <a:rPr lang="en-US" dirty="0"/>
            </a:b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'azure'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'NN'</a:t>
            </a:r>
            <a:r>
              <a:rPr lang="en-US" dirty="0"/>
              <a:t>), (</a:t>
            </a:r>
            <a:r>
              <a:rPr lang="en-US" b="1" dirty="0">
                <a:solidFill>
                  <a:srgbClr val="008000"/>
                </a:solidFill>
              </a:rPr>
              <a:t>'.'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'.'</a:t>
            </a:r>
            <a:r>
              <a:rPr lang="en-US" dirty="0"/>
              <a:t>)]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00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can we do with ‘tagged’?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Tagged data is a </a:t>
            </a:r>
            <a:r>
              <a:rPr lang="en-US" b="1" dirty="0"/>
              <a:t>list </a:t>
            </a:r>
            <a:r>
              <a:rPr lang="en-US" dirty="0"/>
              <a:t>of </a:t>
            </a:r>
            <a:r>
              <a:rPr lang="en-US" b="1" dirty="0"/>
              <a:t>tuples</a:t>
            </a:r>
          </a:p>
          <a:p>
            <a:r>
              <a:rPr lang="en-US" dirty="0"/>
              <a:t>Can be separated into </a:t>
            </a:r>
            <a:r>
              <a:rPr lang="en-US" b="1" dirty="0"/>
              <a:t>two lists </a:t>
            </a:r>
            <a:r>
              <a:rPr lang="en-US" dirty="0"/>
              <a:t>for processing just tags:</a:t>
            </a:r>
          </a:p>
          <a:p>
            <a:pPr marL="0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/>
              <a:t>words = []</a:t>
            </a:r>
            <a:br>
              <a:rPr lang="en-US" dirty="0"/>
            </a:br>
            <a:r>
              <a:rPr lang="en-US" dirty="0"/>
              <a:t>tags = []</a:t>
            </a: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for </a:t>
            </a:r>
            <a:r>
              <a:rPr lang="en-US" b="1" dirty="0"/>
              <a:t>word, tag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/>
              <a:t>tagged: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words.append</a:t>
            </a:r>
            <a:r>
              <a:rPr lang="en-US" dirty="0"/>
              <a:t>(word)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tags.append</a:t>
            </a:r>
            <a:r>
              <a:rPr lang="en-US" dirty="0"/>
              <a:t>(tag)</a:t>
            </a:r>
            <a:br>
              <a:rPr lang="en-US" dirty="0"/>
            </a:br>
            <a:endParaRPr lang="en-US" dirty="0"/>
          </a:p>
          <a:p>
            <a:pPr marL="41148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1525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Inspecting frequencies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tag_dist</a:t>
            </a:r>
            <a:r>
              <a:rPr lang="en-US" dirty="0"/>
              <a:t> = </a:t>
            </a:r>
            <a:r>
              <a:rPr lang="en-US" dirty="0" err="1"/>
              <a:t>nltk.FreqDist</a:t>
            </a:r>
            <a:r>
              <a:rPr lang="en-US" dirty="0"/>
              <a:t>(tags)</a:t>
            </a:r>
            <a:br>
              <a:rPr lang="en-US" dirty="0"/>
            </a:br>
            <a:r>
              <a:rPr lang="en-US" dirty="0" err="1"/>
              <a:t>word_dist</a:t>
            </a:r>
            <a:r>
              <a:rPr lang="en-US" dirty="0"/>
              <a:t> = </a:t>
            </a:r>
            <a:r>
              <a:rPr lang="en-US" dirty="0" err="1"/>
              <a:t>nltk.FreqDist</a:t>
            </a:r>
            <a:r>
              <a:rPr lang="en-US" dirty="0"/>
              <a:t>(words)</a:t>
            </a: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dirty="0" err="1"/>
              <a:t>tag_dist.most_common</a:t>
            </a:r>
            <a:r>
              <a:rPr lang="en-US" dirty="0"/>
              <a:t>(</a:t>
            </a:r>
            <a:r>
              <a:rPr lang="en-US" dirty="0">
                <a:solidFill>
                  <a:srgbClr val="0000FF"/>
                </a:solidFill>
              </a:rPr>
              <a:t>4</a:t>
            </a:r>
            <a:r>
              <a:rPr lang="en-US" dirty="0"/>
              <a:t>)</a:t>
            </a:r>
            <a:r>
              <a:rPr lang="en-US" b="1" dirty="0">
                <a:solidFill>
                  <a:srgbClr val="000099"/>
                </a:solidFill>
              </a:rPr>
              <a:t>)</a:t>
            </a: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dirty="0" err="1"/>
              <a:t>word_dist.most_common</a:t>
            </a:r>
            <a:r>
              <a:rPr lang="en-US" dirty="0"/>
              <a:t>(</a:t>
            </a:r>
            <a:r>
              <a:rPr lang="en-US" dirty="0">
                <a:solidFill>
                  <a:srgbClr val="0000FF"/>
                </a:solidFill>
              </a:rPr>
              <a:t>100</a:t>
            </a:r>
            <a:r>
              <a:rPr lang="en-US" dirty="0"/>
              <a:t>)[</a:t>
            </a:r>
            <a:r>
              <a:rPr lang="en-US" dirty="0">
                <a:solidFill>
                  <a:srgbClr val="0000FF"/>
                </a:solidFill>
              </a:rPr>
              <a:t>90</a:t>
            </a:r>
            <a:r>
              <a:rPr lang="en-US" dirty="0"/>
              <a:t>:]</a:t>
            </a:r>
            <a:r>
              <a:rPr lang="en-US" b="1" dirty="0">
                <a:solidFill>
                  <a:srgbClr val="000099"/>
                </a:solidFill>
              </a:rPr>
              <a:t>)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7617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 plotting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6"/>
            <a:ext cx="8229600" cy="490696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To plot you must install </a:t>
            </a:r>
            <a:r>
              <a:rPr lang="en-US" dirty="0" err="1"/>
              <a:t>Matplotlib</a:t>
            </a:r>
            <a:r>
              <a:rPr lang="en-US" dirty="0"/>
              <a:t> and </a:t>
            </a:r>
            <a:r>
              <a:rPr lang="en-US" dirty="0" err="1"/>
              <a:t>NumPy</a:t>
            </a:r>
            <a:r>
              <a:rPr lang="en-US" dirty="0"/>
              <a:t> from the command line:</a:t>
            </a:r>
          </a:p>
          <a:p>
            <a:pPr marL="411480" lvl="1" indent="0">
              <a:buNone/>
            </a:pPr>
            <a:r>
              <a:rPr lang="en-US" b="1" i="1" dirty="0"/>
              <a:t>&gt; pip install </a:t>
            </a:r>
            <a:r>
              <a:rPr lang="en-US" b="1" i="1" dirty="0" err="1"/>
              <a:t>numpy</a:t>
            </a:r>
            <a:r>
              <a:rPr lang="en-US" b="1" i="1" dirty="0"/>
              <a:t> </a:t>
            </a:r>
          </a:p>
          <a:p>
            <a:pPr marL="411480" lvl="1" indent="0">
              <a:buNone/>
            </a:pPr>
            <a:r>
              <a:rPr lang="en-US" b="1" i="1" dirty="0"/>
              <a:t>&gt; pip install </a:t>
            </a:r>
            <a:r>
              <a:rPr lang="en-US" b="1" i="1" dirty="0" err="1"/>
              <a:t>matplotlib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Then in Python: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 err="1"/>
              <a:t>word_dist.plot</a:t>
            </a:r>
            <a:r>
              <a:rPr lang="en-US" dirty="0"/>
              <a:t>(</a:t>
            </a:r>
            <a:r>
              <a:rPr lang="en-US" dirty="0">
                <a:solidFill>
                  <a:srgbClr val="0000FF"/>
                </a:solidFill>
              </a:rPr>
              <a:t>50</a:t>
            </a:r>
            <a:r>
              <a:rPr lang="en-US" dirty="0"/>
              <a:t>)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 err="1"/>
              <a:t>word_dist.plot</a:t>
            </a:r>
            <a:r>
              <a:rPr lang="en-US" dirty="0"/>
              <a:t>(</a:t>
            </a:r>
            <a:r>
              <a:rPr lang="en-US" dirty="0">
                <a:solidFill>
                  <a:srgbClr val="0000FF"/>
                </a:solidFill>
              </a:rPr>
              <a:t>50</a:t>
            </a:r>
            <a:r>
              <a:rPr lang="en-US" dirty="0"/>
              <a:t>, </a:t>
            </a:r>
            <a:r>
              <a:rPr lang="en-US" dirty="0">
                <a:solidFill>
                  <a:srgbClr val="660099"/>
                </a:solidFill>
              </a:rPr>
              <a:t>cumulative</a:t>
            </a:r>
            <a:r>
              <a:rPr lang="en-US" dirty="0"/>
              <a:t>=</a:t>
            </a:r>
            <a:r>
              <a:rPr lang="en-US" dirty="0">
                <a:solidFill>
                  <a:srgbClr val="000080"/>
                </a:solidFill>
              </a:rPr>
              <a:t>True</a:t>
            </a:r>
            <a:r>
              <a:rPr lang="en-US" dirty="0"/>
              <a:t>)</a:t>
            </a:r>
            <a:br>
              <a:rPr lang="en-US" dirty="0"/>
            </a:b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209800"/>
            <a:ext cx="3756048" cy="319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3461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ustom 1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0578A2"/>
      </a:accent4>
      <a:accent5>
        <a:srgbClr val="C2AD8D"/>
      </a:accent5>
      <a:accent6>
        <a:srgbClr val="506E94"/>
      </a:accent6>
      <a:hlink>
        <a:srgbClr val="0000FF"/>
      </a:hlink>
      <a:folHlink>
        <a:srgbClr val="0000F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486</TotalTime>
  <Words>2670</Words>
  <Application>Microsoft Office PowerPoint</Application>
  <PresentationFormat>On-screen Show (4:3)</PresentationFormat>
  <Paragraphs>376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1" baseType="lpstr">
      <vt:lpstr>Calibri</vt:lpstr>
      <vt:lpstr>Cambria</vt:lpstr>
      <vt:lpstr>Wingdings</vt:lpstr>
      <vt:lpstr>Wingdings 2</vt:lpstr>
      <vt:lpstr>Foundry</vt:lpstr>
      <vt:lpstr>LING-362 Introduction to  Natural Language Processing</vt:lpstr>
      <vt:lpstr>The PTB tag set (vanilla)</vt:lpstr>
      <vt:lpstr>Tagging exercise</vt:lpstr>
      <vt:lpstr>The PTB tag set</vt:lpstr>
      <vt:lpstr>How does a POS tagger work?</vt:lpstr>
      <vt:lpstr>Tagging with NLTK – tagging.py</vt:lpstr>
      <vt:lpstr>What can we do with ‘tagged’?</vt:lpstr>
      <vt:lpstr>Inspecting frequencies</vt:lpstr>
      <vt:lpstr>And plotting</vt:lpstr>
      <vt:lpstr>Tagged data from nltk</vt:lpstr>
      <vt:lpstr>Homework – for Monday, Nov 8</vt:lpstr>
      <vt:lpstr>Exercise – verb proportions</vt:lpstr>
      <vt:lpstr>We can also get this by sentence</vt:lpstr>
      <vt:lpstr>We can also get this by sentence</vt:lpstr>
      <vt:lpstr>We can also get this by sentence</vt:lpstr>
      <vt:lpstr>How does tagging work?</vt:lpstr>
      <vt:lpstr>HMMs</vt:lpstr>
      <vt:lpstr>HMMs – formal definition</vt:lpstr>
      <vt:lpstr>HMMs – formal definition</vt:lpstr>
      <vt:lpstr>Where are we in the definition?</vt:lpstr>
      <vt:lpstr>Using the chain</vt:lpstr>
      <vt:lpstr>The Viterbi algorithm</vt:lpstr>
      <vt:lpstr>The Viterbi algorithm</vt:lpstr>
      <vt:lpstr>Building table B – emit_p</vt:lpstr>
      <vt:lpstr>Building block: defaultdict</vt:lpstr>
      <vt:lpstr>Building block: defaultdict</vt:lpstr>
      <vt:lpstr>Building block: defaultdict</vt:lpstr>
      <vt:lpstr>Building block: defaultdict</vt:lpstr>
      <vt:lpstr>Viterbi - implementation</vt:lpstr>
      <vt:lpstr>Viterbi – starting probabilities</vt:lpstr>
      <vt:lpstr>Viterbi – transitional probabilities</vt:lpstr>
      <vt:lpstr>Viterbi - transitional probabilities</vt:lpstr>
      <vt:lpstr>Viterbi – emission probabilities </vt:lpstr>
      <vt:lpstr>The algorithm 1/3</vt:lpstr>
      <vt:lpstr>The algorithm 2/3</vt:lpstr>
      <vt:lpstr>The algorithm 3/3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Natural Language Processing</dc:title>
  <dc:creator>Amir Zeldes</dc:creator>
  <cp:lastModifiedBy>Amir Zeldes</cp:lastModifiedBy>
  <cp:revision>1514</cp:revision>
  <dcterms:created xsi:type="dcterms:W3CDTF">2015-10-05T21:10:16Z</dcterms:created>
  <dcterms:modified xsi:type="dcterms:W3CDTF">2021-11-01T17:15:20Z</dcterms:modified>
</cp:coreProperties>
</file>