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nlpprogress.com/english/constituency_parsing.html" TargetMode="External"/><Relationship Id="rId2" Type="http://schemas.openxmlformats.org/officeDocument/2006/relationships/hyperlink" Target="https://spacy.io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Syntactic parsing III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sounds like a great idea!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if we have lots of spurious generations in our data, the parser will </a:t>
            </a:r>
            <a:r>
              <a:rPr lang="en-US" b="1" dirty="0"/>
              <a:t>never </a:t>
            </a:r>
            <a:r>
              <a:rPr lang="en-US" dirty="0"/>
              <a:t>choose them!</a:t>
            </a:r>
          </a:p>
          <a:p>
            <a:pPr lvl="1"/>
            <a:r>
              <a:rPr lang="en-US" dirty="0"/>
              <a:t>Sure, these constituents are licensed by the grammar:</a:t>
            </a:r>
          </a:p>
          <a:p>
            <a:pPr lvl="2"/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ADVP </a:t>
            </a:r>
            <a:r>
              <a:rPr lang="en-US" dirty="0"/>
              <a:t>(NP (NNS finishes))))</a:t>
            </a:r>
          </a:p>
          <a:p>
            <a:pPr lvl="2"/>
            <a:r>
              <a:rPr lang="en-US" dirty="0"/>
              <a:t>(NP (DT the) (</a:t>
            </a:r>
            <a:r>
              <a:rPr lang="en-US" dirty="0">
                <a:solidFill>
                  <a:srgbClr val="FF0000"/>
                </a:solidFill>
              </a:rPr>
              <a:t>NP</a:t>
            </a:r>
            <a:r>
              <a:rPr lang="en-US" dirty="0"/>
              <a:t> (NNS finishes)))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But they are very unlikely</a:t>
            </a:r>
          </a:p>
          <a:p>
            <a:pPr lvl="1"/>
            <a:r>
              <a:rPr lang="en-US" dirty="0"/>
              <a:t>This is good news, right?</a:t>
            </a:r>
          </a:p>
          <a:p>
            <a:pPr lvl="1"/>
            <a:endParaRPr lang="en-US" dirty="0"/>
          </a:p>
        </p:txBody>
      </p:sp>
      <p:pic>
        <p:nvPicPr>
          <p:cNvPr id="2050" name="Picture 2" descr="C:\Users\az364\AppData\Local\Microsoft\Windows\Temporary Internet Files\Content.IE5\R8G329FS\probability_chart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76600"/>
            <a:ext cx="1333739" cy="216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 rot="2590002">
            <a:off x="4860276" y="4308547"/>
            <a:ext cx="1398345" cy="3048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6096000" y="4800600"/>
            <a:ext cx="1752600" cy="381000"/>
          </a:xfrm>
          <a:prstGeom prst="donut">
            <a:avLst>
              <a:gd name="adj" fmla="val 137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37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..parser will </a:t>
            </a:r>
            <a:r>
              <a:rPr lang="en-US" b="1" dirty="0"/>
              <a:t>never</a:t>
            </a:r>
            <a:r>
              <a:rPr lang="en-US" dirty="0"/>
              <a:t> choose them?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problem with ‘very unlikely’ in CFG is that it effectively means </a:t>
            </a:r>
            <a:r>
              <a:rPr lang="en-US" b="1" dirty="0"/>
              <a:t>never</a:t>
            </a:r>
          </a:p>
          <a:p>
            <a:r>
              <a:rPr lang="en-US" dirty="0"/>
              <a:t>Consider legitimate ambiguities:</a:t>
            </a:r>
          </a:p>
          <a:p>
            <a:pPr lvl="1"/>
            <a:r>
              <a:rPr lang="en-US" dirty="0"/>
              <a:t>PP attachment:</a:t>
            </a:r>
          </a:p>
          <a:p>
            <a:pPr lvl="2"/>
            <a:r>
              <a:rPr lang="en-US" dirty="0"/>
              <a:t>I [saw [the man with the telescope]]</a:t>
            </a:r>
          </a:p>
          <a:p>
            <a:pPr lvl="2"/>
            <a:r>
              <a:rPr lang="en-US" dirty="0"/>
              <a:t>I [saw [the man] [with the telescope]]</a:t>
            </a:r>
          </a:p>
          <a:p>
            <a:pPr lvl="1"/>
            <a:r>
              <a:rPr lang="en-US" dirty="0"/>
              <a:t>PCFG level view:</a:t>
            </a:r>
          </a:p>
          <a:p>
            <a:pPr lvl="2"/>
            <a:r>
              <a:rPr lang="en-US" dirty="0"/>
              <a:t>VP &gt; V NP	65%</a:t>
            </a:r>
          </a:p>
          <a:p>
            <a:pPr lvl="2"/>
            <a:r>
              <a:rPr lang="en-US" dirty="0"/>
              <a:t>VP &gt; V NP PP	35%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Incapable of </a:t>
            </a:r>
            <a:r>
              <a:rPr lang="en-US" b="1" dirty="0"/>
              <a:t>ever </a:t>
            </a:r>
            <a:r>
              <a:rPr lang="en-US" dirty="0"/>
              <a:t>getting high attachment! </a:t>
            </a:r>
            <a:r>
              <a:rPr lang="en-US" dirty="0">
                <a:sym typeface="Wingdings" panose="05000000000000000000" pitchFamily="2" charset="2"/>
              </a:rPr>
              <a:t></a:t>
            </a:r>
          </a:p>
          <a:p>
            <a:pPr>
              <a:buFont typeface="Wingdings"/>
              <a:buChar char="Ø"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" name="Picture 2" descr="C:\Users\az364\AppData\Local\Microsoft\Windows\Temporary Internet Files\Content.IE5\R8G329FS\probability_chart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367" y="2438400"/>
            <a:ext cx="1333739" cy="216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nut 4"/>
          <p:cNvSpPr/>
          <p:nvPr/>
        </p:nvSpPr>
        <p:spPr>
          <a:xfrm>
            <a:off x="6934200" y="4348409"/>
            <a:ext cx="1752600" cy="381000"/>
          </a:xfrm>
          <a:prstGeom prst="donut">
            <a:avLst>
              <a:gd name="adj" fmla="val 137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11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Structural and lexical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rules we apply depends on:</a:t>
            </a:r>
          </a:p>
          <a:p>
            <a:pPr lvl="1"/>
            <a:r>
              <a:rPr lang="en-US" dirty="0"/>
              <a:t>Lexical information (some verbs often have a high attached instrument and some prepositions mark these, e.g. </a:t>
            </a:r>
            <a:r>
              <a:rPr lang="en-US" b="1" i="1" dirty="0">
                <a:solidFill>
                  <a:srgbClr val="0070C0"/>
                </a:solidFill>
              </a:rPr>
              <a:t>break X with 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Non-terminal, structural context: pronoun NPs are much more likely as subjects than objects</a:t>
            </a:r>
          </a:p>
          <a:p>
            <a:endParaRPr lang="en-US" dirty="0"/>
          </a:p>
          <a:p>
            <a:r>
              <a:rPr lang="en-US" dirty="0"/>
              <a:t>How can we get these into our grammar</a:t>
            </a:r>
          </a:p>
        </p:txBody>
      </p:sp>
    </p:spTree>
    <p:extLst>
      <p:ext uri="{BB962C8B-B14F-4D97-AF65-F5344CB8AC3E}">
        <p14:creationId xmlns:p14="http://schemas.microsoft.com/office/powerpoint/2010/main" val="90093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annotate each internal node with its parent: (Johnson 1998)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I))</a:t>
            </a:r>
          </a:p>
          <a:p>
            <a:pPr marL="411480" lvl="1" indent="0">
              <a:buNone/>
            </a:pPr>
            <a:r>
              <a:rPr lang="en-US" dirty="0"/>
              <a:t>  (VP (VBD was) (VBG calling) </a:t>
            </a:r>
          </a:p>
          <a:p>
            <a:pPr marL="411480" lvl="1" indent="0">
              <a:buNone/>
            </a:pPr>
            <a:r>
              <a:rPr lang="en-US" dirty="0"/>
              <a:t>  	(NP (DT a) (DT no) (NN brainer))))</a:t>
            </a:r>
          </a:p>
          <a:p>
            <a:pPr lvl="1"/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87" y="2362200"/>
            <a:ext cx="2419351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474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annotate each internal node with its parent: (Johnson 1998)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(NP^S (PRP I))</a:t>
            </a:r>
          </a:p>
          <a:p>
            <a:pPr marL="411480" lvl="1" indent="0">
              <a:buNone/>
            </a:pPr>
            <a:r>
              <a:rPr lang="en-US" dirty="0"/>
              <a:t>  (VP^S (VBD was) (VBG calling) </a:t>
            </a:r>
          </a:p>
          <a:p>
            <a:pPr marL="411480" lvl="1" indent="0">
              <a:buNone/>
            </a:pPr>
            <a:r>
              <a:rPr lang="en-US" dirty="0"/>
              <a:t>  	(NP^VP (DT a) (DT no) (NN brainer))))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0"/>
            <a:ext cx="2566831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4953000" y="5105400"/>
            <a:ext cx="2057400" cy="457200"/>
          </a:xfrm>
          <a:prstGeom prst="wedgeRectCallout">
            <a:avLst>
              <a:gd name="adj1" fmla="val 91822"/>
              <a:gd name="adj2" fmla="val -4568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Parent Annotation</a:t>
            </a:r>
          </a:p>
        </p:txBody>
      </p:sp>
    </p:spTree>
    <p:extLst>
      <p:ext uri="{BB962C8B-B14F-4D97-AF65-F5344CB8AC3E}">
        <p14:creationId xmlns:p14="http://schemas.microsoft.com/office/powerpoint/2010/main" val="227016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Adding parent information effectively causes </a:t>
            </a:r>
            <a:r>
              <a:rPr lang="en-US" b="1" dirty="0"/>
              <a:t>label splitting</a:t>
            </a:r>
            <a:endParaRPr lang="en-US" dirty="0"/>
          </a:p>
          <a:p>
            <a:pPr lvl="1"/>
            <a:r>
              <a:rPr lang="en-US" dirty="0"/>
              <a:t>Leads to data sparseness: less examples of each label</a:t>
            </a:r>
          </a:p>
          <a:p>
            <a:pPr lvl="1"/>
            <a:r>
              <a:rPr lang="en-US" dirty="0"/>
              <a:t>Some splits are useful, others are harmful – how can we tell?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Initial attempts at choosing the right cases to split required a lot of manual work </a:t>
            </a:r>
          </a:p>
          <a:p>
            <a:pPr>
              <a:buFont typeface="Wingdings"/>
              <a:buChar char="Ø"/>
            </a:pPr>
            <a:r>
              <a:rPr lang="en-US" dirty="0"/>
              <a:t>But paid off for English: 72% -&gt; 86% accuracy </a:t>
            </a:r>
            <a:r>
              <a:rPr lang="en-US" sz="2800" dirty="0"/>
              <a:t>(Klein &amp; Manning 2003)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choose ourselves?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Petrov</a:t>
            </a:r>
            <a:r>
              <a:rPr lang="en-US" dirty="0"/>
              <a:t> et al. (2006) devised the </a:t>
            </a:r>
            <a:r>
              <a:rPr lang="en-US" b="1" dirty="0"/>
              <a:t>split and merge</a:t>
            </a:r>
            <a:r>
              <a:rPr lang="en-US" dirty="0"/>
              <a:t> algorithm</a:t>
            </a:r>
          </a:p>
          <a:p>
            <a:pPr lvl="1"/>
            <a:r>
              <a:rPr lang="en-US" dirty="0"/>
              <a:t>Automatically testing splitting of categories (88.4%)</a:t>
            </a:r>
          </a:p>
          <a:p>
            <a:pPr lvl="1"/>
            <a:r>
              <a:rPr lang="en-US" dirty="0"/>
              <a:t>Automatically merging categories (89.5%)</a:t>
            </a:r>
          </a:p>
          <a:p>
            <a:pPr lvl="1"/>
            <a:r>
              <a:rPr lang="en-US" dirty="0"/>
              <a:t>Best result with smoothing (90.2%)</a:t>
            </a:r>
          </a:p>
          <a:p>
            <a:pPr lvl="1"/>
            <a:r>
              <a:rPr lang="en-US" dirty="0"/>
              <a:t>State of the art into the 2010s, when neural networks and distributional semantics were added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17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Excursus: cognitive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very clear that we know more than CFGs</a:t>
            </a:r>
          </a:p>
          <a:p>
            <a:pPr lvl="1"/>
            <a:r>
              <a:rPr lang="en-US" dirty="0"/>
              <a:t>Lexicalized effects in processing, garden path sentences</a:t>
            </a:r>
          </a:p>
          <a:p>
            <a:pPr lvl="1"/>
            <a:r>
              <a:rPr lang="en-US" dirty="0"/>
              <a:t>Humans not bogged down by massive ambiguity options, unless lexical items collude with syntax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I saw the man with the telescope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The cop chased the criminal </a:t>
            </a:r>
            <a:r>
              <a:rPr lang="en-US" b="1" i="1">
                <a:solidFill>
                  <a:srgbClr val="0070C0"/>
                </a:solidFill>
              </a:rPr>
              <a:t>with the </a:t>
            </a:r>
            <a:r>
              <a:rPr lang="en-US" b="1" i="1" dirty="0">
                <a:solidFill>
                  <a:srgbClr val="0070C0"/>
                </a:solidFill>
              </a:rPr>
              <a:t>fast car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z364\AppData\Local\Microsoft\Windows\Temporary Internet Files\Content.IE5\S8WAV6O8\cartoon_black_and_white_police_car_with_star_on_door_and_flashing_red_lights_0515-1005-3104-3439_SMU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09066"/>
            <a:ext cx="1778702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z364\AppData\Local\Microsoft\Windows\Temporary Internet Files\Content.IE5\3Q077PL6\Chevrolet-Corvette-C6-R-race-car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9" y="4724400"/>
            <a:ext cx="2286000" cy="142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932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Excursus: cognitive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What tree depths are we tracking?</a:t>
            </a:r>
          </a:p>
          <a:p>
            <a:pPr lvl="1"/>
            <a:r>
              <a:rPr lang="en-US" dirty="0"/>
              <a:t>According to Bod (2009), allowing a language acquisition simulation to condition on </a:t>
            </a:r>
            <a:r>
              <a:rPr lang="en-US" b="1" dirty="0"/>
              <a:t>depth 4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trees is optimal</a:t>
            </a:r>
          </a:p>
          <a:p>
            <a:pPr lvl="1"/>
            <a:r>
              <a:rPr lang="en-US" dirty="0"/>
              <a:t>Learning based on PTB and</a:t>
            </a:r>
            <a:br>
              <a:rPr lang="en-US" dirty="0"/>
            </a:br>
            <a:r>
              <a:rPr lang="en-US" dirty="0"/>
              <a:t>CHILDES (</a:t>
            </a:r>
            <a:r>
              <a:rPr lang="en-US" dirty="0" err="1"/>
              <a:t>MacWhinney</a:t>
            </a:r>
            <a:r>
              <a:rPr lang="en-US" dirty="0"/>
              <a:t> 2000)</a:t>
            </a:r>
          </a:p>
          <a:p>
            <a:pPr lvl="1"/>
            <a:r>
              <a:rPr lang="en-US" dirty="0"/>
              <a:t>Computers reproduce</a:t>
            </a:r>
            <a:br>
              <a:rPr lang="en-US" dirty="0"/>
            </a:br>
            <a:r>
              <a:rPr lang="en-US" dirty="0"/>
              <a:t>children’s errors!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2962275" cy="1980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245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label splitting doesn’t help with </a:t>
            </a:r>
            <a:r>
              <a:rPr lang="en-US" b="1" dirty="0"/>
              <a:t>lexical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Does is matter for PP attachment that the preposition is </a:t>
            </a:r>
            <a:r>
              <a:rPr lang="en-US" b="1" i="1" dirty="0">
                <a:solidFill>
                  <a:srgbClr val="0070C0"/>
                </a:solidFill>
              </a:rPr>
              <a:t>with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Does it matter whether the verb is </a:t>
            </a:r>
            <a:r>
              <a:rPr lang="en-US" b="1" i="1" dirty="0">
                <a:solidFill>
                  <a:srgbClr val="0070C0"/>
                </a:solidFill>
              </a:rPr>
              <a:t>chased</a:t>
            </a:r>
            <a:r>
              <a:rPr lang="en-US" b="1" i="1" dirty="0"/>
              <a:t> </a:t>
            </a:r>
            <a:r>
              <a:rPr lang="en-US" dirty="0"/>
              <a:t>or </a:t>
            </a:r>
            <a:r>
              <a:rPr lang="en-US" b="1" i="1" dirty="0">
                <a:solidFill>
                  <a:srgbClr val="0070C0"/>
                </a:solidFill>
              </a:rPr>
              <a:t>saw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1355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-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Tokens at the top of the table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91400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425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Lexicalized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easy way to bring in lexical information is to annotate each node with its lexical head </a:t>
            </a:r>
            <a:br>
              <a:rPr lang="en-US" dirty="0"/>
            </a:br>
            <a:r>
              <a:rPr lang="en-US" b="1" dirty="0"/>
              <a:t>(head percolation)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52800"/>
            <a:ext cx="4457700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943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Lexicalized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most lexicalized parsers work on percolated </a:t>
            </a:r>
            <a:r>
              <a:rPr lang="en-US" dirty="0" err="1"/>
              <a:t>head+POS</a:t>
            </a:r>
            <a:r>
              <a:rPr lang="en-US" dirty="0"/>
              <a:t> annotation</a:t>
            </a:r>
          </a:p>
          <a:p>
            <a:r>
              <a:rPr lang="en-US" dirty="0"/>
              <a:t>State of the art choice when data is limited/no large word embeddings available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2" y="3810000"/>
            <a:ext cx="63912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040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needs to percolate where?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4982971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512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sparseness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major problem with the lexicalized approach is sparseness</a:t>
            </a:r>
          </a:p>
          <a:p>
            <a:r>
              <a:rPr lang="en-US" dirty="0"/>
              <a:t>We hardly get probabilities for rules like this: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VBD[</a:t>
            </a:r>
            <a:r>
              <a:rPr lang="en-US" sz="2000" dirty="0" err="1"/>
              <a:t>was,VBD</a:t>
            </a:r>
            <a:r>
              <a:rPr lang="en-US" sz="2000" dirty="0"/>
              <a:t>] VBG[</a:t>
            </a:r>
            <a:r>
              <a:rPr lang="en-US" sz="2000" dirty="0" err="1"/>
              <a:t>calling,VBG</a:t>
            </a:r>
            <a:r>
              <a:rPr lang="en-US" sz="2000" dirty="0"/>
              <a:t>] NP[</a:t>
            </a:r>
            <a:r>
              <a:rPr lang="en-US" sz="2000" dirty="0" err="1"/>
              <a:t>brainer,NN</a:t>
            </a:r>
            <a:r>
              <a:rPr lang="en-US" sz="2000" dirty="0"/>
              <a:t>]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5072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considering the full rule:</a:t>
            </a:r>
          </a:p>
          <a:p>
            <a:pPr lvl="1"/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VBD[</a:t>
            </a:r>
            <a:r>
              <a:rPr lang="en-US" sz="2000" dirty="0" err="1"/>
              <a:t>was,VBD</a:t>
            </a:r>
            <a:r>
              <a:rPr lang="en-US" sz="2000" dirty="0"/>
              <a:t>] VBG[</a:t>
            </a:r>
            <a:r>
              <a:rPr lang="en-US" sz="2000" dirty="0" err="1"/>
              <a:t>calling,VBG</a:t>
            </a:r>
            <a:r>
              <a:rPr lang="en-US" sz="2000" dirty="0"/>
              <a:t>] NP[</a:t>
            </a:r>
            <a:r>
              <a:rPr lang="en-US" sz="2000" dirty="0" err="1"/>
              <a:t>brainer,NN</a:t>
            </a:r>
            <a:r>
              <a:rPr lang="en-US" sz="2000" dirty="0"/>
              <a:t>]</a:t>
            </a:r>
          </a:p>
          <a:p>
            <a:endParaRPr lang="en-US" dirty="0"/>
          </a:p>
          <a:p>
            <a:r>
              <a:rPr lang="en-US" dirty="0"/>
              <a:t>We can pretend that the head gets generated first:</a:t>
            </a:r>
          </a:p>
          <a:p>
            <a:pPr lvl="1"/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VBG[</a:t>
            </a:r>
            <a:r>
              <a:rPr lang="en-US" sz="2000" dirty="0" err="1"/>
              <a:t>calling,VBG</a:t>
            </a:r>
            <a:r>
              <a:rPr lang="en-US" sz="2000" dirty="0"/>
              <a:t>] </a:t>
            </a:r>
          </a:p>
          <a:p>
            <a:pPr lvl="1"/>
            <a:endParaRPr lang="en-US" sz="2000" dirty="0"/>
          </a:p>
          <a:p>
            <a:r>
              <a:rPr lang="en-US" dirty="0"/>
              <a:t>This part is still trivial but…</a:t>
            </a:r>
          </a:p>
        </p:txBody>
      </p:sp>
    </p:spTree>
    <p:extLst>
      <p:ext uri="{BB962C8B-B14F-4D97-AF65-F5344CB8AC3E}">
        <p14:creationId xmlns:p14="http://schemas.microsoft.com/office/powerpoint/2010/main" val="31501789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Imagine we now consider each additional RHS component separately:</a:t>
            </a:r>
          </a:p>
          <a:p>
            <a:pPr lvl="1"/>
            <a:r>
              <a:rPr lang="en-US" dirty="0"/>
              <a:t>What is the chance that </a:t>
            </a:r>
            <a:r>
              <a:rPr lang="en-US" sz="2800" dirty="0"/>
              <a:t>VBG[</a:t>
            </a:r>
            <a:r>
              <a:rPr lang="en-US" sz="2800" dirty="0" err="1"/>
              <a:t>calling,VBG</a:t>
            </a:r>
            <a:r>
              <a:rPr lang="en-US" sz="2800" dirty="0"/>
              <a:t>] has NP[</a:t>
            </a:r>
            <a:r>
              <a:rPr lang="en-US" sz="2800" dirty="0" err="1"/>
              <a:t>brainer,NN</a:t>
            </a:r>
            <a:r>
              <a:rPr lang="en-US" sz="2800" dirty="0"/>
              <a:t>] to the right?</a:t>
            </a:r>
          </a:p>
          <a:p>
            <a:pPr lvl="1"/>
            <a:r>
              <a:rPr lang="en-US" dirty="0"/>
              <a:t>P(</a:t>
            </a:r>
            <a:r>
              <a:rPr lang="en-US" sz="2400" dirty="0"/>
              <a:t>NP[</a:t>
            </a:r>
            <a:r>
              <a:rPr lang="en-US" sz="2400" dirty="0" err="1"/>
              <a:t>brainer,NN</a:t>
            </a:r>
            <a:r>
              <a:rPr lang="en-US" sz="2400" dirty="0"/>
              <a:t>]|VBG[</a:t>
            </a:r>
            <a:r>
              <a:rPr lang="en-US" sz="2400" dirty="0" err="1"/>
              <a:t>calling,VBG</a:t>
            </a:r>
            <a:r>
              <a:rPr lang="en-US" sz="2400" dirty="0"/>
              <a:t>])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Maybe also not so common – but more so than an entire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02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repeat this for all possible RHS members to the right of the head</a:t>
            </a:r>
          </a:p>
          <a:p>
            <a:r>
              <a:rPr lang="en-US" dirty="0"/>
              <a:t>And do the same on the left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sz="2800" dirty="0"/>
              <a:t>VP[</a:t>
            </a:r>
            <a:r>
              <a:rPr lang="en-US" sz="2800" dirty="0" err="1"/>
              <a:t>calling,VBG</a:t>
            </a:r>
            <a:r>
              <a:rPr lang="en-US" sz="2800" dirty="0"/>
              <a:t>] &gt; VBG[</a:t>
            </a:r>
            <a:r>
              <a:rPr lang="en-US" sz="2800" dirty="0" err="1"/>
              <a:t>calling,VBG</a:t>
            </a:r>
            <a:r>
              <a:rPr lang="en-US" sz="2800" dirty="0"/>
              <a:t>] </a:t>
            </a:r>
          </a:p>
          <a:p>
            <a:pPr marL="411480" lvl="1" indent="0">
              <a:buNone/>
            </a:pPr>
            <a:r>
              <a:rPr lang="en-US" sz="2400" dirty="0"/>
              <a:t>VBD[</a:t>
            </a:r>
            <a:r>
              <a:rPr lang="en-US" sz="2400" dirty="0" err="1"/>
              <a:t>was,VBD</a:t>
            </a:r>
            <a:r>
              <a:rPr lang="en-US" sz="2400" dirty="0"/>
              <a:t>] </a:t>
            </a:r>
            <a:r>
              <a:rPr lang="en-US" sz="2400" dirty="0">
                <a:solidFill>
                  <a:srgbClr val="0000FF"/>
                </a:solidFill>
              </a:rPr>
              <a:t>?</a:t>
            </a:r>
            <a:r>
              <a:rPr lang="en-US" sz="2400" dirty="0">
                <a:solidFill>
                  <a:srgbClr val="0000FF"/>
                </a:solidFill>
                <a:sym typeface="Wingdings" panose="05000000000000000000" pitchFamily="2" charset="2"/>
              </a:rPr>
              <a:t>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/>
              <a:t>VBG[</a:t>
            </a:r>
            <a:r>
              <a:rPr lang="en-US" sz="2400" dirty="0" err="1"/>
              <a:t>calling,VBG</a:t>
            </a:r>
            <a:r>
              <a:rPr lang="en-US" sz="2400" dirty="0"/>
              <a:t>] </a:t>
            </a:r>
            <a:r>
              <a:rPr lang="en-US" sz="2400" dirty="0">
                <a:solidFill>
                  <a:srgbClr val="0000FF"/>
                </a:solidFill>
                <a:sym typeface="Wingdings" panose="05000000000000000000" pitchFamily="2" charset="2"/>
              </a:rPr>
              <a:t>?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/>
              <a:t>NP[</a:t>
            </a:r>
            <a:r>
              <a:rPr lang="en-US" sz="2400" dirty="0" err="1"/>
              <a:t>brainer,NN</a:t>
            </a:r>
            <a:r>
              <a:rPr lang="en-US" sz="2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926158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there are two options?</a:t>
            </a:r>
          </a:p>
          <a:p>
            <a:pPr lvl="1"/>
            <a:r>
              <a:rPr lang="en-US" sz="1800" dirty="0"/>
              <a:t>calling &gt; was calling </a:t>
            </a:r>
            <a:r>
              <a:rPr lang="en-US" sz="1800" dirty="0" err="1"/>
              <a:t>NP</a:t>
            </a:r>
            <a:r>
              <a:rPr lang="en-US" sz="1800" baseline="-25000" dirty="0" err="1"/>
              <a:t>brainer</a:t>
            </a:r>
            <a:endParaRPr lang="en-US" sz="1800" baseline="-25000" dirty="0"/>
          </a:p>
          <a:p>
            <a:pPr lvl="1"/>
            <a:r>
              <a:rPr lang="en-US" sz="1800" dirty="0"/>
              <a:t>calling &gt; was calling #</a:t>
            </a:r>
          </a:p>
          <a:p>
            <a:endParaRPr lang="en-US" sz="2400" dirty="0"/>
          </a:p>
          <a:p>
            <a:r>
              <a:rPr lang="en-US" dirty="0"/>
              <a:t>We need to consider ‘end of the line’ as an item for probability estimation</a:t>
            </a:r>
          </a:p>
          <a:p>
            <a:pPr lvl="1"/>
            <a:r>
              <a:rPr lang="en-US" dirty="0"/>
              <a:t>Add ‘fake’ RHS member “STOP”</a:t>
            </a:r>
          </a:p>
          <a:p>
            <a:pPr lvl="1"/>
            <a:r>
              <a:rPr lang="en-US" dirty="0"/>
              <a:t>Estimate probability of stopping generation</a:t>
            </a:r>
          </a:p>
        </p:txBody>
      </p:sp>
    </p:spTree>
    <p:extLst>
      <p:ext uri="{BB962C8B-B14F-4D97-AF65-F5344CB8AC3E}">
        <p14:creationId xmlns:p14="http://schemas.microsoft.com/office/powerpoint/2010/main" val="854248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Implementation: Collins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Collins parser implements this approach:</a:t>
            </a:r>
          </a:p>
          <a:p>
            <a:pPr lvl="1"/>
            <a:r>
              <a:rPr lang="en-US" dirty="0"/>
              <a:t>Estimate probability for lexicalized decomposition rules</a:t>
            </a:r>
          </a:p>
          <a:p>
            <a:pPr lvl="1"/>
            <a:r>
              <a:rPr lang="en-US" dirty="0"/>
              <a:t>Separately calculate probability of adding potential RHS constituent until STOP symbol is generated</a:t>
            </a:r>
          </a:p>
        </p:txBody>
      </p:sp>
    </p:spTree>
    <p:extLst>
      <p:ext uri="{BB962C8B-B14F-4D97-AF65-F5344CB8AC3E}">
        <p14:creationId xmlns:p14="http://schemas.microsoft.com/office/powerpoint/2010/main" val="10567698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parsers out there</a:t>
            </a:r>
          </a:p>
          <a:p>
            <a:r>
              <a:rPr lang="en-US" dirty="0"/>
              <a:t>Many developers use the </a:t>
            </a:r>
            <a:r>
              <a:rPr lang="en-US" b="1" dirty="0"/>
              <a:t>Stanford Parser</a:t>
            </a:r>
            <a:endParaRPr lang="en-US" dirty="0"/>
          </a:p>
          <a:p>
            <a:pPr lvl="1"/>
            <a:r>
              <a:rPr lang="en-US" dirty="0"/>
              <a:t>Written in Java</a:t>
            </a:r>
          </a:p>
          <a:p>
            <a:pPr lvl="1"/>
            <a:r>
              <a:rPr lang="en-US" dirty="0"/>
              <a:t>A Python ‘wrapper’ exists</a:t>
            </a:r>
          </a:p>
          <a:p>
            <a:pPr lvl="1"/>
            <a:r>
              <a:rPr lang="en-US" dirty="0"/>
              <a:t>But you can really run any Java tool from your code!</a:t>
            </a:r>
          </a:p>
        </p:txBody>
      </p:sp>
    </p:spTree>
    <p:extLst>
      <p:ext uri="{BB962C8B-B14F-4D97-AF65-F5344CB8AC3E}">
        <p14:creationId xmlns:p14="http://schemas.microsoft.com/office/powerpoint/2010/main" val="177199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bottom of column for possible categories for each token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68944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991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the command 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import </a:t>
            </a:r>
            <a:r>
              <a:rPr lang="en-US" sz="2000" dirty="0" err="1"/>
              <a:t>subprocess</a:t>
            </a:r>
            <a:br>
              <a:rPr lang="en-US" sz="2000" dirty="0"/>
            </a:b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command_params</a:t>
            </a:r>
            <a:r>
              <a:rPr lang="en-US" sz="2000" dirty="0"/>
              <a:t> = [</a:t>
            </a:r>
            <a:r>
              <a:rPr lang="en-US" sz="2000" b="1" dirty="0">
                <a:solidFill>
                  <a:srgbClr val="008000"/>
                </a:solidFill>
              </a:rPr>
              <a:t>"java"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"-mx2048m"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"-</a:t>
            </a:r>
            <a:r>
              <a:rPr lang="en-US" sz="2000" b="1" dirty="0" err="1">
                <a:solidFill>
                  <a:srgbClr val="008000"/>
                </a:solidFill>
              </a:rPr>
              <a:t>cp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'"*;"'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edu.stanford.nlp.parser.lexparser.LexicalizedParser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,...]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proc = </a:t>
            </a:r>
            <a:r>
              <a:rPr lang="en-US" sz="2000" dirty="0" err="1"/>
              <a:t>subprocess.Popen</a:t>
            </a:r>
            <a:r>
              <a:rPr lang="en-US" sz="2000" dirty="0"/>
              <a:t>(</a:t>
            </a:r>
            <a:r>
              <a:rPr lang="en-US" sz="2000" dirty="0" err="1"/>
              <a:t>command_params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dirty="0" err="1"/>
              <a:t>stdout</a:t>
            </a:r>
            <a:r>
              <a:rPr lang="en-US" sz="2000" dirty="0"/>
              <a:t>, </a:t>
            </a:r>
            <a:r>
              <a:rPr lang="en-US" sz="2000" dirty="0" err="1"/>
              <a:t>stderr</a:t>
            </a:r>
            <a:r>
              <a:rPr lang="en-US" sz="2000" dirty="0"/>
              <a:t>) = </a:t>
            </a:r>
            <a:r>
              <a:rPr lang="en-US" sz="2000" dirty="0" err="1"/>
              <a:t>proc.communicate</a:t>
            </a:r>
            <a:r>
              <a:rPr lang="en-US" sz="2000" dirty="0"/>
              <a:t>()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your parse is now in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stdout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00028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Another option is spacy</a:t>
            </a:r>
          </a:p>
          <a:p>
            <a:endParaRPr lang="en-US" dirty="0"/>
          </a:p>
          <a:p>
            <a:pPr lvl="1"/>
            <a:r>
              <a:rPr lang="en-US" dirty="0"/>
              <a:t>pip install spacy</a:t>
            </a:r>
          </a:p>
          <a:p>
            <a:pPr lvl="1"/>
            <a:r>
              <a:rPr lang="en-US" dirty="0"/>
              <a:t>python -m </a:t>
            </a:r>
            <a:r>
              <a:rPr lang="en-US" dirty="0" err="1"/>
              <a:t>spacy.en.download</a:t>
            </a:r>
            <a:r>
              <a:rPr lang="en-US" dirty="0"/>
              <a:t> (takes long!)</a:t>
            </a:r>
          </a:p>
          <a:p>
            <a:pPr lvl="1"/>
            <a:endParaRPr lang="en-US" dirty="0"/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https://spacy.io/</a:t>
            </a:r>
            <a:r>
              <a:rPr lang="en-US" dirty="0"/>
              <a:t> for a tutorial!</a:t>
            </a:r>
          </a:p>
          <a:p>
            <a:endParaRPr lang="en-US" dirty="0"/>
          </a:p>
          <a:p>
            <a:r>
              <a:rPr lang="en-US" dirty="0"/>
              <a:t>For latest SOTA constituent parsers (not user friendly):</a:t>
            </a:r>
          </a:p>
          <a:p>
            <a:pPr lvl="1"/>
            <a:r>
              <a:rPr lang="en-US" sz="2400" dirty="0">
                <a:hlinkClick r:id="rId3"/>
              </a:rPr>
              <a:t>http://nlpprogress.com/english/constituency_parsing.html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4143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A67A6-CE2A-4FFF-AB12-9EEB96258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D9AE7-227E-4D89-8C47-9724F37B8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many applications use </a:t>
            </a:r>
            <a:r>
              <a:rPr lang="en-US" b="1" dirty="0"/>
              <a:t>dependency parses </a:t>
            </a:r>
            <a:r>
              <a:rPr lang="en-US" dirty="0"/>
              <a:t>either instead of or in tandem with constituents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 covered in this course -&gt; see LING-367 and more advanced classes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DC101B0-64D4-44B1-B3B6-15CDF2AF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00400"/>
            <a:ext cx="59283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42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intersections in higher rows: </a:t>
            </a:r>
          </a:p>
          <a:p>
            <a:pPr lvl="1"/>
            <a:r>
              <a:rPr lang="en-US" dirty="0"/>
              <a:t>Is this a possible segmentation?</a:t>
            </a:r>
          </a:p>
          <a:p>
            <a:pPr lvl="1"/>
            <a:r>
              <a:rPr lang="en-US" dirty="0"/>
              <a:t>Only binary branching grammars allowed </a:t>
            </a:r>
            <a:br>
              <a:rPr lang="en-US" dirty="0"/>
            </a:br>
            <a:r>
              <a:rPr lang="en-US" dirty="0"/>
              <a:t>(Chomsky Normal Form – </a:t>
            </a:r>
            <a:r>
              <a:rPr lang="en-US" b="1" dirty="0"/>
              <a:t>CNF</a:t>
            </a:r>
            <a:r>
              <a:rPr lang="en-US" dirty="0"/>
              <a:t>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258345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62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Unambiguous – no problem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819160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729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ambiguous cases, we must keep track of what goes with what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770545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VBP</a:t>
                      </a:r>
                      <a:r>
                        <a:rPr lang="en-US" baseline="0" dirty="0"/>
                        <a:t> |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NN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VP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RB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NN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6324600" y="2438400"/>
            <a:ext cx="1219200" cy="914400"/>
          </a:xfrm>
          <a:prstGeom prst="wedgeRectCallout">
            <a:avLst>
              <a:gd name="adj1" fmla="val -154166"/>
              <a:gd name="adj2" fmla="val 181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Derivation does not terminate!</a:t>
            </a:r>
          </a:p>
        </p:txBody>
      </p:sp>
    </p:spTree>
    <p:extLst>
      <p:ext uri="{BB962C8B-B14F-4D97-AF65-F5344CB8AC3E}">
        <p14:creationId xmlns:p14="http://schemas.microsoft.com/office/powerpoint/2010/main" val="136360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the right parse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an algorithm like CKY does for us so far is check for </a:t>
            </a:r>
            <a:r>
              <a:rPr lang="en-US" b="1" dirty="0"/>
              <a:t>possible </a:t>
            </a:r>
            <a:r>
              <a:rPr lang="en-US" dirty="0"/>
              <a:t>positions to </a:t>
            </a:r>
            <a:r>
              <a:rPr lang="en-US" b="1" dirty="0"/>
              <a:t>split into phrases</a:t>
            </a:r>
          </a:p>
          <a:p>
            <a:pPr lvl="1"/>
            <a:r>
              <a:rPr lang="en-US" dirty="0"/>
              <a:t>Useful in many contexts (CKY can be applied to Chinese word segmentation! Qian &amp; Liu 2012)</a:t>
            </a:r>
          </a:p>
          <a:p>
            <a:pPr lvl="1"/>
            <a:r>
              <a:rPr lang="en-US" dirty="0"/>
              <a:t>Genome mapping (see </a:t>
            </a:r>
            <a:r>
              <a:rPr lang="en-US" dirty="0" err="1"/>
              <a:t>Poptsova</a:t>
            </a:r>
            <a:r>
              <a:rPr lang="en-US" dirty="0"/>
              <a:t> 2014)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How can we decide which parse is right?</a:t>
            </a:r>
          </a:p>
        </p:txBody>
      </p:sp>
    </p:spTree>
    <p:extLst>
      <p:ext uri="{BB962C8B-B14F-4D97-AF65-F5344CB8AC3E}">
        <p14:creationId xmlns:p14="http://schemas.microsoft.com/office/powerpoint/2010/main" val="160445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CFGs to PCFGs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amend our definition to include probabilities – a </a:t>
            </a:r>
            <a:r>
              <a:rPr lang="en-US" b="1" dirty="0"/>
              <a:t>Probabilistic CFG</a:t>
            </a:r>
            <a:r>
              <a:rPr lang="en-US" dirty="0"/>
              <a:t>:</a:t>
            </a:r>
          </a:p>
          <a:p>
            <a:pPr marL="411480" lvl="1" indent="0">
              <a:buNone/>
            </a:pPr>
            <a:r>
              <a:rPr lang="en-US" dirty="0"/>
              <a:t>G ≡</a:t>
            </a:r>
          </a:p>
          <a:p>
            <a:pPr marL="411480" lvl="1" indent="0">
              <a:buNone/>
            </a:pPr>
            <a:r>
              <a:rPr lang="en-US" dirty="0"/>
              <a:t>N		Set of </a:t>
            </a:r>
            <a:r>
              <a:rPr lang="en-US" b="1" dirty="0"/>
              <a:t>non-terminal </a:t>
            </a:r>
            <a:r>
              <a:rPr lang="en-US" dirty="0" err="1"/>
              <a:t>symbolds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Σ		Set of </a:t>
            </a:r>
            <a:r>
              <a:rPr lang="en-US" b="1" dirty="0"/>
              <a:t>terminal </a:t>
            </a:r>
            <a:r>
              <a:rPr lang="en-US" dirty="0"/>
              <a:t>symbols (not in N!)</a:t>
            </a:r>
          </a:p>
          <a:p>
            <a:pPr marL="411480" lvl="1" indent="0">
              <a:buNone/>
            </a:pPr>
            <a:r>
              <a:rPr lang="en-US" dirty="0"/>
              <a:t>R		Set of rules of the form A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[p]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		where A </a:t>
            </a:r>
            <a:r>
              <a:rPr lang="en-US" dirty="0"/>
              <a:t>∈ N, </a:t>
            </a:r>
            <a:r>
              <a:rPr lang="el-GR" dirty="0">
                <a:sym typeface="Wingdings" panose="05000000000000000000" pitchFamily="2" charset="2"/>
              </a:rPr>
              <a:t>β </a:t>
            </a:r>
            <a:r>
              <a:rPr lang="en-US" dirty="0"/>
              <a:t>∈ (Σ∪N)*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		and </a:t>
            </a:r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is the probability P(</a:t>
            </a:r>
            <a:r>
              <a:rPr lang="el-GR" dirty="0">
                <a:solidFill>
                  <a:srgbClr val="0070C0"/>
                </a:solidFill>
                <a:sym typeface="Wingdings" panose="05000000000000000000" pitchFamily="2" charset="2"/>
              </a:rPr>
              <a:t>β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|A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/>
              <a:t>S		The designated start symbol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CFGs to PCFGs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Probabilities?</a:t>
            </a:r>
          </a:p>
          <a:p>
            <a:pPr lvl="1"/>
            <a:r>
              <a:rPr lang="en-US" dirty="0"/>
              <a:t>We can treat the proportion of each decomposition of each category as its probability</a:t>
            </a:r>
          </a:p>
          <a:p>
            <a:pPr lvl="2"/>
            <a:r>
              <a:rPr lang="en-US" dirty="0"/>
              <a:t>NP &gt; DT NN: 35%</a:t>
            </a:r>
          </a:p>
          <a:p>
            <a:pPr lvl="2"/>
            <a:r>
              <a:rPr lang="en-US" dirty="0"/>
              <a:t>NP &gt; NNS: 20%</a:t>
            </a:r>
          </a:p>
          <a:p>
            <a:pPr lvl="2"/>
            <a:r>
              <a:rPr lang="en-US" dirty="0"/>
              <a:t>NP &gt; PRP: 20%</a:t>
            </a:r>
          </a:p>
          <a:p>
            <a:pPr lvl="2"/>
            <a:r>
              <a:rPr lang="en-US" dirty="0"/>
              <a:t>NP &gt; DT JJ NN: 10%</a:t>
            </a:r>
          </a:p>
          <a:p>
            <a:pPr lvl="2"/>
            <a:r>
              <a:rPr lang="en-US" dirty="0"/>
              <a:t>…</a:t>
            </a:r>
          </a:p>
          <a:p>
            <a:pPr marL="630936" lvl="2" indent="0">
              <a:buNone/>
            </a:pPr>
            <a:endParaRPr lang="en-US" dirty="0"/>
          </a:p>
          <a:p>
            <a:pPr marL="630936" lvl="2" indent="0">
              <a:buNone/>
            </a:pPr>
            <a:r>
              <a:rPr lang="en-US" dirty="0"/>
              <a:t>100%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5257800"/>
            <a:ext cx="2590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059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974</TotalTime>
  <Words>1468</Words>
  <Application>Microsoft Office PowerPoint</Application>
  <PresentationFormat>On-screen Show (4:3)</PresentationFormat>
  <Paragraphs>226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Review - CKY</vt:lpstr>
      <vt:lpstr>Dynamic programming – CKY</vt:lpstr>
      <vt:lpstr>Dynamic programming – CKY</vt:lpstr>
      <vt:lpstr>Dynamic programming – CKY</vt:lpstr>
      <vt:lpstr>Dynamic programming – CKY</vt:lpstr>
      <vt:lpstr>Choosing the right parse</vt:lpstr>
      <vt:lpstr>From CFGs to PCFGs</vt:lpstr>
      <vt:lpstr>From CFGs to PCFGs</vt:lpstr>
      <vt:lpstr>This sounds like a great idea!</vt:lpstr>
      <vt:lpstr>..parser will never choose them?</vt:lpstr>
      <vt:lpstr>Structural and lexical dependencies</vt:lpstr>
      <vt:lpstr>Band-aid 1</vt:lpstr>
      <vt:lpstr>Band-aid 1</vt:lpstr>
      <vt:lpstr>Pros and cons</vt:lpstr>
      <vt:lpstr>Why choose ourselves?</vt:lpstr>
      <vt:lpstr>Excursus: cognitive implications</vt:lpstr>
      <vt:lpstr>Excursus: cognitive implications</vt:lpstr>
      <vt:lpstr>Band-aid 2</vt:lpstr>
      <vt:lpstr>Lexicalized grammars</vt:lpstr>
      <vt:lpstr>Lexicalized grammars</vt:lpstr>
      <vt:lpstr>Quick exercise</vt:lpstr>
      <vt:lpstr>Data sparseness</vt:lpstr>
      <vt:lpstr>Generation probabilities</vt:lpstr>
      <vt:lpstr>Generation probabilities</vt:lpstr>
      <vt:lpstr>Generation probabilities</vt:lpstr>
      <vt:lpstr>Generation probabilities</vt:lpstr>
      <vt:lpstr>Implementation: Collins Parser</vt:lpstr>
      <vt:lpstr>In Python</vt:lpstr>
      <vt:lpstr>Calling the command line</vt:lpstr>
      <vt:lpstr>In Python</vt:lpstr>
      <vt:lpstr>In Python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1565</cp:revision>
  <dcterms:created xsi:type="dcterms:W3CDTF">2015-10-05T21:10:16Z</dcterms:created>
  <dcterms:modified xsi:type="dcterms:W3CDTF">2021-11-22T15:04:23Z</dcterms:modified>
</cp:coreProperties>
</file>