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8"/>
  </p:notesMasterIdLst>
  <p:sldIdLst>
    <p:sldId id="256" r:id="rId2"/>
    <p:sldId id="405" r:id="rId3"/>
    <p:sldId id="406" r:id="rId4"/>
    <p:sldId id="407" r:id="rId5"/>
    <p:sldId id="408" r:id="rId6"/>
    <p:sldId id="409" r:id="rId7"/>
    <p:sldId id="410" r:id="rId8"/>
    <p:sldId id="411" r:id="rId9"/>
    <p:sldId id="412" r:id="rId10"/>
    <p:sldId id="413" r:id="rId11"/>
    <p:sldId id="414" r:id="rId12"/>
    <p:sldId id="415" r:id="rId13"/>
    <p:sldId id="416" r:id="rId14"/>
    <p:sldId id="397" r:id="rId15"/>
    <p:sldId id="398" r:id="rId16"/>
    <p:sldId id="399" r:id="rId17"/>
    <p:sldId id="400" r:id="rId18"/>
    <p:sldId id="401" r:id="rId19"/>
    <p:sldId id="402" r:id="rId20"/>
    <p:sldId id="417" r:id="rId21"/>
    <p:sldId id="403" r:id="rId22"/>
    <p:sldId id="454" r:id="rId23"/>
    <p:sldId id="461" r:id="rId24"/>
    <p:sldId id="404" r:id="rId25"/>
    <p:sldId id="257" r:id="rId26"/>
    <p:sldId id="264" r:id="rId27"/>
    <p:sldId id="265" r:id="rId28"/>
    <p:sldId id="266" r:id="rId29"/>
    <p:sldId id="267" r:id="rId30"/>
    <p:sldId id="258" r:id="rId31"/>
    <p:sldId id="259" r:id="rId32"/>
    <p:sldId id="260" r:id="rId33"/>
    <p:sldId id="261" r:id="rId34"/>
    <p:sldId id="262" r:id="rId35"/>
    <p:sldId id="263" r:id="rId36"/>
    <p:sldId id="26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orpling.uis.georgetown.edu/cqp/" TargetMode="External"/><Relationship Id="rId2" Type="http://schemas.openxmlformats.org/officeDocument/2006/relationships/hyperlink" Target="https://corpling.uis.georgetown.edu/etherpad/p/viterbi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istern.cis.lmu.de/marmot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Viterbi Decoding</a:t>
            </a:r>
            <a:endParaRPr lang="en-US" dirty="0"/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better way is to have a dictionary that knows how to initialize unseen values </a:t>
            </a:r>
          </a:p>
          <a:p>
            <a:r>
              <a:rPr lang="en-US" dirty="0"/>
              <a:t>Uses a </a:t>
            </a:r>
            <a:r>
              <a:rPr lang="en-US" b="1" dirty="0"/>
              <a:t>default</a:t>
            </a:r>
            <a:r>
              <a:rPr lang="en-US" dirty="0"/>
              <a:t> value if key is unknown:</a:t>
            </a:r>
          </a:p>
          <a:p>
            <a:pPr lvl="1"/>
            <a:r>
              <a:rPr lang="en-US" dirty="0"/>
              <a:t>Should be </a:t>
            </a:r>
            <a:r>
              <a:rPr lang="en-US" dirty="0" err="1"/>
              <a:t>initializable</a:t>
            </a:r>
            <a:r>
              <a:rPr lang="en-US" dirty="0"/>
              <a:t> with a data type</a:t>
            </a:r>
          </a:p>
          <a:p>
            <a:pPr lvl="1"/>
            <a:r>
              <a:rPr lang="en-US" dirty="0"/>
              <a:t>Or a function returning some value</a:t>
            </a:r>
          </a:p>
          <a:p>
            <a:pPr marL="630936" lvl="2" indent="0">
              <a:buNone/>
            </a:pPr>
            <a:endParaRPr lang="en-US" sz="2500" b="1" dirty="0">
              <a:solidFill>
                <a:srgbClr val="000080"/>
              </a:solidFill>
            </a:endParaRPr>
          </a:p>
          <a:p>
            <a:pPr marL="630936" lvl="2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from </a:t>
            </a:r>
            <a:r>
              <a:rPr lang="en-US" sz="2500" dirty="0"/>
              <a:t>collections </a:t>
            </a:r>
            <a:r>
              <a:rPr lang="en-US" sz="2500" b="1" dirty="0">
                <a:solidFill>
                  <a:srgbClr val="000080"/>
                </a:solidFill>
              </a:rPr>
              <a:t>import </a:t>
            </a:r>
            <a:r>
              <a:rPr lang="en-US" sz="2500" dirty="0" err="1"/>
              <a:t>defaultdict</a:t>
            </a:r>
            <a:endParaRPr lang="en-US" sz="2500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80"/>
                </a:solidFill>
              </a:rPr>
              <a:t>int</a:t>
            </a:r>
            <a:r>
              <a:rPr lang="en-US" sz="2500" dirty="0"/>
              <a:t>)</a:t>
            </a:r>
            <a:br>
              <a:rPr lang="en-US" sz="2500" dirty="0"/>
            </a:br>
            <a:r>
              <a:rPr lang="en-US" sz="2500" b="1" dirty="0">
                <a:solidFill>
                  <a:srgbClr val="000080"/>
                </a:solidFill>
              </a:rPr>
              <a:t>print(</a:t>
            </a:r>
            <a:r>
              <a:rPr lang="en-US" sz="2500" dirty="0" err="1"/>
              <a:t>my_dict</a:t>
            </a:r>
            <a:r>
              <a:rPr lang="en-US" sz="2500" dirty="0"/>
              <a:t>[</a:t>
            </a:r>
            <a:r>
              <a:rPr lang="en-US" sz="2500" b="1" dirty="0">
                <a:solidFill>
                  <a:srgbClr val="008000"/>
                </a:solidFill>
              </a:rPr>
              <a:t>"puppy"</a:t>
            </a:r>
            <a:r>
              <a:rPr lang="en-US" sz="2500" dirty="0"/>
              <a:t>]</a:t>
            </a:r>
            <a:r>
              <a:rPr lang="en-US" sz="2500" b="1" dirty="0">
                <a:solidFill>
                  <a:srgbClr val="000099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sz="25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22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return a specific value?</a:t>
            </a:r>
          </a:p>
          <a:p>
            <a:r>
              <a:rPr lang="en-US" dirty="0"/>
              <a:t>Suppose we want the default to be 0.5</a:t>
            </a:r>
          </a:p>
          <a:p>
            <a:r>
              <a:rPr lang="en-US" dirty="0"/>
              <a:t>Instead of </a:t>
            </a:r>
            <a:r>
              <a:rPr lang="en-US" dirty="0" err="1"/>
              <a:t>int</a:t>
            </a:r>
            <a:r>
              <a:rPr lang="en-US" dirty="0"/>
              <a:t>, we can give a special function as the default:</a:t>
            </a:r>
          </a:p>
          <a:p>
            <a:pPr marL="628650" lvl="1" indent="0">
              <a:buNone/>
            </a:pP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/>
              <a:t>half_returner</a:t>
            </a:r>
            <a:r>
              <a:rPr lang="en-US" sz="2500" dirty="0"/>
              <a:t>)</a:t>
            </a:r>
          </a:p>
          <a:p>
            <a:pPr marL="628650" lvl="1" indent="0">
              <a:buNone/>
            </a:pPr>
            <a:endParaRPr lang="en-US" sz="2500" dirty="0"/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03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 little cumbersome, so a more </a:t>
            </a:r>
            <a:r>
              <a:rPr lang="en-US" dirty="0" err="1"/>
              <a:t>Pythonic</a:t>
            </a:r>
            <a:r>
              <a:rPr lang="en-US" dirty="0"/>
              <a:t> way is this to use the anonymous function </a:t>
            </a:r>
            <a:r>
              <a:rPr lang="en-US" b="1" dirty="0"/>
              <a:t>lambda:</a:t>
            </a:r>
            <a:endParaRPr lang="en-US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>
                <a:solidFill>
                  <a:srgbClr val="000080"/>
                </a:solidFill>
              </a:rPr>
              <a:t>lambda: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  <a:r>
              <a:rPr lang="en-US" sz="2500" dirty="0"/>
              <a:t>)</a:t>
            </a:r>
          </a:p>
          <a:p>
            <a:endParaRPr lang="en-US" dirty="0"/>
          </a:p>
          <a:p>
            <a:r>
              <a:rPr lang="en-US" dirty="0"/>
              <a:t>Same as:</a:t>
            </a: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def</a:t>
            </a:r>
            <a:r>
              <a:rPr lang="en-US" sz="2500" dirty="0"/>
              <a:t> </a:t>
            </a:r>
            <a:r>
              <a:rPr lang="en-US" sz="2500" dirty="0" err="1"/>
              <a:t>half_returner</a:t>
            </a:r>
            <a:r>
              <a:rPr lang="en-US" sz="2500" dirty="0"/>
              <a:t>():</a:t>
            </a:r>
          </a:p>
          <a:p>
            <a:pPr marL="628650" lvl="1" indent="0">
              <a:buNone/>
            </a:pPr>
            <a:r>
              <a:rPr lang="en-US" sz="2500" dirty="0"/>
              <a:t>	return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/>
              <a:t>half_returner</a:t>
            </a:r>
            <a:r>
              <a:rPr lang="en-US" sz="2500" dirty="0"/>
              <a:t>)</a:t>
            </a:r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08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2575" indent="-282575"/>
            <a:r>
              <a:rPr lang="en-US" dirty="0"/>
              <a:t>And we can even make a </a:t>
            </a:r>
            <a:r>
              <a:rPr lang="en-US" dirty="0" err="1"/>
              <a:t>defaultdict</a:t>
            </a:r>
            <a:r>
              <a:rPr lang="en-US" dirty="0"/>
              <a:t> of </a:t>
            </a:r>
            <a:r>
              <a:rPr lang="en-US" dirty="0" err="1"/>
              <a:t>defaultdicts</a:t>
            </a:r>
            <a:r>
              <a:rPr lang="en-US" dirty="0"/>
              <a:t>:</a:t>
            </a:r>
          </a:p>
          <a:p>
            <a:pPr marL="630555" lvl="1" indent="-282575"/>
            <a:r>
              <a:rPr lang="en-US" sz="2400" dirty="0"/>
              <a:t>x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0.00000001</a:t>
            </a:r>
            <a:r>
              <a:rPr lang="en-US" sz="2400" dirty="0"/>
              <a:t>))</a:t>
            </a:r>
          </a:p>
          <a:p>
            <a:pPr marL="282575" indent="-282575"/>
            <a:endParaRPr lang="en-US" sz="2800" dirty="0"/>
          </a:p>
          <a:p>
            <a:pPr marL="282575" indent="-282575"/>
            <a:r>
              <a:rPr lang="en-US" sz="2800" dirty="0"/>
              <a:t>Now x is a dictionary: </a:t>
            </a:r>
          </a:p>
          <a:p>
            <a:pPr marL="630555" lvl="1" indent="-282575"/>
            <a:r>
              <a:rPr lang="en-US" sz="2200" dirty="0"/>
              <a:t>which defaults unknown entries to dictionaries</a:t>
            </a:r>
          </a:p>
          <a:p>
            <a:pPr marL="813435" lvl="2" indent="-282575"/>
            <a:r>
              <a:rPr lang="en-US" sz="1900" dirty="0"/>
              <a:t>which default unknown entries to 0.0000001..</a:t>
            </a:r>
          </a:p>
          <a:p>
            <a:pPr marL="282575" indent="-282575"/>
            <a:endParaRPr lang="en-US" sz="2800" dirty="0"/>
          </a:p>
          <a:p>
            <a:pPr>
              <a:buFont typeface="Wingdings"/>
              <a:buChar char="Ø"/>
            </a:pPr>
            <a:r>
              <a:rPr lang="en-US" sz="2800" dirty="0"/>
              <a:t>So what is the value of:</a:t>
            </a:r>
          </a:p>
          <a:p>
            <a:pPr marL="411480" lvl="1" indent="0">
              <a:buNone/>
            </a:pPr>
            <a:r>
              <a:rPr lang="en-US" sz="2400" dirty="0"/>
              <a:t>x[</a:t>
            </a:r>
            <a:r>
              <a:rPr lang="en-US" sz="2400" b="1" dirty="0">
                <a:solidFill>
                  <a:srgbClr val="008000"/>
                </a:solidFill>
              </a:rPr>
              <a:t>"puppy"</a:t>
            </a:r>
            <a:r>
              <a:rPr lang="en-US" sz="2400" dirty="0"/>
              <a:t>][</a:t>
            </a:r>
            <a:r>
              <a:rPr lang="en-US" sz="2400" b="1" dirty="0">
                <a:solidFill>
                  <a:srgbClr val="008000"/>
                </a:solidFill>
              </a:rPr>
              <a:t>"the"</a:t>
            </a:r>
            <a:r>
              <a:rPr lang="en-US" sz="2400" dirty="0"/>
              <a:t>]		?</a:t>
            </a:r>
            <a:br>
              <a:rPr lang="en-US" sz="2200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40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-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and debug </a:t>
            </a:r>
            <a:r>
              <a:rPr lang="en-US" i="1" dirty="0">
                <a:solidFill>
                  <a:srgbClr val="0070C0"/>
                </a:solidFill>
              </a:rPr>
              <a:t>tagging/viterbi_simple.py</a:t>
            </a:r>
          </a:p>
          <a:p>
            <a:r>
              <a:rPr lang="en-US" dirty="0"/>
              <a:t>Imports and states:</a:t>
            </a:r>
          </a:p>
          <a:p>
            <a:pPr marL="0" indent="0">
              <a:buNone/>
            </a:pPr>
            <a:endParaRPr lang="en-US" sz="1800" b="1" dirty="0">
              <a:solidFill>
                <a:srgbClr val="00008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/>
              <a:t>collections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 err="1"/>
              <a:t>defaultdict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i="1" dirty="0">
                <a:solidFill>
                  <a:srgbClr val="808080"/>
                </a:solidFill>
              </a:rPr>
              <a:t># Tagger states Q (the tag set)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states = (</a:t>
            </a:r>
            <a:r>
              <a:rPr lang="en-US" sz="1800" b="1" dirty="0">
                <a:solidFill>
                  <a:srgbClr val="008000"/>
                </a:solidFill>
              </a:rPr>
              <a:t>','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'CC'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'EX'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'IN'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'LS'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'MD'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'PRP$'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'SENT'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'SYM'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'TO'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'UH'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'VBG'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'VBZ'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'WRB'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79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starting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q0 probabilities: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can't use prior tags to estimate initial state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start_p</a:t>
            </a:r>
            <a:r>
              <a:rPr lang="en-US" dirty="0"/>
              <a:t> = {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0.006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'CC'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0.0451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0.0158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0.1365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'EX'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0.0102</a:t>
            </a:r>
            <a:r>
              <a:rPr lang="en-US" dirty="0"/>
              <a:t>,	</a:t>
            </a:r>
          </a:p>
          <a:p>
            <a:pPr marL="411480" lvl="1" indent="0">
              <a:buNone/>
            </a:pPr>
            <a:r>
              <a:rPr lang="en-US" dirty="0"/>
              <a:t>	…</a:t>
            </a:r>
          </a:p>
          <a:p>
            <a:pPr marL="411480" lvl="1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9048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–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 for transitions is a dictionary: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={}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We could set the transition probabilities by assigning nested dictionaries: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 = 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 </a:t>
            </a:r>
            <a:r>
              <a:rPr lang="en-US" dirty="0"/>
              <a:t>…}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But these would be regular dictionaries, no default value for missing keys</a:t>
            </a:r>
          </a:p>
        </p:txBody>
      </p:sp>
    </p:spTree>
    <p:extLst>
      <p:ext uri="{BB962C8B-B14F-4D97-AF65-F5344CB8AC3E}">
        <p14:creationId xmlns:p14="http://schemas.microsoft.com/office/powerpoint/2010/main" val="4092995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-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better way: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 </a:t>
            </a:r>
            <a:br>
              <a:rPr lang="en-US" dirty="0"/>
            </a:b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Don’t make a new dictionary,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just update the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defaultdict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with new dictionary values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</a:t>
            </a:r>
            <a:r>
              <a:rPr lang="en-US" dirty="0"/>
              <a:t>, …}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'IN'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0.0016</a:t>
            </a:r>
            <a:r>
              <a:rPr lang="en-US" dirty="0"/>
              <a:t>, 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174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emission probabilities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 =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'want'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0.0093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'fly'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0.0001</a:t>
            </a:r>
          </a:p>
          <a:p>
            <a:pPr marL="411480" lvl="1" indent="0">
              <a:buNone/>
            </a:pP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52769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viterbi</a:t>
            </a:r>
            <a:r>
              <a:rPr lang="en-US" sz="2000" dirty="0"/>
              <a:t>(</a:t>
            </a:r>
            <a:r>
              <a:rPr lang="en-US" sz="2000" dirty="0" err="1"/>
              <a:t>obs</a:t>
            </a:r>
            <a:r>
              <a:rPr lang="en-US" sz="2000" dirty="0"/>
              <a:t>, states, </a:t>
            </a:r>
            <a:r>
              <a:rPr lang="en-US" sz="2000" dirty="0" err="1"/>
              <a:t>start_p</a:t>
            </a:r>
            <a:r>
              <a:rPr lang="en-US" sz="2000" dirty="0"/>
              <a:t>, </a:t>
            </a:r>
            <a:r>
              <a:rPr lang="en-US" sz="2000" dirty="0" err="1"/>
              <a:t>trans_p</a:t>
            </a:r>
            <a:r>
              <a:rPr lang="en-US" sz="2000" dirty="0"/>
              <a:t>, </a:t>
            </a:r>
            <a:r>
              <a:rPr lang="en-US" sz="2000" dirty="0" err="1"/>
              <a:t>emit_p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/>
              <a:t>    path = [{}]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The Viterbi path is a list of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dicts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mapping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tok+tag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to probability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initial probabilities for each tag given first token (</a:t>
            </a:r>
            <a:r>
              <a:rPr lang="en-US" sz="2000" i="1" dirty="0" err="1">
                <a:solidFill>
                  <a:srgbClr val="808080"/>
                </a:solidFill>
              </a:rPr>
              <a:t>obs</a:t>
            </a:r>
            <a:r>
              <a:rPr lang="en-US" sz="2000" i="1" dirty="0">
                <a:solidFill>
                  <a:srgbClr val="808080"/>
                </a:solidFill>
              </a:rPr>
              <a:t>[0])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tag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states:</a:t>
            </a:r>
            <a:br>
              <a:rPr lang="en-US" sz="2000" dirty="0"/>
            </a:br>
            <a:r>
              <a:rPr lang="en-US" sz="2000" dirty="0"/>
              <a:t>        path[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][tag] = </a:t>
            </a:r>
            <a:r>
              <a:rPr lang="en-US" sz="2000" dirty="0" err="1"/>
              <a:t>start_p</a:t>
            </a:r>
            <a:r>
              <a:rPr lang="en-US" sz="2000" dirty="0"/>
              <a:t>[tag]*</a:t>
            </a:r>
            <a:r>
              <a:rPr lang="en-US" sz="2000" dirty="0" err="1"/>
              <a:t>emit_p</a:t>
            </a:r>
            <a:r>
              <a:rPr lang="en-US" sz="2000" dirty="0"/>
              <a:t>[tag][</a:t>
            </a:r>
            <a:r>
              <a:rPr lang="en-US" sz="2000" dirty="0" err="1"/>
              <a:t>obs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]]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644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6280"/>
          </a:xfrm>
        </p:spPr>
        <p:txBody>
          <a:bodyPr/>
          <a:lstStyle/>
          <a:p>
            <a:r>
              <a:rPr lang="en-US" dirty="0"/>
              <a:t>An HMM is really a </a:t>
            </a:r>
            <a:r>
              <a:rPr lang="en-US" b="1" dirty="0"/>
              <a:t>weighted</a:t>
            </a:r>
            <a:r>
              <a:rPr lang="en-US" dirty="0"/>
              <a:t> </a:t>
            </a:r>
            <a:r>
              <a:rPr lang="en-US" b="1" dirty="0"/>
              <a:t>FSA</a:t>
            </a:r>
            <a:endParaRPr lang="en-US" dirty="0"/>
          </a:p>
          <a:p>
            <a:r>
              <a:rPr lang="en-US" dirty="0"/>
              <a:t>The HMM definition comprises:</a:t>
            </a:r>
          </a:p>
          <a:p>
            <a:pPr lvl="1"/>
            <a:r>
              <a:rPr lang="en-US" dirty="0"/>
              <a:t>V = v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err="1"/>
              <a:t>v</a:t>
            </a:r>
            <a:r>
              <a:rPr lang="en-US" baseline="-25000" dirty="0" err="1"/>
              <a:t>V</a:t>
            </a: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input vocabulary items</a:t>
            </a:r>
          </a:p>
          <a:p>
            <a:pPr lvl="1"/>
            <a:r>
              <a:rPr lang="en-US" dirty="0"/>
              <a:t>Q = q</a:t>
            </a:r>
            <a:r>
              <a:rPr lang="en-US" baseline="-25000" dirty="0"/>
              <a:t>1</a:t>
            </a:r>
            <a:r>
              <a:rPr lang="en-US" dirty="0"/>
              <a:t>, 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r>
              <a:rPr lang="en-US" dirty="0"/>
              <a:t>   (q</a:t>
            </a:r>
            <a:r>
              <a:rPr lang="en-US" baseline="-25000" dirty="0"/>
              <a:t>0</a:t>
            </a:r>
            <a:r>
              <a:rPr lang="en-US" dirty="0"/>
              <a:t>,q</a:t>
            </a:r>
            <a:r>
              <a:rPr lang="en-US" baseline="-25000" dirty="0"/>
              <a:t>F</a:t>
            </a:r>
            <a:r>
              <a:rPr lang="en-US" dirty="0"/>
              <a:t>)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states</a:t>
            </a:r>
          </a:p>
          <a:p>
            <a:pPr lvl="1"/>
            <a:r>
              <a:rPr lang="en-US" dirty="0"/>
              <a:t>A = a</a:t>
            </a:r>
            <a:r>
              <a:rPr lang="en-US" baseline="-25000" dirty="0"/>
              <a:t>11</a:t>
            </a:r>
            <a:r>
              <a:rPr lang="en-US" dirty="0"/>
              <a:t>,a</a:t>
            </a:r>
            <a:r>
              <a:rPr lang="en-US" baseline="-25000" dirty="0"/>
              <a:t>12</a:t>
            </a:r>
            <a:r>
              <a:rPr lang="en-US" dirty="0"/>
              <a:t> … a</a:t>
            </a:r>
            <a:r>
              <a:rPr lang="en-US" baseline="-25000" dirty="0"/>
              <a:t>n1</a:t>
            </a:r>
            <a:r>
              <a:rPr lang="en-US" dirty="0"/>
              <a:t> … </a:t>
            </a:r>
            <a:r>
              <a:rPr lang="en-US" dirty="0" err="1"/>
              <a:t>a</a:t>
            </a:r>
            <a:r>
              <a:rPr lang="en-US" baseline="-25000" dirty="0" err="1"/>
              <a:t>nn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transition prob. matrix</a:t>
            </a:r>
          </a:p>
          <a:p>
            <a:pPr lvl="1"/>
            <a:r>
              <a:rPr lang="en-US" dirty="0"/>
              <a:t>O = &lt;o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&gt;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ordered observations of V</a:t>
            </a:r>
          </a:p>
          <a:p>
            <a:pPr lvl="1"/>
            <a:r>
              <a:rPr lang="en-US" dirty="0"/>
              <a:t>B = b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prob.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 err="1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given q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i</a:t>
            </a:r>
            <a:br>
              <a:rPr lang="en-US" dirty="0"/>
            </a:br>
            <a:r>
              <a:rPr lang="en-US" dirty="0"/>
              <a:t>	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a.k.a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‘emission’ probs.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417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2/3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   </a:t>
            </a:r>
            <a:r>
              <a:rPr lang="en-US" sz="1400" i="1" dirty="0">
                <a:solidFill>
                  <a:srgbClr val="808080"/>
                </a:solidFill>
              </a:rPr>
              <a:t># Get subsequent probabilities for </a:t>
            </a:r>
            <a:r>
              <a:rPr lang="en-US" sz="1400" i="1" dirty="0" err="1">
                <a:solidFill>
                  <a:srgbClr val="808080"/>
                </a:solidFill>
              </a:rPr>
              <a:t>obs</a:t>
            </a:r>
            <a:r>
              <a:rPr lang="en-US" sz="1400" i="1" dirty="0">
                <a:solidFill>
                  <a:srgbClr val="808080"/>
                </a:solidFill>
              </a:rPr>
              <a:t>[t] where t &gt; 0 (tokens after the first)</a:t>
            </a:r>
            <a:br>
              <a:rPr lang="en-US" sz="1400" i="1" dirty="0">
                <a:solidFill>
                  <a:srgbClr val="808080"/>
                </a:solidFill>
              </a:rPr>
            </a:br>
            <a:r>
              <a:rPr lang="en-US" sz="1400" i="1" dirty="0">
                <a:solidFill>
                  <a:srgbClr val="808080"/>
                </a:solidFill>
              </a:rPr>
              <a:t>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tok_num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>
                <a:solidFill>
                  <a:srgbClr val="000080"/>
                </a:solidFill>
              </a:rPr>
              <a:t>range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rgbClr val="000080"/>
                </a:solidFill>
              </a:rPr>
              <a:t>len</a:t>
            </a:r>
            <a:r>
              <a:rPr lang="en-US" sz="1400" dirty="0"/>
              <a:t>(</a:t>
            </a:r>
            <a:r>
              <a:rPr lang="en-US" sz="1400" dirty="0" err="1"/>
              <a:t>obs</a:t>
            </a:r>
            <a:r>
              <a:rPr lang="en-US" sz="1400" dirty="0"/>
              <a:t>)):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path.append</a:t>
            </a:r>
            <a:r>
              <a:rPr lang="en-US" sz="1400" dirty="0"/>
              <a:t>({})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backpointer</a:t>
            </a:r>
            <a:r>
              <a:rPr lang="en-US" sz="1400" dirty="0"/>
              <a:t> = {}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/>
              <a:t>tag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</a:p>
          <a:p>
            <a:pPr marL="0" indent="0">
              <a:buNone/>
            </a:pPr>
            <a:r>
              <a:rPr lang="en-US" sz="1400" dirty="0"/>
              <a:t>            </a:t>
            </a:r>
            <a:r>
              <a:rPr lang="en-US" sz="1400" dirty="0" err="1"/>
              <a:t>max_prob</a:t>
            </a:r>
            <a:r>
              <a:rPr lang="en-US" sz="1400" dirty="0"/>
              <a:t> = 0.0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dirty="0" err="1"/>
              <a:t>probs</a:t>
            </a:r>
            <a:r>
              <a:rPr lang="en-US" sz="1400" dirty="0"/>
              <a:t> = []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prev_tag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probs.append</a:t>
            </a:r>
            <a:r>
              <a:rPr lang="en-US" sz="1400" dirty="0"/>
              <a:t>(path[</a:t>
            </a:r>
            <a:r>
              <a:rPr lang="en-US" sz="1400" dirty="0" err="1"/>
              <a:t>tok_num</a:t>
            </a:r>
            <a:r>
              <a:rPr lang="en-US" sz="1400" dirty="0"/>
              <a:t> - 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][</a:t>
            </a:r>
            <a:r>
              <a:rPr lang="en-US" sz="1400" dirty="0" err="1"/>
              <a:t>prev_tag</a:t>
            </a:r>
            <a:r>
              <a:rPr lang="en-US" sz="1400" dirty="0"/>
              <a:t>] * </a:t>
            </a:r>
            <a:r>
              <a:rPr lang="en-US" sz="1400" dirty="0" err="1"/>
              <a:t>trans_p</a:t>
            </a:r>
            <a:r>
              <a:rPr lang="en-US" sz="1400" dirty="0"/>
              <a:t>[</a:t>
            </a:r>
            <a:r>
              <a:rPr lang="en-US" sz="1400" dirty="0" err="1"/>
              <a:t>prev_tag</a:t>
            </a:r>
            <a:r>
              <a:rPr lang="en-US" sz="1400" dirty="0"/>
              <a:t>][tag] * </a:t>
            </a:r>
            <a:r>
              <a:rPr lang="en-US" sz="1400" dirty="0" err="1"/>
              <a:t>emit_p</a:t>
            </a:r>
            <a:r>
              <a:rPr lang="en-US" sz="1400" dirty="0"/>
              <a:t>[tag][</a:t>
            </a:r>
            <a:r>
              <a:rPr lang="en-US" sz="1400" dirty="0" err="1"/>
              <a:t>obs</a:t>
            </a:r>
            <a:r>
              <a:rPr lang="en-US" sz="1400" dirty="0"/>
              <a:t>[</a:t>
            </a:r>
            <a:r>
              <a:rPr lang="en-US" sz="1400" dirty="0" err="1"/>
              <a:t>tok_num</a:t>
            </a:r>
            <a:r>
              <a:rPr lang="en-US" sz="1400" dirty="0"/>
              <a:t>]])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b="1" dirty="0">
                <a:solidFill>
                  <a:srgbClr val="000080"/>
                </a:solidFill>
              </a:rPr>
              <a:t>if </a:t>
            </a:r>
            <a:r>
              <a:rPr lang="en-US" sz="1400" dirty="0" err="1"/>
              <a:t>prob</a:t>
            </a:r>
            <a:r>
              <a:rPr lang="en-US" sz="1400" dirty="0"/>
              <a:t> &gt; </a:t>
            </a:r>
            <a:r>
              <a:rPr lang="en-US" sz="1400" dirty="0" err="1"/>
              <a:t>max_prob</a:t>
            </a:r>
            <a:r>
              <a:rPr lang="en-US" sz="1400" dirty="0"/>
              <a:t>: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max_prob</a:t>
            </a:r>
            <a:r>
              <a:rPr lang="en-US" sz="1400" dirty="0"/>
              <a:t> = </a:t>
            </a:r>
            <a:r>
              <a:rPr lang="en-US" sz="1400" dirty="0" err="1"/>
              <a:t>prob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best_prev</a:t>
            </a:r>
            <a:r>
              <a:rPr lang="en-US" sz="1400" dirty="0"/>
              <a:t> = </a:t>
            </a:r>
            <a:r>
              <a:rPr lang="en-US" sz="1400" dirty="0" err="1"/>
              <a:t>prev_tag</a:t>
            </a:r>
            <a:br>
              <a:rPr lang="en-US" sz="1400" dirty="0"/>
            </a:br>
            <a:r>
              <a:rPr lang="en-US" sz="1400" dirty="0"/>
              <a:t>                path[</a:t>
            </a:r>
            <a:r>
              <a:rPr lang="en-US" sz="1400" dirty="0" err="1"/>
              <a:t>tok_num</a:t>
            </a:r>
            <a:r>
              <a:rPr lang="en-US" sz="1400" dirty="0"/>
              <a:t>][tag] = </a:t>
            </a:r>
            <a:r>
              <a:rPr lang="en-US" sz="1400" dirty="0" err="1"/>
              <a:t>max_prob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backpointer</a:t>
            </a:r>
            <a:r>
              <a:rPr lang="en-US" sz="1400" dirty="0"/>
              <a:t>[tag] = </a:t>
            </a:r>
            <a:r>
              <a:rPr lang="en-US" sz="1400" dirty="0" err="1"/>
              <a:t>best_prev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backpath.append</a:t>
            </a:r>
            <a:r>
              <a:rPr lang="en-US" sz="1400" dirty="0"/>
              <a:t>(</a:t>
            </a:r>
            <a:r>
              <a:rPr lang="en-US" sz="1400" dirty="0" err="1"/>
              <a:t>backpointer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7442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3/3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optimal_list</a:t>
            </a:r>
            <a:r>
              <a:rPr lang="en-US" dirty="0"/>
              <a:t> = []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Go through each token position in path;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Each token position is now a dictionary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of tags to continuation probabilities given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], </a:t>
            </a:r>
            <a:r>
              <a:rPr lang="en-US" dirty="0">
                <a:solidFill>
                  <a:srgbClr val="7030A0"/>
                </a:solidFill>
              </a:rPr>
              <a:t>key</a:t>
            </a:r>
            <a:r>
              <a:rPr lang="en-US" dirty="0"/>
              <a:t>=path[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current_best_tag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backpath.reverse</a:t>
            </a:r>
            <a:r>
              <a:rPr lang="en-US" dirty="0"/>
              <a:t>()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backpointer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backpath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 err="1"/>
              <a:t>optimal_list.reverse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# The highest probability</a:t>
            </a:r>
            <a:br>
              <a:rPr lang="en-US" dirty="0"/>
            </a:br>
            <a:r>
              <a:rPr lang="en-US" dirty="0" err="1"/>
              <a:t>max_total_prob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(path[-1].values())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'Best sequence: </a:t>
            </a:r>
            <a:r>
              <a:rPr lang="en-US" dirty="0"/>
              <a:t>' + </a:t>
            </a:r>
            <a:r>
              <a:rPr lang="en-US" dirty="0">
                <a:solidFill>
                  <a:srgbClr val="006600"/>
                </a:solidFill>
              </a:rPr>
              <a:t>' '</a:t>
            </a:r>
            <a:r>
              <a:rPr lang="en-US" dirty="0"/>
              <a:t>.join(</a:t>
            </a:r>
            <a:r>
              <a:rPr lang="en-US" dirty="0" err="1"/>
              <a:t>optimal_list</a:t>
            </a:r>
            <a:r>
              <a:rPr lang="en-US" dirty="0"/>
              <a:t>) + </a:t>
            </a:r>
            <a:r>
              <a:rPr lang="en-US" dirty="0">
                <a:solidFill>
                  <a:srgbClr val="006600"/>
                </a:solidFill>
              </a:rPr>
              <a:t>' with highest probability of </a:t>
            </a:r>
            <a:r>
              <a:rPr lang="en-US" dirty="0"/>
              <a:t>' + </a:t>
            </a:r>
            <a:r>
              <a:rPr lang="en-US" dirty="0" err="1">
                <a:solidFill>
                  <a:srgbClr val="00206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float</a:t>
            </a:r>
            <a:r>
              <a:rPr lang="en-US" dirty="0"/>
              <a:t>(</a:t>
            </a:r>
            <a:r>
              <a:rPr lang="en-US" dirty="0" err="1"/>
              <a:t>max_total_prob</a:t>
            </a:r>
            <a:r>
              <a:rPr lang="en-US" dirty="0"/>
              <a:t>)))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70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" y="2552468"/>
            <a:ext cx="9144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start_p</a:t>
            </a:r>
            <a:r>
              <a:rPr lang="en-US" dirty="0"/>
              <a:t> *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990600" y="2595033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trans_p</a:t>
            </a:r>
            <a:r>
              <a:rPr lang="en-US" dirty="0"/>
              <a:t> * </a:t>
            </a:r>
            <a:r>
              <a:rPr lang="en-US" dirty="0" err="1"/>
              <a:t>emit_p</a:t>
            </a:r>
            <a:r>
              <a:rPr lang="en-US" dirty="0"/>
              <a:t> * </a:t>
            </a:r>
            <a:r>
              <a:rPr lang="en-US" dirty="0" err="1"/>
              <a:t>prev_p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79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Backtrace</a:t>
            </a:r>
            <a:r>
              <a:rPr lang="en-US" dirty="0"/>
              <a:t> step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Best outcome</a:t>
            </a:r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9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Let’s try to trip up and then fix our tagger:</a:t>
            </a:r>
          </a:p>
          <a:p>
            <a:pPr lvl="1"/>
            <a:r>
              <a:rPr lang="en-US" dirty="0"/>
              <a:t>Split up into groups</a:t>
            </a:r>
          </a:p>
          <a:p>
            <a:pPr lvl="1"/>
            <a:r>
              <a:rPr lang="en-US" dirty="0"/>
              <a:t>Pick a sentence – not too long, about 4-7 words</a:t>
            </a:r>
          </a:p>
          <a:p>
            <a:pPr lvl="2">
              <a:buFont typeface="Wingdings"/>
              <a:buChar char="Ø"/>
            </a:pPr>
            <a:r>
              <a:rPr lang="en-US" dirty="0"/>
              <a:t>Does the tagger work right?</a:t>
            </a:r>
          </a:p>
          <a:p>
            <a:pPr lvl="2">
              <a:buFont typeface="Wingdings"/>
              <a:buChar char="Ø"/>
            </a:pPr>
            <a:r>
              <a:rPr lang="en-US" dirty="0"/>
              <a:t>How could you fix it? </a:t>
            </a:r>
          </a:p>
          <a:p>
            <a:pPr lvl="2">
              <a:buFont typeface="Wingdings"/>
              <a:buChar char="Ø"/>
            </a:pPr>
            <a:r>
              <a:rPr lang="en-US" dirty="0"/>
              <a:t>Let each member try a minor variation on this sentence – can the fixes work without breaking other variations?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Add emission probabilities for new words</a:t>
            </a:r>
          </a:p>
          <a:p>
            <a:pPr lvl="2"/>
            <a:r>
              <a:rPr lang="en-US" dirty="0"/>
              <a:t>Put them here:</a:t>
            </a:r>
            <a:br>
              <a:rPr lang="en-US" dirty="0"/>
            </a:br>
            <a:r>
              <a:rPr lang="en-US" dirty="0">
                <a:hlinkClick r:id="rId2"/>
              </a:rPr>
              <a:t>https://corpling.uis.georgetown.edu/etherpad/p/viterbi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You can make them up or use a corpus: </a:t>
            </a:r>
            <a:r>
              <a:rPr lang="en-US" dirty="0">
                <a:hlinkClick r:id="rId3"/>
              </a:rPr>
              <a:t>https://corpling.uis.georgetown.edu/cqp/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The TAs and I will provide guidance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08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tagging to 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of speech labeling is a classic example of token-wise tagging:</a:t>
            </a:r>
          </a:p>
          <a:p>
            <a:pPr lvl="1"/>
            <a:r>
              <a:rPr lang="en-US" dirty="0"/>
              <a:t>Input is a sequence of words (tokens)</a:t>
            </a:r>
          </a:p>
          <a:p>
            <a:pPr lvl="1"/>
            <a:r>
              <a:rPr lang="en-US" dirty="0"/>
              <a:t>Each word receives exactly one category</a:t>
            </a:r>
          </a:p>
          <a:p>
            <a:pPr lvl="1"/>
            <a:r>
              <a:rPr lang="en-US" dirty="0"/>
              <a:t>There are usually no other features except words to decide the correct tag</a:t>
            </a:r>
          </a:p>
          <a:p>
            <a:endParaRPr lang="en-US" dirty="0"/>
          </a:p>
          <a:p>
            <a:r>
              <a:rPr lang="en-US" dirty="0"/>
              <a:t>But not all labeling tasks are like this!</a:t>
            </a:r>
          </a:p>
          <a:p>
            <a:r>
              <a:rPr lang="en-US" dirty="0"/>
              <a:t>We could tag more complex sequences and with more input features!</a:t>
            </a:r>
          </a:p>
        </p:txBody>
      </p:sp>
    </p:spTree>
    <p:extLst>
      <p:ext uri="{BB962C8B-B14F-4D97-AF65-F5344CB8AC3E}">
        <p14:creationId xmlns:p14="http://schemas.microsoft.com/office/powerpoint/2010/main" val="10618008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labeling – 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typical example is Named Entity Recognition</a:t>
            </a:r>
          </a:p>
          <a:p>
            <a:r>
              <a:rPr lang="en-US" dirty="0"/>
              <a:t>Not every token is labeled:</a:t>
            </a:r>
          </a:p>
          <a:p>
            <a:pPr marL="411480" lvl="1" indent="0">
              <a:buNone/>
            </a:pPr>
            <a:r>
              <a:rPr lang="en-US" dirty="0"/>
              <a:t>   </a:t>
            </a:r>
            <a:r>
              <a:rPr lang="en-US" b="1" i="1" dirty="0">
                <a:solidFill>
                  <a:srgbClr val="0070C0"/>
                </a:solidFill>
              </a:rPr>
              <a:t>PER	--		ORG	--</a:t>
            </a:r>
          </a:p>
          <a:p>
            <a:pPr lvl="1"/>
            <a:r>
              <a:rPr lang="en-US" dirty="0"/>
              <a:t>Kim	visited		Intel	.</a:t>
            </a:r>
          </a:p>
          <a:p>
            <a:endParaRPr lang="en-US" dirty="0"/>
          </a:p>
          <a:p>
            <a:r>
              <a:rPr lang="en-US" dirty="0"/>
              <a:t>Labels come in </a:t>
            </a:r>
            <a:r>
              <a:rPr lang="en-US" b="1" dirty="0"/>
              <a:t>spans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marL="411480" lvl="1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   PER	PER	--		ORG	ORG</a:t>
            </a:r>
          </a:p>
          <a:p>
            <a:pPr lvl="1"/>
            <a:r>
              <a:rPr lang="en-US" dirty="0"/>
              <a:t>Kim	Jung	visited		Intel	Corp.	</a:t>
            </a:r>
          </a:p>
        </p:txBody>
      </p:sp>
    </p:spTree>
    <p:extLst>
      <p:ext uri="{BB962C8B-B14F-4D97-AF65-F5344CB8AC3E}">
        <p14:creationId xmlns:p14="http://schemas.microsoft.com/office/powerpoint/2010/main" val="17061756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spans?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only use labels like PER and ORG, we can treat this as an HMM/Viterbi problem</a:t>
            </a:r>
          </a:p>
          <a:p>
            <a:pPr lvl="1"/>
            <a:r>
              <a:rPr lang="en-US" dirty="0"/>
              <a:t>Tags:	</a:t>
            </a:r>
            <a:r>
              <a:rPr lang="en-US" b="1" dirty="0">
                <a:solidFill>
                  <a:srgbClr val="0070C0"/>
                </a:solidFill>
              </a:rPr>
              <a:t>PER, ORG, ..,	--</a:t>
            </a:r>
            <a:r>
              <a:rPr lang="en-US" dirty="0"/>
              <a:t>	(‘</a:t>
            </a:r>
            <a:r>
              <a:rPr lang="en-US" dirty="0">
                <a:solidFill>
                  <a:srgbClr val="0070C0"/>
                </a:solidFill>
              </a:rPr>
              <a:t>--</a:t>
            </a:r>
            <a:r>
              <a:rPr lang="en-US" dirty="0"/>
              <a:t>’ is a tag)</a:t>
            </a:r>
          </a:p>
          <a:p>
            <a:pPr lvl="1"/>
            <a:r>
              <a:rPr lang="en-US" dirty="0"/>
              <a:t>Input:	</a:t>
            </a:r>
            <a:r>
              <a:rPr lang="en-US" b="1" dirty="0"/>
              <a:t>Kim, Jung, visited …</a:t>
            </a:r>
          </a:p>
          <a:p>
            <a:pPr lvl="1"/>
            <a:r>
              <a:rPr lang="en-US" dirty="0"/>
              <a:t>Emission probabilities:		P(</a:t>
            </a:r>
            <a:r>
              <a:rPr lang="en-US" dirty="0" err="1"/>
              <a:t>Kim|PER</a:t>
            </a:r>
            <a:r>
              <a:rPr lang="en-US" dirty="0"/>
              <a:t>), P(</a:t>
            </a:r>
            <a:r>
              <a:rPr lang="en-US" dirty="0" err="1"/>
              <a:t>Intel|ORG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Transition probabilities:	PER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--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ORG </a:t>
            </a:r>
            <a:r>
              <a:rPr lang="en-US" dirty="0">
                <a:sym typeface="Wingdings" panose="05000000000000000000" pitchFamily="2" charset="2"/>
              </a:rPr>
              <a:t> ORG</a:t>
            </a:r>
          </a:p>
          <a:p>
            <a:r>
              <a:rPr lang="en-US" dirty="0">
                <a:sym typeface="Wingdings" panose="05000000000000000000" pitchFamily="2" charset="2"/>
              </a:rPr>
              <a:t>But how can we tell how many ORGs we have?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Intel Corp.	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  1 org., 2 tokens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IBM  Google lawsuit	ORG </a:t>
            </a:r>
            <a:r>
              <a:rPr lang="en-US" dirty="0" err="1">
                <a:sym typeface="Wingdings" panose="05000000000000000000" pitchFamily="2" charset="2"/>
              </a:rPr>
              <a:t>ORG</a:t>
            </a:r>
            <a:r>
              <a:rPr lang="en-US" dirty="0">
                <a:sym typeface="Wingdings" panose="05000000000000000000" pitchFamily="2" charset="2"/>
              </a:rPr>
              <a:t> --  2 orgs!!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19800"/>
            <a:ext cx="3333750" cy="56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0676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add more label types to indicate </a:t>
            </a:r>
            <a:r>
              <a:rPr lang="en-US" b="1" dirty="0"/>
              <a:t>B</a:t>
            </a:r>
            <a:r>
              <a:rPr lang="en-US" dirty="0"/>
              <a:t>eginning and </a:t>
            </a:r>
            <a:r>
              <a:rPr lang="en-US" b="1" dirty="0"/>
              <a:t>I</a:t>
            </a:r>
            <a:r>
              <a:rPr lang="en-US" dirty="0"/>
              <a:t>nside of entities:</a:t>
            </a:r>
          </a:p>
          <a:p>
            <a:pPr lvl="1"/>
            <a:r>
              <a:rPr lang="en-US" dirty="0"/>
              <a:t>IBM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  <a:p>
            <a:r>
              <a:rPr lang="en-US" dirty="0"/>
              <a:t>The label </a:t>
            </a:r>
            <a:r>
              <a:rPr lang="en-US" b="1" dirty="0"/>
              <a:t>O</a:t>
            </a:r>
            <a:r>
              <a:rPr lang="en-US" dirty="0"/>
              <a:t> is like our ‘--’: </a:t>
            </a:r>
            <a:r>
              <a:rPr lang="en-US" b="1" dirty="0"/>
              <a:t>Outside</a:t>
            </a:r>
            <a:r>
              <a:rPr lang="en-US" dirty="0"/>
              <a:t> any entity</a:t>
            </a:r>
          </a:p>
          <a:p>
            <a:pPr lvl="1"/>
            <a:endParaRPr lang="en-US" dirty="0"/>
          </a:p>
        </p:txBody>
      </p:sp>
      <p:sp>
        <p:nvSpPr>
          <p:cNvPr id="4" name="AutoShape 2" descr="Image result for google in ibm fo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72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BIO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Labels impose restrictions on transitions:</a:t>
            </a:r>
          </a:p>
          <a:p>
            <a:pPr lvl="1"/>
            <a:r>
              <a:rPr lang="en-US" dirty="0"/>
              <a:t>P(B-PER </a:t>
            </a:r>
            <a:r>
              <a:rPr lang="en-US" dirty="0">
                <a:sym typeface="Wingdings" panose="05000000000000000000" pitchFamily="2" charset="2"/>
              </a:rPr>
              <a:t> I-PER) 	&gt;	p(I-PER  B-PER)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P(O  I-PER)  		=	0		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(why?)</a:t>
            </a: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We can still use HMM/Viterbi…</a:t>
            </a:r>
          </a:p>
          <a:p>
            <a:r>
              <a:rPr lang="en-US" dirty="0">
                <a:sym typeface="Wingdings" panose="05000000000000000000" pitchFamily="2" charset="2"/>
              </a:rPr>
              <a:t>But is just one emission probability enough?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P(</a:t>
            </a:r>
            <a:r>
              <a:rPr lang="en-US" dirty="0" err="1">
                <a:sym typeface="Wingdings" panose="05000000000000000000" pitchFamily="2" charset="2"/>
              </a:rPr>
              <a:t>PER|Kim</a:t>
            </a:r>
            <a:r>
              <a:rPr lang="en-US" dirty="0">
                <a:sym typeface="Wingdings" panose="05000000000000000000" pitchFamily="2" charset="2"/>
              </a:rPr>
              <a:t>) …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What about other features?</a:t>
            </a:r>
          </a:p>
        </p:txBody>
      </p:sp>
    </p:spTree>
    <p:extLst>
      <p:ext uri="{BB962C8B-B14F-4D97-AF65-F5344CB8AC3E}">
        <p14:creationId xmlns:p14="http://schemas.microsoft.com/office/powerpoint/2010/main" val="332382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probabilities (A):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/>
              <a:t>VB|TO) = 0.83 </a:t>
            </a:r>
            <a:r>
              <a:rPr lang="en-US" dirty="0"/>
              <a:t>(rows give the condition)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197412"/>
              </p:ext>
            </p:extLst>
          </p:nvPr>
        </p:nvGraphicFramePr>
        <p:xfrm>
          <a:off x="1524000" y="2971799"/>
          <a:ext cx="6096000" cy="221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683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one emission?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things influence the probability that a word is a person/company name:</a:t>
            </a:r>
          </a:p>
          <a:p>
            <a:pPr lvl="1"/>
            <a:r>
              <a:rPr lang="en-US" dirty="0"/>
              <a:t>Capitalization 		(very good at finding ‘O’)</a:t>
            </a:r>
          </a:p>
          <a:p>
            <a:pPr lvl="1"/>
            <a:r>
              <a:rPr lang="en-US" dirty="0"/>
              <a:t>All caps?	 		(ORG)</a:t>
            </a:r>
          </a:p>
          <a:p>
            <a:pPr lvl="1"/>
            <a:r>
              <a:rPr lang="en-US" dirty="0"/>
              <a:t>Word length</a:t>
            </a:r>
          </a:p>
          <a:p>
            <a:pPr lvl="1"/>
            <a:r>
              <a:rPr lang="en-US" dirty="0"/>
              <a:t>Knowledge bases 	(is this in a list of company					names? Place names?)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Viterbi can’t handle this…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3356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multiple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Ideally our input should look like this:</a:t>
            </a:r>
          </a:p>
          <a:p>
            <a:pPr lvl="1"/>
            <a:r>
              <a:rPr lang="en-US" dirty="0"/>
              <a:t>IBM	NNP	</a:t>
            </a:r>
            <a:r>
              <a:rPr lang="en-US" dirty="0" err="1"/>
              <a:t>allcaps</a:t>
            </a:r>
            <a:r>
              <a:rPr lang="en-US" dirty="0"/>
              <a:t>		…	</a:t>
            </a:r>
            <a:r>
              <a:rPr lang="en-US" b="1" i="1" dirty="0">
                <a:solidFill>
                  <a:srgbClr val="0070C0"/>
                </a:solidFill>
              </a:rPr>
              <a:t>B-ORG	</a:t>
            </a:r>
          </a:p>
          <a:p>
            <a:pPr lvl="1"/>
            <a:r>
              <a:rPr lang="en-US" dirty="0"/>
              <a:t>Corp.	NNP	title		…	</a:t>
            </a:r>
            <a:r>
              <a:rPr lang="en-US" b="1" i="1" dirty="0">
                <a:solidFill>
                  <a:srgbClr val="0070C0"/>
                </a:solidFill>
              </a:rPr>
              <a:t>I-ORG</a:t>
            </a:r>
          </a:p>
          <a:p>
            <a:pPr lvl="1"/>
            <a:r>
              <a:rPr lang="en-US" dirty="0"/>
              <a:t>hired	VBD	lower		…	</a:t>
            </a:r>
            <a:r>
              <a:rPr lang="en-US" b="1" i="1" dirty="0">
                <a:solidFill>
                  <a:srgbClr val="0070C0"/>
                </a:solidFill>
              </a:rPr>
              <a:t>O</a:t>
            </a:r>
          </a:p>
          <a:p>
            <a:pPr lvl="1"/>
            <a:r>
              <a:rPr lang="en-US" dirty="0"/>
              <a:t>Kim	NNP	title		…	</a:t>
            </a:r>
            <a:r>
              <a:rPr lang="en-US" b="1" i="1" dirty="0">
                <a:solidFill>
                  <a:srgbClr val="0070C0"/>
                </a:solidFill>
              </a:rPr>
              <a:t>B-PER</a:t>
            </a:r>
          </a:p>
          <a:p>
            <a:pPr lvl="1"/>
            <a:r>
              <a:rPr lang="en-US" dirty="0"/>
              <a:t>Jung	NNP	title		…	</a:t>
            </a:r>
            <a:r>
              <a:rPr lang="en-US" b="1" i="1" dirty="0">
                <a:solidFill>
                  <a:srgbClr val="0070C0"/>
                </a:solidFill>
              </a:rPr>
              <a:t>I-PER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7989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Decoding - CRF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Efficient decoding over </a:t>
            </a:r>
            <a:r>
              <a:rPr lang="en-US" b="1" dirty="0"/>
              <a:t>multiple</a:t>
            </a:r>
            <a:r>
              <a:rPr lang="en-US" dirty="0"/>
              <a:t> features can be done using </a:t>
            </a:r>
            <a:r>
              <a:rPr lang="en-US" b="1" dirty="0"/>
              <a:t>Conditional Random Fields </a:t>
            </a:r>
            <a:r>
              <a:rPr lang="en-US" dirty="0"/>
              <a:t>(CRF)</a:t>
            </a:r>
          </a:p>
          <a:p>
            <a:r>
              <a:rPr lang="en-US" dirty="0"/>
              <a:t>We do not have time to implement CRF in this course</a:t>
            </a:r>
          </a:p>
          <a:p>
            <a:r>
              <a:rPr lang="en-US" dirty="0"/>
              <a:t>For our purposes, a Linear Chain CRF is </a:t>
            </a:r>
          </a:p>
          <a:p>
            <a:pPr lvl="1"/>
            <a:r>
              <a:rPr lang="en-US" dirty="0"/>
              <a:t>a sequence label decoder equivalent to a Viterbi decoder </a:t>
            </a:r>
          </a:p>
          <a:p>
            <a:pPr lvl="1"/>
            <a:r>
              <a:rPr lang="en-US" dirty="0"/>
              <a:t>using </a:t>
            </a:r>
            <a:r>
              <a:rPr lang="en-US" b="1" dirty="0"/>
              <a:t>multiple input features </a:t>
            </a:r>
          </a:p>
          <a:p>
            <a:pPr lvl="1"/>
            <a:r>
              <a:rPr lang="en-US" dirty="0"/>
              <a:t>and </a:t>
            </a:r>
            <a:r>
              <a:rPr lang="en-US" b="1" dirty="0"/>
              <a:t>arbitrary functions </a:t>
            </a:r>
            <a:r>
              <a:rPr lang="en-US" dirty="0"/>
              <a:t>for features over the sequence</a:t>
            </a:r>
          </a:p>
          <a:p>
            <a:r>
              <a:rPr lang="en-US" dirty="0"/>
              <a:t>Advanced reading: Sutton &amp; McCallum (2006) in Canvas (optional!)</a:t>
            </a:r>
          </a:p>
        </p:txBody>
      </p:sp>
    </p:spTree>
    <p:extLst>
      <p:ext uri="{BB962C8B-B14F-4D97-AF65-F5344CB8AC3E}">
        <p14:creationId xmlns:p14="http://schemas.microsoft.com/office/powerpoint/2010/main" val="7583498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probabilities?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smaller datasets, CRF taggers can learn joint discrete feature value distributions:</a:t>
            </a:r>
          </a:p>
          <a:p>
            <a:pPr lvl="1"/>
            <a:r>
              <a:rPr lang="en-US" dirty="0"/>
              <a:t>Python library: </a:t>
            </a:r>
          </a:p>
          <a:p>
            <a:pPr lvl="2"/>
            <a:r>
              <a:rPr lang="en-US" dirty="0"/>
              <a:t>pip install </a:t>
            </a:r>
            <a:r>
              <a:rPr lang="en-US" dirty="0" err="1"/>
              <a:t>crfsuite</a:t>
            </a:r>
            <a:r>
              <a:rPr lang="en-US" dirty="0"/>
              <a:t>	(Okazaki 2007)</a:t>
            </a:r>
          </a:p>
          <a:p>
            <a:pPr lvl="1"/>
            <a:r>
              <a:rPr lang="en-US" dirty="0"/>
              <a:t>Excellent off the shelf CRF tagger:</a:t>
            </a:r>
          </a:p>
          <a:p>
            <a:pPr lvl="2"/>
            <a:r>
              <a:rPr lang="en-US" dirty="0"/>
              <a:t>Marmot (Müller et al. 2013), </a:t>
            </a:r>
            <a:r>
              <a:rPr lang="en-US" dirty="0">
                <a:hlinkClick r:id="rId2"/>
              </a:rPr>
              <a:t>http://cistern.cis.lmu.de/marmot/</a:t>
            </a:r>
            <a:endParaRPr lang="en-US" dirty="0"/>
          </a:p>
          <a:p>
            <a:pPr lvl="1"/>
            <a:r>
              <a:rPr lang="en-US" dirty="0"/>
              <a:t>CRF NER tagging example in Canvas:</a:t>
            </a:r>
          </a:p>
          <a:p>
            <a:pPr lvl="2"/>
            <a:r>
              <a:rPr lang="en-US"/>
              <a:t>ner/ner_entities.py</a:t>
            </a:r>
            <a:endParaRPr lang="en-US" dirty="0"/>
          </a:p>
        </p:txBody>
      </p:sp>
      <p:pic>
        <p:nvPicPr>
          <p:cNvPr id="1030" name="Picture 6" descr="https://upload.wikimedia.org/wikipedia/commons/thumb/3/3b/Marmot-edit1.jpg/320px-Marmot-edi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62400"/>
            <a:ext cx="1752600" cy="131445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3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sequence labeling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features can be anything…</a:t>
            </a:r>
          </a:p>
          <a:p>
            <a:r>
              <a:rPr lang="en-US" dirty="0"/>
              <a:t>For larger datasets, we can use neural networks</a:t>
            </a:r>
          </a:p>
          <a:p>
            <a:r>
              <a:rPr lang="en-US" dirty="0"/>
              <a:t>Word embeddings as features</a:t>
            </a:r>
          </a:p>
        </p:txBody>
      </p:sp>
    </p:spTree>
    <p:extLst>
      <p:ext uri="{BB962C8B-B14F-4D97-AF65-F5344CB8AC3E}">
        <p14:creationId xmlns:p14="http://schemas.microsoft.com/office/powerpoint/2010/main" val="31730833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Popular 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Flair (</a:t>
            </a:r>
            <a:r>
              <a:rPr lang="en-US" dirty="0" err="1"/>
              <a:t>Akbik</a:t>
            </a:r>
            <a:r>
              <a:rPr lang="en-US" dirty="0"/>
              <a:t> et al. 2019)</a:t>
            </a:r>
          </a:p>
          <a:p>
            <a:endParaRPr lang="en-US" dirty="0"/>
          </a:p>
          <a:p>
            <a:r>
              <a:rPr lang="en-US" dirty="0" err="1"/>
              <a:t>AllenNLP</a:t>
            </a:r>
            <a:r>
              <a:rPr lang="en-US" dirty="0"/>
              <a:t> (Gardner et al. 2018)</a:t>
            </a:r>
          </a:p>
          <a:p>
            <a:endParaRPr lang="en-US" dirty="0"/>
          </a:p>
          <a:p>
            <a:r>
              <a:rPr lang="en-US" dirty="0"/>
              <a:t>NCRF++ (Yang &amp; Zhang 2018)</a:t>
            </a:r>
          </a:p>
        </p:txBody>
      </p:sp>
      <p:pic>
        <p:nvPicPr>
          <p:cNvPr id="2050" name="Picture 2" descr="NCRF++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66" y="3276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29" y="2667000"/>
            <a:ext cx="18192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40177"/>
            <a:ext cx="169077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0588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– Flair</a:t>
            </a:r>
            <a:r>
              <a:rPr lang="en-US" sz="3200" dirty="0"/>
              <a:t> (</a:t>
            </a:r>
            <a:r>
              <a:rPr lang="en-US" sz="3200" dirty="0" err="1"/>
              <a:t>Akbik</a:t>
            </a:r>
            <a:r>
              <a:rPr lang="en-US" sz="3200" dirty="0"/>
              <a:t> et al. 2019)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from </a:t>
            </a:r>
            <a:r>
              <a:rPr lang="en-US" dirty="0" err="1"/>
              <a:t>flair.models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import </a:t>
            </a:r>
            <a:r>
              <a:rPr lang="en-US" dirty="0" err="1"/>
              <a:t>SequenceTagger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</a:t>
            </a:r>
            <a:r>
              <a:rPr lang="en-US" dirty="0" err="1">
                <a:solidFill>
                  <a:srgbClr val="808080"/>
                </a:solidFill>
              </a:rPr>
              <a:t>pretrained</a:t>
            </a:r>
            <a:r>
              <a:rPr lang="en-US" dirty="0">
                <a:solidFill>
                  <a:srgbClr val="808080"/>
                </a:solidFill>
              </a:rPr>
              <a:t> NER tagger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</a:t>
            </a:r>
            <a:r>
              <a:rPr lang="en-US" dirty="0"/>
              <a:t> = </a:t>
            </a:r>
            <a:r>
              <a:rPr lang="en-US" dirty="0" err="1"/>
              <a:t>SequenceTagger.load</a:t>
            </a:r>
            <a:r>
              <a:rPr lang="en-US" dirty="0"/>
              <a:t>(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 err="1">
                <a:solidFill>
                  <a:srgbClr val="6A8759"/>
                </a:solidFill>
              </a:rPr>
              <a:t>ner</a:t>
            </a:r>
            <a:r>
              <a:rPr lang="en-US" dirty="0">
                <a:solidFill>
                  <a:srgbClr val="6A8759"/>
                </a:solidFill>
              </a:rPr>
              <a:t>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sentence = Sentence(</a:t>
            </a:r>
            <a:r>
              <a:rPr lang="en-US" dirty="0">
                <a:solidFill>
                  <a:srgbClr val="006600"/>
                </a:solidFill>
              </a:rPr>
              <a:t>'George Washington went to Washington .'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predict NER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tagger.predict</a:t>
            </a:r>
            <a:r>
              <a:rPr lang="en-US" dirty="0"/>
              <a:t>(sentence)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print sentence with predicted tags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sentence.to_tagged_string</a:t>
            </a:r>
            <a:r>
              <a:rPr lang="en-US" dirty="0"/>
              <a:t>())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/>
              <a:t>George &lt;B-PER&gt; Washington &lt;E-PER&gt; went to Washington &lt;S-LOC&gt; .</a:t>
            </a:r>
          </a:p>
        </p:txBody>
      </p:sp>
    </p:spTree>
    <p:extLst>
      <p:ext uri="{BB962C8B-B14F-4D97-AF65-F5344CB8AC3E}">
        <p14:creationId xmlns:p14="http://schemas.microsoft.com/office/powerpoint/2010/main" val="287278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Emission probabilities (B):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 2008)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 dirty="0" err="1"/>
              <a:t>see|VB</a:t>
            </a:r>
            <a:r>
              <a:rPr lang="en-US" dirty="0"/>
              <a:t>) = 0.12 </a:t>
            </a:r>
            <a:r>
              <a:rPr lang="en-US" sz="2400" dirty="0"/>
              <a:t>(assuming this is VB, chance to get 'see')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881422"/>
              </p:ext>
            </p:extLst>
          </p:nvPr>
        </p:nvGraphicFramePr>
        <p:xfrm>
          <a:off x="1524000" y="2971799"/>
          <a:ext cx="5255260" cy="147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9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are we in the definition?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POS tagging task maps directly to the HMM definition:</a:t>
            </a:r>
          </a:p>
          <a:p>
            <a:pPr lvl="1"/>
            <a:r>
              <a:rPr lang="en-US" dirty="0"/>
              <a:t>V: words of the English language</a:t>
            </a:r>
          </a:p>
          <a:p>
            <a:pPr lvl="1"/>
            <a:r>
              <a:rPr lang="en-US" dirty="0"/>
              <a:t>Q: the parts of speech (state: DT -&gt; state: NN)</a:t>
            </a:r>
          </a:p>
          <a:p>
            <a:pPr lvl="1"/>
            <a:r>
              <a:rPr lang="en-US" dirty="0"/>
              <a:t>A: probability of DT -&gt; NN, … (Table A)</a:t>
            </a:r>
          </a:p>
          <a:p>
            <a:pPr lvl="1"/>
            <a:r>
              <a:rPr lang="en-US" dirty="0"/>
              <a:t>B: probability P(</a:t>
            </a:r>
            <a:r>
              <a:rPr lang="en-US" dirty="0" err="1"/>
              <a:t>the|DT</a:t>
            </a:r>
            <a:r>
              <a:rPr lang="en-US" dirty="0"/>
              <a:t>), … (Table B)</a:t>
            </a:r>
          </a:p>
          <a:p>
            <a:pPr lvl="1"/>
            <a:r>
              <a:rPr lang="en-US" dirty="0"/>
              <a:t>O: The observed text to be tagged &lt;w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w</a:t>
            </a:r>
            <a:r>
              <a:rPr lang="en-US" baseline="-25000" dirty="0" err="1"/>
              <a:t>n</a:t>
            </a:r>
            <a:r>
              <a:rPr lang="en-US" dirty="0"/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91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A and B, it’s not complicated to get the single next most probable tag</a:t>
            </a:r>
          </a:p>
          <a:p>
            <a:r>
              <a:rPr lang="en-US" b="1" dirty="0"/>
              <a:t>But…</a:t>
            </a:r>
            <a:endParaRPr lang="en-US" dirty="0"/>
          </a:p>
          <a:p>
            <a:pPr lvl="1"/>
            <a:r>
              <a:rPr lang="en-US" dirty="0"/>
              <a:t>What if choosing that tag will lead us to very unlikely choices later on?</a:t>
            </a:r>
          </a:p>
          <a:p>
            <a:pPr lvl="1"/>
            <a:r>
              <a:rPr lang="en-US" dirty="0"/>
              <a:t>What if choosing the second best one now is better in total?</a:t>
            </a:r>
          </a:p>
          <a:p>
            <a:pPr lvl="1">
              <a:buFont typeface="Wingdings"/>
              <a:buChar char="Ø"/>
            </a:pPr>
            <a:r>
              <a:rPr lang="en-US" dirty="0"/>
              <a:t>Need to traverse multiple paths and remember probabilities – hard to do efficiently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8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Devised multiple times in parallel, including by Andrew Viterbi</a:t>
            </a:r>
          </a:p>
          <a:p>
            <a:pPr lvl="1"/>
            <a:r>
              <a:rPr lang="en-US" dirty="0"/>
              <a:t>Essential for POS tagging but also:</a:t>
            </a:r>
          </a:p>
          <a:p>
            <a:pPr lvl="1"/>
            <a:r>
              <a:rPr lang="en-US" dirty="0"/>
              <a:t>Signal processing (cell phone signal decoding)</a:t>
            </a:r>
          </a:p>
          <a:p>
            <a:pPr lvl="1"/>
            <a:r>
              <a:rPr lang="en-US" dirty="0"/>
              <a:t>DNA sequencing</a:t>
            </a:r>
          </a:p>
          <a:p>
            <a:pPr lvl="1"/>
            <a:r>
              <a:rPr lang="en-US" dirty="0" err="1"/>
              <a:t>WiFi</a:t>
            </a:r>
            <a:r>
              <a:rPr lang="en-US" dirty="0"/>
              <a:t> error correction</a:t>
            </a:r>
          </a:p>
          <a:p>
            <a:pPr lvl="1"/>
            <a:r>
              <a:rPr lang="en-US" dirty="0"/>
              <a:t>… and much more</a:t>
            </a:r>
          </a:p>
          <a:p>
            <a:r>
              <a:rPr lang="en-US" dirty="0"/>
              <a:t>A special case of </a:t>
            </a:r>
            <a:r>
              <a:rPr lang="en-US" b="1" dirty="0"/>
              <a:t>dynamic programming </a:t>
            </a:r>
            <a:r>
              <a:rPr lang="en-US" dirty="0"/>
              <a:t>(contrast: </a:t>
            </a:r>
            <a:r>
              <a:rPr lang="en-US" b="1" dirty="0"/>
              <a:t>greedy algorithm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75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we’ll need for the algorithm:</a:t>
            </a:r>
          </a:p>
          <a:p>
            <a:pPr lvl="1"/>
            <a:r>
              <a:rPr lang="en-US" dirty="0"/>
              <a:t>Table A: a </a:t>
            </a:r>
            <a:r>
              <a:rPr lang="en-US" b="1" dirty="0"/>
              <a:t>dictionary</a:t>
            </a:r>
            <a:r>
              <a:rPr lang="en-US" dirty="0"/>
              <a:t> of transition </a:t>
            </a:r>
            <a:r>
              <a:rPr lang="en-US" dirty="0" err="1"/>
              <a:t>probablities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somedict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][</a:t>
            </a:r>
            <a:r>
              <a:rPr lang="en-US" b="1" dirty="0">
                <a:solidFill>
                  <a:srgbClr val="0070C0"/>
                </a:solidFill>
              </a:rPr>
              <a:t>NN</a:t>
            </a:r>
            <a:r>
              <a:rPr lang="en-US" dirty="0"/>
              <a:t>]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/>
              <a:t>-&gt; probability of transition DT|NN)</a:t>
            </a:r>
          </a:p>
          <a:p>
            <a:pPr lvl="1"/>
            <a:r>
              <a:rPr lang="en-US" dirty="0"/>
              <a:t>Table B: a </a:t>
            </a:r>
            <a:r>
              <a:rPr lang="en-US" b="1" dirty="0"/>
              <a:t>dictionary</a:t>
            </a:r>
            <a:r>
              <a:rPr lang="en-US" dirty="0"/>
              <a:t> of </a:t>
            </a:r>
            <a:r>
              <a:rPr lang="en-US" dirty="0" err="1"/>
              <a:t>word|tag</a:t>
            </a:r>
            <a:r>
              <a:rPr lang="en-US" dirty="0"/>
              <a:t> probabilities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otherdict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N</a:t>
            </a:r>
            <a:r>
              <a:rPr lang="en-US" dirty="0"/>
              <a:t>][</a:t>
            </a:r>
            <a:r>
              <a:rPr lang="en-US" b="1" i="1" dirty="0">
                <a:solidFill>
                  <a:srgbClr val="0070C0"/>
                </a:solidFill>
              </a:rPr>
              <a:t>puppy</a:t>
            </a:r>
            <a:r>
              <a:rPr lang="en-US" dirty="0"/>
              <a:t>] = 0.000034)</a:t>
            </a:r>
          </a:p>
          <a:p>
            <a:pPr lvl="1"/>
            <a:r>
              <a:rPr lang="en-US" dirty="0"/>
              <a:t>State space (i.e. the tag set, list or tuple)</a:t>
            </a:r>
          </a:p>
          <a:p>
            <a:pPr lvl="1"/>
            <a:r>
              <a:rPr lang="en-US" dirty="0"/>
              <a:t>Start probability dictionary for q0</a:t>
            </a:r>
            <a:br>
              <a:rPr lang="en-US" dirty="0"/>
            </a:br>
            <a:r>
              <a:rPr lang="en-US" dirty="0"/>
              <a:t>(start[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 = 0.1812)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3118" y="463645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</a:p>
        </p:txBody>
      </p:sp>
      <p:pic>
        <p:nvPicPr>
          <p:cNvPr id="1026" name="Picture 2" descr="C:\Users\az364\AppData\Local\Microsoft\Windows\Temporary Internet Files\Content.IE5\S8WAV6O8\Christmas-Tree-Clipart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518" y="5744449"/>
            <a:ext cx="712106" cy="7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Temporary Internet Files\Content.IE5\R8G329FS\Butterfly-Colorful-6609-larg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350" y="4799152"/>
            <a:ext cx="774850" cy="7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z364\AppData\Local\Microsoft\Windows\Temporary Internet Files\Content.IE5\S8WAV6O8\bordercolliepup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677" y="3886200"/>
            <a:ext cx="912206" cy="73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6895118" y="4560253"/>
            <a:ext cx="508453" cy="3810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95118" y="5190451"/>
            <a:ext cx="719554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98792" y="5474653"/>
            <a:ext cx="456103" cy="4572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33118" y="4407853"/>
            <a:ext cx="12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0.000034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74414" y="5570864"/>
            <a:ext cx="0" cy="52963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09318" y="622576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19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table B –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write code to make sure we have a value for every possible item in a dictionary</a:t>
            </a:r>
          </a:p>
          <a:p>
            <a:r>
              <a:rPr lang="en-US" dirty="0"/>
              <a:t>But what about OOV items?</a:t>
            </a:r>
          </a:p>
          <a:p>
            <a:r>
              <a:rPr lang="en-US" dirty="0"/>
              <a:t>Example: p(</a:t>
            </a:r>
            <a:r>
              <a:rPr lang="en-US" dirty="0" err="1"/>
              <a:t>dancerliness</a:t>
            </a:r>
            <a:r>
              <a:rPr lang="en-US" dirty="0"/>
              <a:t>) = ??</a:t>
            </a:r>
          </a:p>
          <a:p>
            <a:pPr lvl="1"/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dancerliness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dancerliness</a:t>
            </a:r>
            <a:r>
              <a:rPr lang="en-US" dirty="0">
                <a:solidFill>
                  <a:srgbClr val="FF0000"/>
                </a:solidFill>
              </a:rPr>
              <a:t>‘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Solvable using some </a:t>
            </a:r>
            <a:r>
              <a:rPr lang="en-US" b="1" dirty="0">
                <a:solidFill>
                  <a:srgbClr val="000099"/>
                </a:solidFill>
              </a:rPr>
              <a:t>if … 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3792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178</TotalTime>
  <Words>2565</Words>
  <Application>Microsoft Office PowerPoint</Application>
  <PresentationFormat>On-screen Show (4:3)</PresentationFormat>
  <Paragraphs>348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HMMs</vt:lpstr>
      <vt:lpstr>HMMs – formal definition</vt:lpstr>
      <vt:lpstr>HMMs – formal definition</vt:lpstr>
      <vt:lpstr>Where are we in the definition?</vt:lpstr>
      <vt:lpstr>Using the chain</vt:lpstr>
      <vt:lpstr>The Viterbi algorithm</vt:lpstr>
      <vt:lpstr>The Viterbi algorithm</vt:lpstr>
      <vt:lpstr>Building table B – emit_p</vt:lpstr>
      <vt:lpstr>Building block: defaultdict</vt:lpstr>
      <vt:lpstr>Building block: defaultdict</vt:lpstr>
      <vt:lpstr>Building block: defaultdict</vt:lpstr>
      <vt:lpstr>Building block: defaultdict</vt:lpstr>
      <vt:lpstr>Viterbi - implementation</vt:lpstr>
      <vt:lpstr>Viterbi – starting probabilities</vt:lpstr>
      <vt:lpstr>Viterbi – transitional probabilities</vt:lpstr>
      <vt:lpstr>Viterbi - transitional probabilities</vt:lpstr>
      <vt:lpstr>Viterbi – emission probabilities </vt:lpstr>
      <vt:lpstr>The algorithm 1/3</vt:lpstr>
      <vt:lpstr>The algorithm 2/3</vt:lpstr>
      <vt:lpstr>The algorithm 3/3</vt:lpstr>
      <vt:lpstr>Viterbi algorithm</vt:lpstr>
      <vt:lpstr>Backtrace step</vt:lpstr>
      <vt:lpstr>Group work</vt:lpstr>
      <vt:lpstr>From tagging to sequences</vt:lpstr>
      <vt:lpstr>Sequence labeling – NER</vt:lpstr>
      <vt:lpstr>How many spans?</vt:lpstr>
      <vt:lpstr>Solution: BIO encoding</vt:lpstr>
      <vt:lpstr>Solution: BIO encoding</vt:lpstr>
      <vt:lpstr>Just one emission?</vt:lpstr>
      <vt:lpstr>Using multiple features</vt:lpstr>
      <vt:lpstr>Decoding - CRF</vt:lpstr>
      <vt:lpstr>What are the probabilities?</vt:lpstr>
      <vt:lpstr>Neural sequence labeling</vt:lpstr>
      <vt:lpstr>Popular libraries</vt:lpstr>
      <vt:lpstr>Example – Flair (Akbik et al. 2019)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1334</cp:revision>
  <dcterms:created xsi:type="dcterms:W3CDTF">2015-10-05T21:10:16Z</dcterms:created>
  <dcterms:modified xsi:type="dcterms:W3CDTF">2021-11-03T15:14:57Z</dcterms:modified>
</cp:coreProperties>
</file>