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461" r:id="rId3"/>
    <p:sldId id="415" r:id="rId4"/>
    <p:sldId id="330" r:id="rId5"/>
    <p:sldId id="458" r:id="rId6"/>
    <p:sldId id="459" r:id="rId7"/>
    <p:sldId id="460" r:id="rId8"/>
    <p:sldId id="424" r:id="rId9"/>
    <p:sldId id="425" r:id="rId10"/>
    <p:sldId id="426" r:id="rId11"/>
    <p:sldId id="427" r:id="rId12"/>
    <p:sldId id="429" r:id="rId13"/>
    <p:sldId id="430" r:id="rId14"/>
    <p:sldId id="431" r:id="rId15"/>
    <p:sldId id="432" r:id="rId16"/>
    <p:sldId id="433" r:id="rId17"/>
    <p:sldId id="420" r:id="rId18"/>
    <p:sldId id="421" r:id="rId19"/>
    <p:sldId id="422" r:id="rId20"/>
    <p:sldId id="423" r:id="rId21"/>
    <p:sldId id="439" r:id="rId22"/>
    <p:sldId id="440" r:id="rId23"/>
    <p:sldId id="441" r:id="rId24"/>
    <p:sldId id="442" r:id="rId25"/>
    <p:sldId id="443" r:id="rId26"/>
    <p:sldId id="444" r:id="rId27"/>
    <p:sldId id="445" r:id="rId28"/>
    <p:sldId id="446" r:id="rId29"/>
    <p:sldId id="447" r:id="rId30"/>
    <p:sldId id="448" r:id="rId31"/>
    <p:sldId id="449" r:id="rId32"/>
    <p:sldId id="450" r:id="rId33"/>
    <p:sldId id="451" r:id="rId34"/>
    <p:sldId id="452" r:id="rId35"/>
    <p:sldId id="453" r:id="rId36"/>
    <p:sldId id="454" r:id="rId37"/>
    <p:sldId id="455" r:id="rId38"/>
    <p:sldId id="456" r:id="rId39"/>
    <p:sldId id="457"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3366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382" y="41"/>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a:t>Click to edit Master title style</a:t>
            </a:r>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0" name="Date Placeholder 9"/>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10/13/2021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dirty="0"/>
              <a:t>Click to edit Master title style</a:t>
            </a:r>
          </a:p>
        </p:txBody>
      </p:sp>
      <p:sp>
        <p:nvSpPr>
          <p:cNvPr id="3" name="Content Placeholder 2"/>
          <p:cNvSpPr>
            <a:spLocks noGrp="1"/>
          </p:cNvSpPr>
          <p:nvPr>
            <p:ph idx="1"/>
          </p:nvPr>
        </p:nvSpPr>
        <p:spPr/>
        <p:txBody>
          <a:bodyPr/>
          <a:lstStyle>
            <a:lvl1pPr>
              <a:buClrTx/>
              <a:defRPr/>
            </a:lvl1pPr>
            <a:lvl2pPr>
              <a:buClr>
                <a:srgbClr val="002060"/>
              </a:buClr>
              <a:defRPr/>
            </a:lvl2pPr>
            <a:extLst/>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p:cNvSpPr>
            <a:spLocks noGrp="1"/>
          </p:cNvSpPr>
          <p:nvPr>
            <p:ph type="dt" sz="half" idx="10"/>
          </p:nvPr>
        </p:nvSpPr>
        <p:spPr/>
        <p:txBody>
          <a:bodyPr/>
          <a:lstStyle/>
          <a:p>
            <a:fld id="{386622B1-F2BC-4186-9F4A-76DE9254F7E4}"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rgbClr val="002060"/>
                </a:solidFill>
              </a:defRPr>
            </a:lvl1pPr>
            <a:extLst/>
          </a:lstStyle>
          <a:p>
            <a:r>
              <a:rPr kumimoji="0" lang="en-US" dirty="0"/>
              <a:t>Click to edit Master title style</a:t>
            </a:r>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bg1">
                    <a:lumMod val="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dirty="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10/13/2021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86622B1-F2BC-4186-9F4A-76DE9254F7E4}" type="datetimeFigureOut">
              <a:rPr lang="en-US" smtClean="0"/>
              <a:t>10/13/2021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386622B1-F2BC-4186-9F4A-76DE9254F7E4}" type="datetimeFigureOut">
              <a:rPr lang="en-US" smtClean="0"/>
              <a:t>10/13/2021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86622B1-F2BC-4186-9F4A-76DE9254F7E4}" type="datetimeFigureOut">
              <a:rPr lang="en-US" smtClean="0"/>
              <a:t>10/13/2021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B0563-D78A-4FA2-B6B1-9EDD31DABC4C}"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622B1-F2BC-4186-9F4A-76DE9254F7E4}" type="datetimeFigureOut">
              <a:rPr lang="en-US" smtClean="0"/>
              <a:t>10/13/2021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a:t>Click to edit Master title style</a:t>
            </a:r>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10/13/2021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a:t>Click to edit Master title style</a:t>
            </a:r>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10/13/2021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7" name="Round Diagonal Corner Rectangle 6"/>
          <p:cNvSpPr/>
          <p:nvPr userDrawn="1"/>
        </p:nvSpPr>
        <p:spPr>
          <a:xfrm>
            <a:off x="164592" y="147085"/>
            <a:ext cx="8810846" cy="6565392"/>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386622B1-F2BC-4186-9F4A-76DE9254F7E4}" type="datetimeFigureOut">
              <a:rPr lang="en-US" smtClean="0"/>
              <a:t>10/13/2021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rgbClr val="002060"/>
                </a:solidFill>
                <a:effectLst/>
              </a:defRPr>
            </a:lvl1pPr>
            <a:extLst/>
          </a:lstStyle>
          <a:p>
            <a:fld id="{F6AB0563-D78A-4FA2-B6B1-9EDD31DABC4C}"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odyPr>
          <a:lstStyle/>
          <a:p>
            <a:r>
              <a:rPr kumimoji="0" lang="en-US" dirty="0"/>
              <a:t>Click to edit Master title style</a:t>
            </a:r>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pic>
        <p:nvPicPr>
          <p:cNvPr id="8" name="Picture 2" descr="C:\Uni\Teaching\LING362\nlp.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04800" y="6096000"/>
            <a:ext cx="1600200" cy="51709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l" rtl="0" eaLnBrk="1" latinLnBrk="0" hangingPunct="1">
        <a:spcBef>
          <a:spcPct val="0"/>
        </a:spcBef>
        <a:buNone/>
        <a:defRPr kumimoji="0" sz="4600" kern="1200">
          <a:ln>
            <a:noFill/>
          </a:ln>
          <a:solidFill>
            <a:srgbClr val="002060"/>
          </a:solidFill>
          <a:effectLst/>
          <a:latin typeface="+mj-lt"/>
          <a:ea typeface="+mj-ea"/>
          <a:cs typeface="+mj-cs"/>
        </a:defRPr>
      </a:lvl1pPr>
      <a:extLst/>
    </p:titleStyle>
    <p:bodyStyle>
      <a:lvl1pPr marL="292100" indent="-292100" algn="l" rtl="0" eaLnBrk="1" latinLnBrk="0" hangingPunct="1">
        <a:spcBef>
          <a:spcPts val="0"/>
        </a:spcBef>
        <a:buClrTx/>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rgbClr val="002060"/>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200" dirty="0"/>
              <a:t>LING-362</a:t>
            </a:r>
            <a:br>
              <a:rPr lang="en-US" dirty="0"/>
            </a:br>
            <a:r>
              <a:rPr lang="en-US" dirty="0"/>
              <a:t>Introduction to </a:t>
            </a:r>
            <a:br>
              <a:rPr lang="en-US" dirty="0"/>
            </a:br>
            <a:r>
              <a:rPr lang="en-US" b="1" dirty="0">
                <a:solidFill>
                  <a:srgbClr val="002060"/>
                </a:solidFill>
              </a:rPr>
              <a:t>N</a:t>
            </a:r>
            <a:r>
              <a:rPr lang="en-US" dirty="0"/>
              <a:t>atural </a:t>
            </a:r>
            <a:r>
              <a:rPr lang="en-US" b="1" dirty="0">
                <a:solidFill>
                  <a:srgbClr val="002060"/>
                </a:solidFill>
              </a:rPr>
              <a:t>L</a:t>
            </a:r>
            <a:r>
              <a:rPr lang="en-US" dirty="0"/>
              <a:t>anguage </a:t>
            </a:r>
            <a:r>
              <a:rPr lang="en-US" b="1" dirty="0">
                <a:solidFill>
                  <a:srgbClr val="002060"/>
                </a:solidFill>
              </a:rPr>
              <a:t>P</a:t>
            </a:r>
            <a:r>
              <a:rPr lang="en-US" dirty="0"/>
              <a:t>rocessing</a:t>
            </a:r>
          </a:p>
        </p:txBody>
      </p:sp>
      <p:sp>
        <p:nvSpPr>
          <p:cNvPr id="3" name="Subtitle 2"/>
          <p:cNvSpPr>
            <a:spLocks noGrp="1"/>
          </p:cNvSpPr>
          <p:nvPr>
            <p:ph type="subTitle" idx="1"/>
          </p:nvPr>
        </p:nvSpPr>
        <p:spPr/>
        <p:txBody>
          <a:bodyPr/>
          <a:lstStyle/>
          <a:p>
            <a:r>
              <a:rPr lang="en-US" dirty="0"/>
              <a:t> N-grams and language Models II</a:t>
            </a:r>
          </a:p>
        </p:txBody>
      </p:sp>
      <p:pic>
        <p:nvPicPr>
          <p:cNvPr id="1026" name="Picture 2" descr="C:\Uni\Teaching\LING362\nl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5329249"/>
            <a:ext cx="3429000" cy="110806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Swiftk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314" y="3580348"/>
            <a:ext cx="8011886" cy="3161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672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Tuples: not quite Lists</a:t>
            </a:r>
          </a:p>
        </p:txBody>
      </p:sp>
      <p:sp>
        <p:nvSpPr>
          <p:cNvPr id="3" name="Content Placeholder 2"/>
          <p:cNvSpPr>
            <a:spLocks noGrp="1"/>
          </p:cNvSpPr>
          <p:nvPr>
            <p:ph idx="1"/>
          </p:nvPr>
        </p:nvSpPr>
        <p:spPr/>
        <p:txBody>
          <a:bodyPr/>
          <a:lstStyle/>
          <a:p>
            <a:r>
              <a:rPr lang="en-US" dirty="0"/>
              <a:t>Python has a cousin data-type to lists: </a:t>
            </a:r>
            <a:r>
              <a:rPr lang="en-US" b="1" dirty="0"/>
              <a:t>tuples</a:t>
            </a:r>
            <a:endParaRPr lang="en-US" dirty="0"/>
          </a:p>
          <a:p>
            <a:pPr lvl="1"/>
            <a:r>
              <a:rPr lang="en-US" dirty="0"/>
              <a:t>Tuples are like lists, but they are </a:t>
            </a:r>
            <a:r>
              <a:rPr lang="en-US" b="1" dirty="0"/>
              <a:t>immutable</a:t>
            </a:r>
            <a:endParaRPr lang="en-US" dirty="0"/>
          </a:p>
          <a:p>
            <a:pPr lvl="1"/>
            <a:r>
              <a:rPr lang="en-US" dirty="0"/>
              <a:t>Once defined they can’t be changed</a:t>
            </a:r>
          </a:p>
          <a:p>
            <a:pPr lvl="1"/>
            <a:r>
              <a:rPr lang="en-US" dirty="0"/>
              <a:t>Look a lot like lists in </a:t>
            </a:r>
            <a:r>
              <a:rPr lang="en-US" b="1" dirty="0"/>
              <a:t>round</a:t>
            </a:r>
            <a:r>
              <a:rPr lang="en-US" dirty="0"/>
              <a:t> brackets:</a:t>
            </a:r>
          </a:p>
          <a:p>
            <a:endParaRPr lang="en-US" dirty="0"/>
          </a:p>
          <a:p>
            <a:pPr marL="411480" lvl="1" indent="0">
              <a:buNone/>
            </a:pPr>
            <a:r>
              <a:rPr lang="en-US" i="1" dirty="0">
                <a:solidFill>
                  <a:srgbClr val="808080"/>
                </a:solidFill>
              </a:rPr>
              <a:t># This is a list:</a:t>
            </a:r>
            <a:br>
              <a:rPr lang="en-US" i="1" dirty="0">
                <a:solidFill>
                  <a:srgbClr val="808080"/>
                </a:solidFill>
              </a:rPr>
            </a:br>
            <a:r>
              <a:rPr lang="en-US" dirty="0"/>
              <a:t>a = [</a:t>
            </a:r>
            <a:r>
              <a:rPr lang="en-US" b="1" dirty="0">
                <a:solidFill>
                  <a:srgbClr val="008000"/>
                </a:solidFill>
              </a:rPr>
              <a:t>"in"</a:t>
            </a:r>
            <a:r>
              <a:rPr lang="en-US" dirty="0"/>
              <a:t>, </a:t>
            </a:r>
            <a:r>
              <a:rPr lang="en-US" b="1" dirty="0">
                <a:solidFill>
                  <a:srgbClr val="008000"/>
                </a:solidFill>
              </a:rPr>
              <a:t>"the"</a:t>
            </a:r>
            <a:r>
              <a:rPr lang="en-US" dirty="0"/>
              <a:t>]</a:t>
            </a:r>
            <a:br>
              <a:rPr lang="en-US" dirty="0"/>
            </a:br>
            <a:br>
              <a:rPr lang="en-US" dirty="0"/>
            </a:br>
            <a:r>
              <a:rPr lang="en-US" i="1" dirty="0">
                <a:solidFill>
                  <a:srgbClr val="808080"/>
                </a:solidFill>
              </a:rPr>
              <a:t># This is a tuple:</a:t>
            </a:r>
            <a:br>
              <a:rPr lang="en-US" i="1" dirty="0">
                <a:solidFill>
                  <a:srgbClr val="808080"/>
                </a:solidFill>
              </a:rPr>
            </a:br>
            <a:r>
              <a:rPr lang="en-US" dirty="0"/>
              <a:t>b = (</a:t>
            </a:r>
            <a:r>
              <a:rPr lang="en-US" b="1" dirty="0">
                <a:solidFill>
                  <a:srgbClr val="008000"/>
                </a:solidFill>
              </a:rPr>
              <a:t>"in"</a:t>
            </a:r>
            <a:r>
              <a:rPr lang="en-US" dirty="0"/>
              <a:t>, </a:t>
            </a:r>
            <a:r>
              <a:rPr lang="en-US" b="1" dirty="0">
                <a:solidFill>
                  <a:srgbClr val="008000"/>
                </a:solidFill>
              </a:rPr>
              <a:t>"the"</a:t>
            </a:r>
            <a:r>
              <a:rPr lang="en-US" dirty="0"/>
              <a:t>)</a:t>
            </a:r>
          </a:p>
        </p:txBody>
      </p:sp>
    </p:spTree>
    <p:extLst>
      <p:ext uri="{BB962C8B-B14F-4D97-AF65-F5344CB8AC3E}">
        <p14:creationId xmlns:p14="http://schemas.microsoft.com/office/powerpoint/2010/main" val="4159680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Tuples: not quite Lists</a:t>
            </a:r>
          </a:p>
        </p:txBody>
      </p:sp>
      <p:sp>
        <p:nvSpPr>
          <p:cNvPr id="3" name="Content Placeholder 2"/>
          <p:cNvSpPr>
            <a:spLocks noGrp="1"/>
          </p:cNvSpPr>
          <p:nvPr>
            <p:ph idx="1"/>
          </p:nvPr>
        </p:nvSpPr>
        <p:spPr/>
        <p:txBody>
          <a:bodyPr/>
          <a:lstStyle/>
          <a:p>
            <a:r>
              <a:rPr lang="en-US" dirty="0"/>
              <a:t>In practice, tuples are used:</a:t>
            </a:r>
          </a:p>
          <a:p>
            <a:pPr lvl="1"/>
            <a:r>
              <a:rPr lang="en-US" dirty="0"/>
              <a:t>When an </a:t>
            </a:r>
            <a:r>
              <a:rPr lang="en-US" b="1" dirty="0"/>
              <a:t>immutable </a:t>
            </a:r>
            <a:r>
              <a:rPr lang="en-US" dirty="0"/>
              <a:t>data type is required</a:t>
            </a:r>
          </a:p>
          <a:p>
            <a:pPr lvl="1"/>
            <a:r>
              <a:rPr lang="en-US" dirty="0"/>
              <a:t>In contexts where something like a list:</a:t>
            </a:r>
          </a:p>
          <a:p>
            <a:pPr lvl="2"/>
            <a:r>
              <a:rPr lang="en-US" dirty="0"/>
              <a:t>Has a specified, invariable length</a:t>
            </a:r>
          </a:p>
          <a:p>
            <a:pPr lvl="2"/>
            <a:r>
              <a:rPr lang="en-US" dirty="0"/>
              <a:t>Each position has a predictable meaning</a:t>
            </a:r>
          </a:p>
          <a:p>
            <a:endParaRPr lang="en-US" dirty="0"/>
          </a:p>
          <a:p>
            <a:r>
              <a:rPr lang="en-US" dirty="0"/>
              <a:t>Example: person’s height, weight and age:</a:t>
            </a:r>
          </a:p>
          <a:p>
            <a:pPr marL="411480" lvl="1" indent="0">
              <a:buNone/>
            </a:pPr>
            <a:r>
              <a:rPr lang="en-US" i="1" dirty="0">
                <a:solidFill>
                  <a:srgbClr val="808080"/>
                </a:solidFill>
              </a:rPr>
              <a:t># Don’t need to append or change these:</a:t>
            </a:r>
          </a:p>
          <a:p>
            <a:pPr marL="411480" lvl="1" indent="0">
              <a:buNone/>
            </a:pPr>
            <a:r>
              <a:rPr lang="en-US" dirty="0"/>
              <a:t>stats = (</a:t>
            </a:r>
            <a:r>
              <a:rPr lang="en-US" dirty="0">
                <a:solidFill>
                  <a:srgbClr val="0000FF"/>
                </a:solidFill>
              </a:rPr>
              <a:t>175</a:t>
            </a:r>
            <a:r>
              <a:rPr lang="en-US" dirty="0"/>
              <a:t>, </a:t>
            </a:r>
            <a:r>
              <a:rPr lang="en-US" dirty="0">
                <a:solidFill>
                  <a:srgbClr val="0000FF"/>
                </a:solidFill>
              </a:rPr>
              <a:t>72</a:t>
            </a:r>
            <a:r>
              <a:rPr lang="en-US" dirty="0"/>
              <a:t>, </a:t>
            </a:r>
            <a:r>
              <a:rPr lang="en-US" dirty="0">
                <a:solidFill>
                  <a:srgbClr val="0000FF"/>
                </a:solidFill>
              </a:rPr>
              <a:t>43</a:t>
            </a:r>
            <a:r>
              <a:rPr lang="en-US" dirty="0"/>
              <a:t>)</a:t>
            </a:r>
          </a:p>
        </p:txBody>
      </p:sp>
    </p:spTree>
    <p:extLst>
      <p:ext uri="{BB962C8B-B14F-4D97-AF65-F5344CB8AC3E}">
        <p14:creationId xmlns:p14="http://schemas.microsoft.com/office/powerpoint/2010/main" val="818826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get_counts</a:t>
            </a:r>
            <a:r>
              <a:rPr lang="en-US" dirty="0"/>
              <a:t>()</a:t>
            </a:r>
          </a:p>
        </p:txBody>
      </p:sp>
      <p:sp>
        <p:nvSpPr>
          <p:cNvPr id="3" name="Content Placeholder 2"/>
          <p:cNvSpPr>
            <a:spLocks noGrp="1"/>
          </p:cNvSpPr>
          <p:nvPr>
            <p:ph idx="1"/>
          </p:nvPr>
        </p:nvSpPr>
        <p:spPr/>
        <p:txBody>
          <a:bodyPr>
            <a:normAutofit fontScale="62500" lnSpcReduction="20000"/>
          </a:bodyPr>
          <a:lstStyle/>
          <a:p>
            <a:pPr marL="411480" lvl="1" indent="0">
              <a:buNone/>
            </a:pPr>
            <a:r>
              <a:rPr lang="en-US" b="1" dirty="0" err="1">
                <a:solidFill>
                  <a:srgbClr val="000080"/>
                </a:solidFill>
              </a:rPr>
              <a:t>def</a:t>
            </a:r>
            <a:r>
              <a:rPr lang="en-US" b="1" dirty="0">
                <a:solidFill>
                  <a:srgbClr val="000080"/>
                </a:solidFill>
              </a:rPr>
              <a:t> </a:t>
            </a:r>
            <a:r>
              <a:rPr lang="en-US" dirty="0" err="1"/>
              <a:t>get_counts</a:t>
            </a:r>
            <a:r>
              <a:rPr lang="en-US" dirty="0"/>
              <a:t>(</a:t>
            </a:r>
            <a:r>
              <a:rPr lang="en-US" dirty="0" err="1"/>
              <a:t>context_length</a:t>
            </a:r>
            <a:r>
              <a:rPr lang="en-US" dirty="0"/>
              <a:t>, </a:t>
            </a:r>
            <a:r>
              <a:rPr lang="en-US" dirty="0" err="1"/>
              <a:t>training_text</a:t>
            </a:r>
            <a:r>
              <a:rPr lang="en-US" dirty="0"/>
              <a:t>):</a:t>
            </a:r>
            <a:br>
              <a:rPr lang="en-US" i="1" dirty="0">
                <a:solidFill>
                  <a:srgbClr val="808080"/>
                </a:solidFill>
              </a:rPr>
            </a:br>
            <a:br>
              <a:rPr lang="en-US" i="1" dirty="0">
                <a:solidFill>
                  <a:srgbClr val="808080"/>
                </a:solidFill>
              </a:rPr>
            </a:br>
            <a:r>
              <a:rPr lang="en-US" i="1" dirty="0">
                <a:solidFill>
                  <a:srgbClr val="808080"/>
                </a:solidFill>
              </a:rPr>
              <a:t>    </a:t>
            </a:r>
            <a:r>
              <a:rPr lang="en-US" dirty="0"/>
              <a:t>counts = {}</a:t>
            </a:r>
            <a:br>
              <a:rPr lang="en-US" dirty="0"/>
            </a:br>
            <a:br>
              <a:rPr lang="en-US" dirty="0"/>
            </a:br>
            <a:r>
              <a:rPr lang="en-US" dirty="0"/>
              <a:t>    tokens = </a:t>
            </a:r>
            <a:r>
              <a:rPr lang="en-US" dirty="0" err="1"/>
              <a:t>word_tokenize</a:t>
            </a:r>
            <a:r>
              <a:rPr lang="en-US" dirty="0"/>
              <a:t>(</a:t>
            </a:r>
            <a:r>
              <a:rPr lang="en-US" dirty="0" err="1"/>
              <a:t>training_text</a:t>
            </a:r>
            <a:r>
              <a:rPr lang="en-US" dirty="0"/>
              <a:t>)</a:t>
            </a:r>
            <a:br>
              <a:rPr lang="en-US" dirty="0"/>
            </a:br>
            <a:r>
              <a:rPr lang="en-US" dirty="0"/>
              <a:t>    </a:t>
            </a:r>
            <a:r>
              <a:rPr lang="en-US" b="1" dirty="0">
                <a:solidFill>
                  <a:srgbClr val="000080"/>
                </a:solidFill>
              </a:rPr>
              <a:t>for </a:t>
            </a:r>
            <a:r>
              <a:rPr lang="en-US" dirty="0" err="1"/>
              <a:t>i</a:t>
            </a:r>
            <a:r>
              <a:rPr lang="en-US" dirty="0"/>
              <a:t> </a:t>
            </a:r>
            <a:r>
              <a:rPr lang="en-US" b="1" dirty="0">
                <a:solidFill>
                  <a:srgbClr val="000080"/>
                </a:solidFill>
              </a:rPr>
              <a:t>in </a:t>
            </a:r>
            <a:r>
              <a:rPr lang="en-US" dirty="0">
                <a:solidFill>
                  <a:srgbClr val="000080"/>
                </a:solidFill>
              </a:rPr>
              <a:t>range</a:t>
            </a:r>
            <a:r>
              <a:rPr lang="en-US" dirty="0"/>
              <a:t>(</a:t>
            </a:r>
            <a:r>
              <a:rPr lang="en-US" dirty="0" err="1">
                <a:solidFill>
                  <a:srgbClr val="000080"/>
                </a:solidFill>
              </a:rPr>
              <a:t>len</a:t>
            </a:r>
            <a:r>
              <a:rPr lang="en-US" dirty="0"/>
              <a:t>(tokens) - </a:t>
            </a:r>
            <a:r>
              <a:rPr lang="en-US" dirty="0" err="1"/>
              <a:t>context_length</a:t>
            </a:r>
            <a:r>
              <a:rPr lang="en-US" dirty="0"/>
              <a:t>):</a:t>
            </a:r>
            <a:br>
              <a:rPr lang="en-US" dirty="0"/>
            </a:br>
            <a:r>
              <a:rPr lang="en-US" dirty="0"/>
              <a:t>        context = []</a:t>
            </a:r>
            <a:br>
              <a:rPr lang="en-US" dirty="0"/>
            </a:br>
            <a:r>
              <a:rPr lang="en-US" dirty="0"/>
              <a:t>        </a:t>
            </a:r>
            <a:r>
              <a:rPr lang="en-US" dirty="0" err="1"/>
              <a:t>next_token</a:t>
            </a:r>
            <a:r>
              <a:rPr lang="en-US" dirty="0"/>
              <a:t> = tokens[</a:t>
            </a:r>
            <a:r>
              <a:rPr lang="en-US" dirty="0" err="1"/>
              <a:t>i</a:t>
            </a:r>
            <a:r>
              <a:rPr lang="en-US" dirty="0"/>
              <a:t> + </a:t>
            </a:r>
            <a:r>
              <a:rPr lang="en-US" dirty="0" err="1"/>
              <a:t>context_length</a:t>
            </a:r>
            <a:r>
              <a:rPr lang="en-US" dirty="0"/>
              <a:t>]</a:t>
            </a:r>
            <a:br>
              <a:rPr lang="en-US" dirty="0"/>
            </a:br>
            <a:r>
              <a:rPr lang="en-US" dirty="0"/>
              <a:t>        </a:t>
            </a:r>
            <a:r>
              <a:rPr lang="en-US" b="1" dirty="0">
                <a:solidFill>
                  <a:srgbClr val="000080"/>
                </a:solidFill>
              </a:rPr>
              <a:t>for </a:t>
            </a:r>
            <a:r>
              <a:rPr lang="en-US" dirty="0"/>
              <a:t>j </a:t>
            </a:r>
            <a:r>
              <a:rPr lang="en-US" b="1" dirty="0">
                <a:solidFill>
                  <a:srgbClr val="000080"/>
                </a:solidFill>
              </a:rPr>
              <a:t>in </a:t>
            </a:r>
            <a:r>
              <a:rPr lang="en-US" dirty="0">
                <a:solidFill>
                  <a:srgbClr val="000080"/>
                </a:solidFill>
              </a:rPr>
              <a:t>range</a:t>
            </a:r>
            <a:r>
              <a:rPr lang="en-US" dirty="0"/>
              <a:t>(</a:t>
            </a:r>
            <a:r>
              <a:rPr lang="en-US" dirty="0" err="1"/>
              <a:t>context_length</a:t>
            </a:r>
            <a:r>
              <a:rPr lang="en-US" dirty="0"/>
              <a:t>):</a:t>
            </a:r>
            <a:br>
              <a:rPr lang="en-US" dirty="0"/>
            </a:br>
            <a:r>
              <a:rPr lang="en-US" dirty="0"/>
              <a:t>            </a:t>
            </a:r>
            <a:r>
              <a:rPr lang="en-US" dirty="0" err="1"/>
              <a:t>context.append</a:t>
            </a:r>
            <a:r>
              <a:rPr lang="en-US" dirty="0"/>
              <a:t>(tokens[</a:t>
            </a:r>
            <a:r>
              <a:rPr lang="en-US" dirty="0" err="1"/>
              <a:t>i</a:t>
            </a:r>
            <a:r>
              <a:rPr lang="en-US" dirty="0"/>
              <a:t> + j])</a:t>
            </a:r>
            <a:br>
              <a:rPr lang="en-US" dirty="0"/>
            </a:br>
            <a:br>
              <a:rPr lang="en-US" dirty="0"/>
            </a:br>
            <a:r>
              <a:rPr lang="en-US" dirty="0"/>
              <a:t>        </a:t>
            </a:r>
            <a:r>
              <a:rPr lang="en-US" i="1" dirty="0">
                <a:solidFill>
                  <a:srgbClr val="808080"/>
                </a:solidFill>
              </a:rPr>
              <a:t># Add 1 to frequency or create new dictionary item for this tuple</a:t>
            </a:r>
            <a:br>
              <a:rPr lang="en-US" i="1" dirty="0">
                <a:solidFill>
                  <a:srgbClr val="808080"/>
                </a:solidFill>
              </a:rPr>
            </a:br>
            <a:r>
              <a:rPr lang="en-US" i="1" dirty="0">
                <a:solidFill>
                  <a:srgbClr val="808080"/>
                </a:solidFill>
              </a:rPr>
              <a:t>        </a:t>
            </a:r>
            <a:r>
              <a:rPr lang="en-US" b="1" dirty="0">
                <a:solidFill>
                  <a:srgbClr val="000080"/>
                </a:solidFill>
              </a:rPr>
              <a:t>if </a:t>
            </a:r>
            <a:r>
              <a:rPr lang="en-US" dirty="0">
                <a:solidFill>
                  <a:srgbClr val="000080"/>
                </a:solidFill>
              </a:rPr>
              <a:t>tuple</a:t>
            </a:r>
            <a:r>
              <a:rPr lang="en-US" dirty="0"/>
              <a:t>(context) </a:t>
            </a:r>
            <a:r>
              <a:rPr lang="en-US" b="1" dirty="0">
                <a:solidFill>
                  <a:srgbClr val="000080"/>
                </a:solidFill>
              </a:rPr>
              <a:t>in </a:t>
            </a:r>
            <a:r>
              <a:rPr lang="en-US" dirty="0"/>
              <a:t>counts:</a:t>
            </a:r>
            <a:br>
              <a:rPr lang="en-US" dirty="0"/>
            </a:br>
            <a:r>
              <a:rPr lang="en-US" dirty="0"/>
              <a:t>            </a:t>
            </a:r>
            <a:r>
              <a:rPr lang="en-US" b="1" dirty="0">
                <a:solidFill>
                  <a:srgbClr val="000080"/>
                </a:solidFill>
              </a:rPr>
              <a:t>if </a:t>
            </a:r>
            <a:r>
              <a:rPr lang="en-US" dirty="0" err="1"/>
              <a:t>next_token</a:t>
            </a:r>
            <a:r>
              <a:rPr lang="en-US" dirty="0"/>
              <a:t> </a:t>
            </a:r>
            <a:r>
              <a:rPr lang="en-US" b="1" dirty="0">
                <a:solidFill>
                  <a:srgbClr val="000080"/>
                </a:solidFill>
              </a:rPr>
              <a:t>in </a:t>
            </a:r>
            <a:r>
              <a:rPr lang="en-US" dirty="0"/>
              <a:t>counts[</a:t>
            </a:r>
            <a:r>
              <a:rPr lang="en-US" dirty="0">
                <a:solidFill>
                  <a:srgbClr val="000080"/>
                </a:solidFill>
              </a:rPr>
              <a:t>tuple</a:t>
            </a:r>
            <a:r>
              <a:rPr lang="en-US" dirty="0"/>
              <a:t>(context)]:</a:t>
            </a:r>
            <a:br>
              <a:rPr lang="en-US" dirty="0"/>
            </a:br>
            <a:r>
              <a:rPr lang="en-US" dirty="0"/>
              <a:t>                counts[</a:t>
            </a:r>
            <a:r>
              <a:rPr lang="en-US" dirty="0">
                <a:solidFill>
                  <a:srgbClr val="000080"/>
                </a:solidFill>
              </a:rPr>
              <a:t>tuple</a:t>
            </a:r>
            <a:r>
              <a:rPr lang="en-US" dirty="0"/>
              <a:t>(context)][</a:t>
            </a:r>
            <a:r>
              <a:rPr lang="en-US" dirty="0" err="1"/>
              <a:t>next_token</a:t>
            </a:r>
            <a:r>
              <a:rPr lang="en-US" dirty="0"/>
              <a:t>] += </a:t>
            </a:r>
            <a:r>
              <a:rPr lang="en-US" dirty="0">
                <a:solidFill>
                  <a:srgbClr val="0000FF"/>
                </a:solidFill>
              </a:rPr>
              <a:t>1</a:t>
            </a:r>
            <a:br>
              <a:rPr lang="en-US" dirty="0">
                <a:solidFill>
                  <a:srgbClr val="0000FF"/>
                </a:solidFill>
              </a:rPr>
            </a:br>
            <a:r>
              <a:rPr lang="en-US" dirty="0">
                <a:solidFill>
                  <a:srgbClr val="0000FF"/>
                </a:solidFill>
              </a:rPr>
              <a:t>            </a:t>
            </a:r>
            <a:r>
              <a:rPr lang="en-US" b="1" dirty="0">
                <a:solidFill>
                  <a:srgbClr val="000080"/>
                </a:solidFill>
              </a:rPr>
              <a:t>else</a:t>
            </a:r>
            <a:r>
              <a:rPr lang="en-US" dirty="0"/>
              <a:t>:</a:t>
            </a:r>
            <a:br>
              <a:rPr lang="en-US" dirty="0"/>
            </a:br>
            <a:r>
              <a:rPr lang="en-US" dirty="0"/>
              <a:t>                counts[</a:t>
            </a:r>
            <a:r>
              <a:rPr lang="en-US" dirty="0">
                <a:solidFill>
                  <a:srgbClr val="000080"/>
                </a:solidFill>
              </a:rPr>
              <a:t>tuple</a:t>
            </a:r>
            <a:r>
              <a:rPr lang="en-US" dirty="0"/>
              <a:t>(context)] = {</a:t>
            </a:r>
            <a:r>
              <a:rPr lang="en-US" dirty="0" err="1"/>
              <a:t>next_token</a:t>
            </a:r>
            <a:r>
              <a:rPr lang="en-US" dirty="0"/>
              <a:t>: </a:t>
            </a:r>
            <a:r>
              <a:rPr lang="en-US" dirty="0">
                <a:solidFill>
                  <a:srgbClr val="0000FF"/>
                </a:solidFill>
              </a:rPr>
              <a:t>1</a:t>
            </a:r>
            <a:r>
              <a:rPr lang="en-US" dirty="0"/>
              <a:t>}</a:t>
            </a:r>
            <a:br>
              <a:rPr lang="en-US" dirty="0"/>
            </a:br>
            <a:r>
              <a:rPr lang="en-US" dirty="0"/>
              <a:t>        </a:t>
            </a:r>
            <a:r>
              <a:rPr lang="en-US" b="1" dirty="0">
                <a:solidFill>
                  <a:srgbClr val="000080"/>
                </a:solidFill>
              </a:rPr>
              <a:t>else</a:t>
            </a:r>
            <a:r>
              <a:rPr lang="en-US" dirty="0"/>
              <a:t>:</a:t>
            </a:r>
            <a:br>
              <a:rPr lang="en-US" dirty="0"/>
            </a:br>
            <a:r>
              <a:rPr lang="en-US" dirty="0"/>
              <a:t>            counts[</a:t>
            </a:r>
            <a:r>
              <a:rPr lang="en-US" dirty="0">
                <a:solidFill>
                  <a:srgbClr val="000080"/>
                </a:solidFill>
              </a:rPr>
              <a:t>tuple</a:t>
            </a:r>
            <a:r>
              <a:rPr lang="en-US" dirty="0"/>
              <a:t>(context)] = {</a:t>
            </a:r>
            <a:r>
              <a:rPr lang="en-US" dirty="0" err="1"/>
              <a:t>next_token</a:t>
            </a:r>
            <a:r>
              <a:rPr lang="en-US" dirty="0"/>
              <a:t>: </a:t>
            </a:r>
            <a:r>
              <a:rPr lang="en-US" dirty="0">
                <a:solidFill>
                  <a:srgbClr val="0000FF"/>
                </a:solidFill>
              </a:rPr>
              <a:t>1</a:t>
            </a:r>
            <a:r>
              <a:rPr lang="en-US" dirty="0"/>
              <a:t>}</a:t>
            </a:r>
            <a:br>
              <a:rPr lang="en-US" dirty="0"/>
            </a:br>
            <a:br>
              <a:rPr lang="en-US" dirty="0"/>
            </a:br>
            <a:r>
              <a:rPr lang="en-US" dirty="0"/>
              <a:t>    </a:t>
            </a:r>
            <a:r>
              <a:rPr lang="en-US" b="1" dirty="0">
                <a:solidFill>
                  <a:srgbClr val="000080"/>
                </a:solidFill>
              </a:rPr>
              <a:t>return </a:t>
            </a:r>
            <a:r>
              <a:rPr lang="en-US" dirty="0"/>
              <a:t>counts</a:t>
            </a:r>
          </a:p>
        </p:txBody>
      </p:sp>
    </p:spTree>
    <p:extLst>
      <p:ext uri="{BB962C8B-B14F-4D97-AF65-F5344CB8AC3E}">
        <p14:creationId xmlns:p14="http://schemas.microsoft.com/office/powerpoint/2010/main" val="431024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53536"/>
            <a:ext cx="9144000" cy="1143000"/>
          </a:xfrm>
        </p:spPr>
        <p:txBody>
          <a:bodyPr>
            <a:noAutofit/>
          </a:bodyPr>
          <a:lstStyle/>
          <a:p>
            <a:r>
              <a:rPr lang="en-US" sz="2400" dirty="0" err="1"/>
              <a:t>generate_from_file</a:t>
            </a:r>
            <a:r>
              <a:rPr lang="en-US" sz="2400" dirty="0"/>
              <a:t>(</a:t>
            </a:r>
            <a:r>
              <a:rPr lang="en-US" sz="2400" dirty="0" err="1"/>
              <a:t>context_length,training_file,output_length</a:t>
            </a:r>
            <a:r>
              <a:rPr lang="en-US" sz="2400" dirty="0"/>
              <a:t>=</a:t>
            </a:r>
            <a:r>
              <a:rPr lang="en-US" sz="2400" dirty="0">
                <a:solidFill>
                  <a:srgbClr val="0000FF"/>
                </a:solidFill>
              </a:rPr>
              <a:t>10</a:t>
            </a:r>
            <a:r>
              <a:rPr lang="en-US" sz="2400" dirty="0"/>
              <a:t>)</a:t>
            </a:r>
          </a:p>
        </p:txBody>
      </p:sp>
      <p:sp>
        <p:nvSpPr>
          <p:cNvPr id="3" name="Content Placeholder 2"/>
          <p:cNvSpPr>
            <a:spLocks noGrp="1"/>
          </p:cNvSpPr>
          <p:nvPr>
            <p:ph idx="1"/>
          </p:nvPr>
        </p:nvSpPr>
        <p:spPr>
          <a:xfrm>
            <a:off x="457200" y="1646237"/>
            <a:ext cx="8839200" cy="4526280"/>
          </a:xfrm>
        </p:spPr>
        <p:txBody>
          <a:bodyPr>
            <a:normAutofit fontScale="77500" lnSpcReduction="20000"/>
          </a:bodyPr>
          <a:lstStyle/>
          <a:p>
            <a:pPr marL="50800" lvl="1" indent="0">
              <a:buNone/>
            </a:pPr>
            <a:r>
              <a:rPr lang="en-US" dirty="0" err="1"/>
              <a:t>first_tokens</a:t>
            </a:r>
            <a:r>
              <a:rPr lang="en-US" dirty="0"/>
              <a:t> = choice(</a:t>
            </a:r>
            <a:r>
              <a:rPr lang="en-US" dirty="0" err="1"/>
              <a:t>counts.keys</a:t>
            </a:r>
            <a:r>
              <a:rPr lang="en-US" dirty="0"/>
              <a:t>())  </a:t>
            </a:r>
            <a:r>
              <a:rPr lang="en-US" i="1" dirty="0">
                <a:solidFill>
                  <a:srgbClr val="808080"/>
                </a:solidFill>
              </a:rPr>
              <a:t># Choose a random first context</a:t>
            </a:r>
            <a:br>
              <a:rPr lang="en-US" i="1" dirty="0">
                <a:solidFill>
                  <a:srgbClr val="808080"/>
                </a:solidFill>
              </a:rPr>
            </a:br>
            <a:r>
              <a:rPr lang="en-US" dirty="0" err="1"/>
              <a:t>output_list</a:t>
            </a:r>
            <a:r>
              <a:rPr lang="en-US" dirty="0"/>
              <a:t> = </a:t>
            </a:r>
            <a:r>
              <a:rPr lang="en-US" dirty="0">
                <a:solidFill>
                  <a:srgbClr val="000080"/>
                </a:solidFill>
              </a:rPr>
              <a:t>list</a:t>
            </a:r>
            <a:r>
              <a:rPr lang="en-US" dirty="0"/>
              <a:t>(</a:t>
            </a:r>
            <a:r>
              <a:rPr lang="en-US" dirty="0" err="1"/>
              <a:t>first_tokens</a:t>
            </a:r>
            <a:r>
              <a:rPr lang="en-US" dirty="0"/>
              <a:t>)</a:t>
            </a:r>
            <a:br>
              <a:rPr lang="en-US" dirty="0"/>
            </a:br>
            <a:r>
              <a:rPr lang="en-US" dirty="0" err="1"/>
              <a:t>current_context</a:t>
            </a:r>
            <a:r>
              <a:rPr lang="en-US" dirty="0"/>
              <a:t> = </a:t>
            </a:r>
            <a:r>
              <a:rPr lang="en-US" dirty="0" err="1"/>
              <a:t>first_tokens</a:t>
            </a:r>
            <a:br>
              <a:rPr lang="en-US" dirty="0"/>
            </a:br>
            <a:br>
              <a:rPr lang="en-US" dirty="0"/>
            </a:br>
            <a:r>
              <a:rPr lang="en-US" b="1" dirty="0">
                <a:solidFill>
                  <a:srgbClr val="000080"/>
                </a:solidFill>
              </a:rPr>
              <a:t>for </a:t>
            </a:r>
            <a:r>
              <a:rPr lang="en-US" dirty="0" err="1"/>
              <a:t>i</a:t>
            </a:r>
            <a:r>
              <a:rPr lang="en-US" dirty="0"/>
              <a:t> </a:t>
            </a:r>
            <a:r>
              <a:rPr lang="en-US" b="1" dirty="0">
                <a:solidFill>
                  <a:srgbClr val="000080"/>
                </a:solidFill>
              </a:rPr>
              <a:t>in </a:t>
            </a:r>
            <a:r>
              <a:rPr lang="en-US" dirty="0">
                <a:solidFill>
                  <a:srgbClr val="000080"/>
                </a:solidFill>
              </a:rPr>
              <a:t>range</a:t>
            </a:r>
            <a:r>
              <a:rPr lang="en-US" dirty="0"/>
              <a:t>(</a:t>
            </a:r>
            <a:r>
              <a:rPr lang="en-US" dirty="0" err="1"/>
              <a:t>output_length</a:t>
            </a:r>
            <a:r>
              <a:rPr lang="en-US" dirty="0"/>
              <a:t>):</a:t>
            </a:r>
            <a:br>
              <a:rPr lang="en-US" dirty="0"/>
            </a:br>
            <a:r>
              <a:rPr lang="en-US" dirty="0"/>
              <a:t>    </a:t>
            </a:r>
            <a:r>
              <a:rPr lang="en-US" dirty="0" err="1"/>
              <a:t>next_context</a:t>
            </a:r>
            <a:r>
              <a:rPr lang="en-US" dirty="0"/>
              <a:t> = </a:t>
            </a:r>
            <a:r>
              <a:rPr lang="en-US" dirty="0">
                <a:solidFill>
                  <a:srgbClr val="000080"/>
                </a:solidFill>
              </a:rPr>
              <a:t>max</a:t>
            </a:r>
            <a:r>
              <a:rPr lang="en-US" dirty="0"/>
              <a:t>(counts[</a:t>
            </a:r>
            <a:r>
              <a:rPr lang="en-US" dirty="0" err="1"/>
              <a:t>current_context</a:t>
            </a:r>
            <a:r>
              <a:rPr lang="en-US" dirty="0"/>
              <a:t>], </a:t>
            </a:r>
            <a:r>
              <a:rPr lang="en-US" dirty="0">
                <a:solidFill>
                  <a:srgbClr val="660099"/>
                </a:solidFill>
              </a:rPr>
              <a:t>key</a:t>
            </a:r>
            <a:r>
              <a:rPr lang="en-US" dirty="0"/>
              <a:t>=counts[</a:t>
            </a:r>
            <a:r>
              <a:rPr lang="en-US" dirty="0" err="1"/>
              <a:t>current_context</a:t>
            </a:r>
            <a:r>
              <a:rPr lang="en-US" dirty="0"/>
              <a:t>].get)</a:t>
            </a:r>
            <a:br>
              <a:rPr lang="en-US" dirty="0"/>
            </a:br>
            <a:r>
              <a:rPr lang="en-US" dirty="0"/>
              <a:t>    temp = </a:t>
            </a:r>
            <a:r>
              <a:rPr lang="en-US" dirty="0">
                <a:solidFill>
                  <a:srgbClr val="000080"/>
                </a:solidFill>
              </a:rPr>
              <a:t>list</a:t>
            </a:r>
            <a:r>
              <a:rPr lang="en-US" dirty="0"/>
              <a:t>(</a:t>
            </a:r>
            <a:r>
              <a:rPr lang="en-US" dirty="0" err="1"/>
              <a:t>current_context</a:t>
            </a:r>
            <a:r>
              <a:rPr lang="en-US" dirty="0"/>
              <a:t>)</a:t>
            </a:r>
            <a:br>
              <a:rPr lang="en-US" dirty="0"/>
            </a:br>
            <a:r>
              <a:rPr lang="en-US" dirty="0"/>
              <a:t>    </a:t>
            </a:r>
            <a:r>
              <a:rPr lang="en-US" dirty="0" err="1"/>
              <a:t>temp.pop</a:t>
            </a:r>
            <a:r>
              <a:rPr lang="en-US" dirty="0"/>
              <a:t>(</a:t>
            </a:r>
            <a:r>
              <a:rPr lang="en-US" dirty="0">
                <a:solidFill>
                  <a:srgbClr val="0000FF"/>
                </a:solidFill>
              </a:rPr>
              <a:t>0</a:t>
            </a:r>
            <a:r>
              <a:rPr lang="en-US" dirty="0"/>
              <a:t>)  </a:t>
            </a:r>
            <a:r>
              <a:rPr lang="en-US" i="1" dirty="0">
                <a:solidFill>
                  <a:srgbClr val="808080"/>
                </a:solidFill>
              </a:rPr>
              <a:t># Remove first token in previous context</a:t>
            </a:r>
            <a:br>
              <a:rPr lang="en-US" i="1" dirty="0">
                <a:solidFill>
                  <a:srgbClr val="808080"/>
                </a:solidFill>
              </a:rPr>
            </a:br>
            <a:r>
              <a:rPr lang="en-US" i="1" dirty="0">
                <a:solidFill>
                  <a:srgbClr val="808080"/>
                </a:solidFill>
              </a:rPr>
              <a:t>    </a:t>
            </a:r>
            <a:r>
              <a:rPr lang="en-US" dirty="0" err="1"/>
              <a:t>temp.append</a:t>
            </a:r>
            <a:r>
              <a:rPr lang="en-US" dirty="0"/>
              <a:t>(</a:t>
            </a:r>
            <a:r>
              <a:rPr lang="en-US" dirty="0" err="1"/>
              <a:t>next_context</a:t>
            </a:r>
            <a:r>
              <a:rPr lang="en-US" dirty="0"/>
              <a:t>)  </a:t>
            </a:r>
            <a:r>
              <a:rPr lang="en-US" i="1" dirty="0">
                <a:solidFill>
                  <a:srgbClr val="808080"/>
                </a:solidFill>
              </a:rPr>
              <a:t># Add new token for the next context</a:t>
            </a:r>
            <a:br>
              <a:rPr lang="en-US" i="1" dirty="0">
                <a:solidFill>
                  <a:srgbClr val="808080"/>
                </a:solidFill>
              </a:rPr>
            </a:br>
            <a:r>
              <a:rPr lang="en-US" i="1" dirty="0">
                <a:solidFill>
                  <a:srgbClr val="808080"/>
                </a:solidFill>
              </a:rPr>
              <a:t>    </a:t>
            </a:r>
            <a:r>
              <a:rPr lang="en-US" dirty="0" err="1"/>
              <a:t>next_token</a:t>
            </a:r>
            <a:r>
              <a:rPr lang="en-US" dirty="0"/>
              <a:t> = temp[-</a:t>
            </a:r>
            <a:r>
              <a:rPr lang="en-US" dirty="0">
                <a:solidFill>
                  <a:srgbClr val="0000FF"/>
                </a:solidFill>
              </a:rPr>
              <a:t>1</a:t>
            </a:r>
            <a:r>
              <a:rPr lang="en-US" dirty="0"/>
              <a:t>]</a:t>
            </a:r>
            <a:br>
              <a:rPr lang="en-US" dirty="0"/>
            </a:br>
            <a:r>
              <a:rPr lang="en-US" dirty="0"/>
              <a:t>    </a:t>
            </a:r>
            <a:r>
              <a:rPr lang="en-US" dirty="0" err="1"/>
              <a:t>next_context</a:t>
            </a:r>
            <a:r>
              <a:rPr lang="en-US" dirty="0"/>
              <a:t> = </a:t>
            </a:r>
            <a:r>
              <a:rPr lang="en-US" dirty="0">
                <a:solidFill>
                  <a:srgbClr val="000080"/>
                </a:solidFill>
              </a:rPr>
              <a:t>tuple</a:t>
            </a:r>
            <a:r>
              <a:rPr lang="en-US" dirty="0"/>
              <a:t>(temp)</a:t>
            </a:r>
            <a:br>
              <a:rPr lang="en-US" dirty="0"/>
            </a:br>
            <a:br>
              <a:rPr lang="en-US" dirty="0"/>
            </a:br>
            <a:r>
              <a:rPr lang="en-US" dirty="0"/>
              <a:t>    </a:t>
            </a:r>
            <a:r>
              <a:rPr lang="en-US" dirty="0" err="1"/>
              <a:t>current_context</a:t>
            </a:r>
            <a:r>
              <a:rPr lang="en-US" dirty="0"/>
              <a:t> = </a:t>
            </a:r>
            <a:r>
              <a:rPr lang="en-US" dirty="0" err="1"/>
              <a:t>next_context</a:t>
            </a:r>
            <a:br>
              <a:rPr lang="en-US" dirty="0"/>
            </a:br>
            <a:br>
              <a:rPr lang="en-US" dirty="0"/>
            </a:br>
            <a:r>
              <a:rPr lang="en-US" dirty="0"/>
              <a:t>    </a:t>
            </a:r>
            <a:r>
              <a:rPr lang="en-US" dirty="0" err="1"/>
              <a:t>output_list.append</a:t>
            </a:r>
            <a:r>
              <a:rPr lang="en-US" dirty="0"/>
              <a:t>(</a:t>
            </a:r>
            <a:r>
              <a:rPr lang="en-US" dirty="0" err="1"/>
              <a:t>next_token</a:t>
            </a:r>
            <a:r>
              <a:rPr lang="en-US" dirty="0"/>
              <a:t>)</a:t>
            </a:r>
            <a:br>
              <a:rPr lang="en-US" dirty="0"/>
            </a:br>
            <a:br>
              <a:rPr lang="en-US" dirty="0"/>
            </a:br>
            <a:r>
              <a:rPr lang="en-US" b="1" dirty="0">
                <a:solidFill>
                  <a:srgbClr val="000080"/>
                </a:solidFill>
              </a:rPr>
              <a:t>print(</a:t>
            </a:r>
            <a:r>
              <a:rPr lang="en-US" b="1" dirty="0">
                <a:solidFill>
                  <a:srgbClr val="008000"/>
                </a:solidFill>
              </a:rPr>
              <a:t>" "</a:t>
            </a:r>
            <a:r>
              <a:rPr lang="en-US" dirty="0"/>
              <a:t>.join(</a:t>
            </a:r>
            <a:r>
              <a:rPr lang="en-US" dirty="0" err="1"/>
              <a:t>output_list</a:t>
            </a:r>
            <a:r>
              <a:rPr lang="en-US" dirty="0"/>
              <a:t>)</a:t>
            </a:r>
            <a:r>
              <a:rPr lang="en-US" b="1" dirty="0">
                <a:solidFill>
                  <a:srgbClr val="002060"/>
                </a:solidFill>
              </a:rPr>
              <a:t>)</a:t>
            </a:r>
          </a:p>
        </p:txBody>
      </p:sp>
    </p:spTree>
    <p:extLst>
      <p:ext uri="{BB962C8B-B14F-4D97-AF65-F5344CB8AC3E}">
        <p14:creationId xmlns:p14="http://schemas.microsoft.com/office/powerpoint/2010/main" val="37715688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Spot the genre</a:t>
            </a:r>
          </a:p>
        </p:txBody>
      </p:sp>
      <p:sp>
        <p:nvSpPr>
          <p:cNvPr id="3" name="Content Placeholder 2"/>
          <p:cNvSpPr>
            <a:spLocks noGrp="1"/>
          </p:cNvSpPr>
          <p:nvPr>
            <p:ph idx="1"/>
          </p:nvPr>
        </p:nvSpPr>
        <p:spPr/>
        <p:txBody>
          <a:bodyPr/>
          <a:lstStyle/>
          <a:p>
            <a:pPr marL="0" indent="0">
              <a:buNone/>
            </a:pPr>
            <a:r>
              <a:rPr lang="en-US" dirty="0"/>
              <a:t>these changes into our other midmarket power forms . Thanks again for your help on this . Carol St. Clair EB 3889 713-853-3989 ( Phone ) 713-646-3393 ( Fax ) </a:t>
            </a:r>
            <a:r>
              <a:rPr lang="en-US" dirty="0" err="1"/>
              <a:t>carol.st.clair</a:t>
            </a:r>
            <a:r>
              <a:rPr lang="en-US" dirty="0"/>
              <a:t> @ enron.com All , Please see the attached Interconnect Agreement with </a:t>
            </a:r>
            <a:r>
              <a:rPr lang="en-US" dirty="0" err="1"/>
              <a:t>Questar</a:t>
            </a:r>
            <a:r>
              <a:rPr lang="en-US" dirty="0"/>
              <a:t> . </a:t>
            </a:r>
            <a:r>
              <a:rPr lang="en-US" dirty="0" err="1"/>
              <a:t>Transwestern</a:t>
            </a:r>
            <a:r>
              <a:rPr lang="en-US" dirty="0"/>
              <a:t> will own and operate the interconnect . </a:t>
            </a:r>
            <a:r>
              <a:rPr lang="en-US" dirty="0" err="1"/>
              <a:t>Questar</a:t>
            </a:r>
            <a:r>
              <a:rPr lang="en-US" dirty="0"/>
              <a:t> may be able to purchase material , but some of</a:t>
            </a:r>
          </a:p>
          <a:p>
            <a:endParaRPr lang="en-US" dirty="0"/>
          </a:p>
        </p:txBody>
      </p:sp>
    </p:spTree>
    <p:extLst>
      <p:ext uri="{BB962C8B-B14F-4D97-AF65-F5344CB8AC3E}">
        <p14:creationId xmlns:p14="http://schemas.microsoft.com/office/powerpoint/2010/main" val="2949036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Spot the genre</a:t>
            </a:r>
          </a:p>
        </p:txBody>
      </p:sp>
      <p:sp>
        <p:nvSpPr>
          <p:cNvPr id="3" name="Content Placeholder 2"/>
          <p:cNvSpPr>
            <a:spLocks noGrp="1"/>
          </p:cNvSpPr>
          <p:nvPr>
            <p:ph idx="1"/>
          </p:nvPr>
        </p:nvSpPr>
        <p:spPr/>
        <p:txBody>
          <a:bodyPr/>
          <a:lstStyle/>
          <a:p>
            <a:pPr marL="0" indent="0">
              <a:buNone/>
            </a:pPr>
            <a:r>
              <a:rPr lang="en-US" dirty="0"/>
              <a:t>Furies , and I 'll be as good as my word ; but speciously for Master Fenton . Well , on went he for a search , and away went I for foul clothes . But mark the sequel , Master Brook-I suffered the pangs of three several deaths : first , an intolerable fright to be detected with a jealous rotten bell-</a:t>
            </a:r>
            <a:r>
              <a:rPr lang="en-US" dirty="0" err="1"/>
              <a:t>wether</a:t>
            </a:r>
            <a:endParaRPr lang="en-US" dirty="0"/>
          </a:p>
        </p:txBody>
      </p:sp>
    </p:spTree>
    <p:extLst>
      <p:ext uri="{BB962C8B-B14F-4D97-AF65-F5344CB8AC3E}">
        <p14:creationId xmlns:p14="http://schemas.microsoft.com/office/powerpoint/2010/main" val="765976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Spot the genre</a:t>
            </a:r>
          </a:p>
        </p:txBody>
      </p:sp>
      <p:sp>
        <p:nvSpPr>
          <p:cNvPr id="3" name="Content Placeholder 2"/>
          <p:cNvSpPr>
            <a:spLocks noGrp="1"/>
          </p:cNvSpPr>
          <p:nvPr>
            <p:ph idx="1"/>
          </p:nvPr>
        </p:nvSpPr>
        <p:spPr/>
        <p:txBody>
          <a:bodyPr/>
          <a:lstStyle/>
          <a:p>
            <a:pPr marL="0" indent="0">
              <a:buNone/>
            </a:pPr>
            <a:r>
              <a:rPr lang="en-US" dirty="0"/>
              <a:t>ambush in her system , ready , at the corner of the street , with his great kite at his back , a very monument of human misery . My aunt went on with a quiet enjoyment , in which there was very little affectation , if any ; drinking the warm ale . 'She 's the most ridiculous of mortals . But</a:t>
            </a:r>
          </a:p>
        </p:txBody>
      </p:sp>
    </p:spTree>
    <p:extLst>
      <p:ext uri="{BB962C8B-B14F-4D97-AF65-F5344CB8AC3E}">
        <p14:creationId xmlns:p14="http://schemas.microsoft.com/office/powerpoint/2010/main" val="9291049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p:txBody>
          <a:bodyPr>
            <a:normAutofit/>
          </a:bodyPr>
          <a:lstStyle/>
          <a:p>
            <a:r>
              <a:rPr lang="en-US" dirty="0"/>
              <a:t>Due by end of Friday, October 22</a:t>
            </a:r>
          </a:p>
          <a:p>
            <a:r>
              <a:rPr lang="en-US" dirty="0"/>
              <a:t>Longer project - improve the n-gram generator</a:t>
            </a:r>
          </a:p>
          <a:p>
            <a:pPr marL="925830" lvl="1" indent="-514350">
              <a:buAutoNum type="arabicPeriod"/>
            </a:pPr>
            <a:r>
              <a:rPr lang="en-US" dirty="0"/>
              <a:t>Add an </a:t>
            </a:r>
            <a:r>
              <a:rPr lang="en-US" dirty="0" err="1"/>
              <a:t>argparse</a:t>
            </a:r>
            <a:r>
              <a:rPr lang="en-US" dirty="0"/>
              <a:t> argument to set context length (</a:t>
            </a:r>
            <a:r>
              <a:rPr lang="en-US" b="1" dirty="0"/>
              <a:t>default</a:t>
            </a:r>
            <a:r>
              <a:rPr lang="en-US" dirty="0"/>
              <a:t> : 2). Note that parameters default to string, so use</a:t>
            </a:r>
            <a:r>
              <a:rPr lang="en-US" b="1" dirty="0"/>
              <a:t> int() </a:t>
            </a:r>
            <a:r>
              <a:rPr lang="en-US" dirty="0"/>
              <a:t>[2 pts]</a:t>
            </a:r>
          </a:p>
          <a:p>
            <a:pPr marL="925830" lvl="1" indent="-514350">
              <a:buAutoNum type="arabicPeriod"/>
            </a:pPr>
            <a:r>
              <a:rPr lang="en-US" dirty="0"/>
              <a:t>Add an argument to set the starting </a:t>
            </a:r>
            <a:r>
              <a:rPr lang="en-US" dirty="0" err="1"/>
              <a:t>ngram</a:t>
            </a:r>
            <a:r>
              <a:rPr lang="en-US" dirty="0"/>
              <a:t>: [6 pts]</a:t>
            </a:r>
          </a:p>
          <a:p>
            <a:pPr marL="1108710" lvl="2" indent="-514350"/>
            <a:r>
              <a:rPr lang="en-US" dirty="0"/>
              <a:t>User can specify to start the story with "The woman"</a:t>
            </a:r>
          </a:p>
          <a:p>
            <a:pPr marL="1108710" lvl="2" indent="-514350"/>
            <a:r>
              <a:rPr lang="en-US" dirty="0"/>
              <a:t>Note parameter may contain spaces so surround it with double quotes in your configuration, for example:</a:t>
            </a:r>
          </a:p>
          <a:p>
            <a:pPr marL="1291590" lvl="3" indent="-514350"/>
            <a:r>
              <a:rPr lang="en-US" i="1" dirty="0"/>
              <a:t>&gt; python ngrams.py --starter "The woman"</a:t>
            </a:r>
          </a:p>
          <a:p>
            <a:pPr marL="1108710" lvl="2" indent="-514350"/>
            <a:endParaRPr lang="en-US" dirty="0"/>
          </a:p>
          <a:p>
            <a:pPr lvl="1"/>
            <a:endParaRPr lang="en-US" dirty="0"/>
          </a:p>
        </p:txBody>
      </p:sp>
    </p:spTree>
    <p:extLst>
      <p:ext uri="{BB962C8B-B14F-4D97-AF65-F5344CB8AC3E}">
        <p14:creationId xmlns:p14="http://schemas.microsoft.com/office/powerpoint/2010/main" val="963674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p:txBody>
          <a:bodyPr>
            <a:normAutofit lnSpcReduction="10000"/>
          </a:bodyPr>
          <a:lstStyle/>
          <a:p>
            <a:pPr marL="925830" lvl="1" indent="-514350">
              <a:buFont typeface="+mj-lt"/>
              <a:buAutoNum type="arabicPeriod" startAt="2"/>
            </a:pPr>
            <a:r>
              <a:rPr lang="en-US" dirty="0"/>
              <a:t>(</a:t>
            </a:r>
            <a:r>
              <a:rPr lang="en-US" dirty="0" err="1"/>
              <a:t>ctd</a:t>
            </a:r>
            <a:r>
              <a:rPr lang="en-US" dirty="0"/>
              <a:t>.)</a:t>
            </a:r>
          </a:p>
          <a:p>
            <a:pPr marL="1108710" lvl="2" indent="-514350"/>
            <a:r>
              <a:rPr lang="en-US" dirty="0"/>
              <a:t>Tokenize the starter n-gram via </a:t>
            </a:r>
            <a:r>
              <a:rPr lang="en-US" dirty="0" err="1"/>
              <a:t>word_tokenize</a:t>
            </a:r>
            <a:r>
              <a:rPr lang="en-US" dirty="0"/>
              <a:t>() and feed it to the generator as a tuple instead of:</a:t>
            </a:r>
            <a:br>
              <a:rPr lang="en-US" dirty="0"/>
            </a:br>
            <a:r>
              <a:rPr lang="en-US" dirty="0"/>
              <a:t>choice(</a:t>
            </a:r>
            <a:r>
              <a:rPr lang="en-US" dirty="0" err="1"/>
              <a:t>counts.keys</a:t>
            </a:r>
            <a:r>
              <a:rPr lang="en-US" dirty="0"/>
              <a:t>())</a:t>
            </a:r>
          </a:p>
          <a:p>
            <a:pPr marL="1108710" lvl="2" indent="-514350"/>
            <a:r>
              <a:rPr lang="en-US" dirty="0"/>
              <a:t>If the starter n-gram is not specified, use choice() as before</a:t>
            </a:r>
          </a:p>
          <a:p>
            <a:pPr marL="1108710" lvl="2" indent="-514350"/>
            <a:r>
              <a:rPr lang="en-US" dirty="0"/>
              <a:t>If it’s too short or long (compared to context length), print a warning and quit:</a:t>
            </a:r>
          </a:p>
          <a:p>
            <a:pPr marL="777240" lvl="3" indent="0">
              <a:buNone/>
            </a:pPr>
            <a:r>
              <a:rPr lang="en-US" dirty="0"/>
              <a:t>		</a:t>
            </a:r>
            <a:r>
              <a:rPr lang="en-US" b="1" dirty="0">
                <a:solidFill>
                  <a:srgbClr val="002060"/>
                </a:solidFill>
              </a:rPr>
              <a:t>import </a:t>
            </a:r>
            <a:r>
              <a:rPr lang="en-US" dirty="0"/>
              <a:t>sys</a:t>
            </a:r>
          </a:p>
          <a:p>
            <a:pPr marL="777240" lvl="3" indent="0">
              <a:buNone/>
            </a:pPr>
            <a:r>
              <a:rPr lang="en-US" dirty="0"/>
              <a:t>		…</a:t>
            </a:r>
            <a:br>
              <a:rPr lang="en-US" dirty="0"/>
            </a:br>
            <a:r>
              <a:rPr lang="en-US" dirty="0"/>
              <a:t>		</a:t>
            </a:r>
            <a:r>
              <a:rPr lang="en-US" b="1" dirty="0">
                <a:solidFill>
                  <a:srgbClr val="002060"/>
                </a:solidFill>
              </a:rPr>
              <a:t>if</a:t>
            </a:r>
            <a:r>
              <a:rPr lang="en-US" dirty="0">
                <a:solidFill>
                  <a:srgbClr val="002060"/>
                </a:solidFill>
              </a:rPr>
              <a:t> </a:t>
            </a:r>
            <a:r>
              <a:rPr lang="en-US" dirty="0"/>
              <a:t>… :</a:t>
            </a:r>
          </a:p>
          <a:p>
            <a:pPr marL="777240" lvl="3" indent="0">
              <a:buNone/>
            </a:pPr>
            <a:r>
              <a:rPr lang="en-US" dirty="0"/>
              <a:t>		    </a:t>
            </a:r>
            <a:r>
              <a:rPr lang="en-US" b="1" dirty="0">
                <a:solidFill>
                  <a:srgbClr val="002060"/>
                </a:solidFill>
              </a:rPr>
              <a:t>print(</a:t>
            </a:r>
            <a:r>
              <a:rPr lang="en-US" b="1" dirty="0">
                <a:solidFill>
                  <a:srgbClr val="336600"/>
                </a:solidFill>
              </a:rPr>
              <a:t>"some sensible warning"</a:t>
            </a:r>
            <a:r>
              <a:rPr lang="en-US" b="1" dirty="0">
                <a:solidFill>
                  <a:srgbClr val="002060"/>
                </a:solidFill>
              </a:rPr>
              <a:t>)</a:t>
            </a:r>
            <a:br>
              <a:rPr lang="en-US" dirty="0">
                <a:solidFill>
                  <a:srgbClr val="336600"/>
                </a:solidFill>
              </a:rPr>
            </a:br>
            <a:r>
              <a:rPr lang="en-US" dirty="0"/>
              <a:t>		    </a:t>
            </a:r>
            <a:r>
              <a:rPr lang="en-US" dirty="0" err="1"/>
              <a:t>sys.exit</a:t>
            </a:r>
            <a:r>
              <a:rPr lang="en-US" dirty="0"/>
              <a:t>(</a:t>
            </a:r>
            <a:r>
              <a:rPr lang="en-US" dirty="0">
                <a:solidFill>
                  <a:srgbClr val="0066FF"/>
                </a:solidFill>
              </a:rPr>
              <a:t>0</a:t>
            </a:r>
            <a:r>
              <a:rPr lang="en-US" dirty="0"/>
              <a:t>)</a:t>
            </a:r>
          </a:p>
          <a:p>
            <a:pPr marL="1108710" lvl="2" indent="-514350">
              <a:buFont typeface="+mj-lt"/>
              <a:buAutoNum type="arabicPeriod" startAt="2"/>
            </a:pPr>
            <a:endParaRPr lang="en-US" dirty="0"/>
          </a:p>
          <a:p>
            <a:pPr lvl="1"/>
            <a:endParaRPr lang="en-US" dirty="0"/>
          </a:p>
        </p:txBody>
      </p:sp>
    </p:spTree>
    <p:extLst>
      <p:ext uri="{BB962C8B-B14F-4D97-AF65-F5344CB8AC3E}">
        <p14:creationId xmlns:p14="http://schemas.microsoft.com/office/powerpoint/2010/main" val="3926898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p:txBody>
          <a:bodyPr>
            <a:normAutofit lnSpcReduction="10000"/>
          </a:bodyPr>
          <a:lstStyle/>
          <a:p>
            <a:pPr marL="925830" lvl="1" indent="-514350">
              <a:buFont typeface="+mj-lt"/>
              <a:buAutoNum type="arabicPeriod" startAt="3"/>
            </a:pPr>
            <a:r>
              <a:rPr lang="en-US" dirty="0"/>
              <a:t>Handle n-grams not in the language model [4 pts]</a:t>
            </a:r>
          </a:p>
          <a:p>
            <a:pPr marL="1108710" lvl="2" indent="-514350"/>
            <a:r>
              <a:rPr lang="en-US" dirty="0"/>
              <a:t>It’s possible the user wants to start with "</a:t>
            </a:r>
            <a:r>
              <a:rPr lang="en-US" dirty="0" err="1"/>
              <a:t>Twas</a:t>
            </a:r>
            <a:r>
              <a:rPr lang="en-US" dirty="0"/>
              <a:t> </a:t>
            </a:r>
            <a:r>
              <a:rPr lang="en-US" dirty="0" err="1"/>
              <a:t>brillig</a:t>
            </a:r>
            <a:r>
              <a:rPr lang="en-US" dirty="0"/>
              <a:t>", but that’s not in the training data</a:t>
            </a:r>
          </a:p>
          <a:p>
            <a:pPr marL="1108710" lvl="2" indent="-514350"/>
            <a:r>
              <a:rPr lang="en-US" dirty="0"/>
              <a:t>Check to make sure the input as a tuple, e.g. (</a:t>
            </a:r>
            <a:r>
              <a:rPr lang="en-US" b="1" dirty="0">
                <a:solidFill>
                  <a:srgbClr val="008000"/>
                </a:solidFill>
              </a:rPr>
              <a:t>"</a:t>
            </a:r>
            <a:r>
              <a:rPr lang="en-US" b="1" dirty="0" err="1">
                <a:solidFill>
                  <a:srgbClr val="008000"/>
                </a:solidFill>
              </a:rPr>
              <a:t>Twas</a:t>
            </a:r>
            <a:r>
              <a:rPr lang="en-US" b="1" dirty="0">
                <a:solidFill>
                  <a:srgbClr val="008000"/>
                </a:solidFill>
              </a:rPr>
              <a:t>"</a:t>
            </a:r>
            <a:r>
              <a:rPr lang="en-US" dirty="0"/>
              <a:t>, </a:t>
            </a:r>
            <a:r>
              <a:rPr lang="en-US" b="1" dirty="0">
                <a:solidFill>
                  <a:srgbClr val="008000"/>
                </a:solidFill>
              </a:rPr>
              <a:t>"brillig"</a:t>
            </a:r>
            <a:r>
              <a:rPr lang="en-US" dirty="0"/>
              <a:t>), is a known key in the </a:t>
            </a:r>
            <a:r>
              <a:rPr lang="en-US" b="1" i="1" dirty="0"/>
              <a:t>counts </a:t>
            </a:r>
            <a:r>
              <a:rPr lang="en-US" dirty="0"/>
              <a:t>dictionary</a:t>
            </a:r>
          </a:p>
          <a:p>
            <a:pPr marL="1108710" lvl="2" indent="-514350"/>
            <a:r>
              <a:rPr lang="en-US" dirty="0"/>
              <a:t>If not, print the user’s starter n-gram followed by a </a:t>
            </a:r>
            <a:r>
              <a:rPr lang="en-US" b="1" dirty="0"/>
              <a:t>period</a:t>
            </a:r>
            <a:r>
              <a:rPr lang="en-US" dirty="0"/>
              <a:t>; then continue generating from a random starter via choice()</a:t>
            </a:r>
          </a:p>
          <a:p>
            <a:pPr marL="594360" lvl="2" indent="0">
              <a:buNone/>
            </a:pPr>
            <a:br>
              <a:rPr lang="en-US" dirty="0"/>
            </a:br>
            <a:r>
              <a:rPr lang="en-US" dirty="0"/>
              <a:t>&gt; </a:t>
            </a:r>
            <a:r>
              <a:rPr lang="en-US" i="1" dirty="0"/>
              <a:t>python ngrams.py -s "</a:t>
            </a:r>
            <a:r>
              <a:rPr lang="en-US" i="1" dirty="0" err="1"/>
              <a:t>Twas</a:t>
            </a:r>
            <a:r>
              <a:rPr lang="en-US" i="1" dirty="0"/>
              <a:t> </a:t>
            </a:r>
            <a:r>
              <a:rPr lang="en-US" i="1" dirty="0" err="1"/>
              <a:t>brillig</a:t>
            </a:r>
            <a:r>
              <a:rPr lang="en-US" i="1" dirty="0"/>
              <a:t>" dickens.txt</a:t>
            </a:r>
          </a:p>
          <a:p>
            <a:pPr marL="594360" lvl="2" indent="0">
              <a:buNone/>
            </a:pPr>
            <a:r>
              <a:rPr lang="en-US" dirty="0"/>
              <a:t>Output: </a:t>
            </a:r>
            <a:br>
              <a:rPr lang="en-US" dirty="0"/>
            </a:br>
            <a:r>
              <a:rPr lang="en-US" i="1" dirty="0" err="1"/>
              <a:t>Twas</a:t>
            </a:r>
            <a:r>
              <a:rPr lang="en-US" i="1" dirty="0"/>
              <a:t> </a:t>
            </a:r>
            <a:r>
              <a:rPr lang="en-US" i="1" dirty="0" err="1"/>
              <a:t>brillig</a:t>
            </a:r>
            <a:r>
              <a:rPr lang="en-US" i="1" dirty="0"/>
              <a:t> . It would be much more easy to be born a Jackson</a:t>
            </a:r>
          </a:p>
        </p:txBody>
      </p:sp>
    </p:spTree>
    <p:extLst>
      <p:ext uri="{BB962C8B-B14F-4D97-AF65-F5344CB8AC3E}">
        <p14:creationId xmlns:p14="http://schemas.microsoft.com/office/powerpoint/2010/main" val="1007957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E5EF9-B760-49EC-B783-28F440007E19}"/>
              </a:ext>
            </a:extLst>
          </p:cNvPr>
          <p:cNvSpPr>
            <a:spLocks noGrp="1"/>
          </p:cNvSpPr>
          <p:nvPr>
            <p:ph type="title"/>
          </p:nvPr>
        </p:nvSpPr>
        <p:spPr/>
        <p:txBody>
          <a:bodyPr>
            <a:normAutofit fontScale="90000"/>
          </a:bodyPr>
          <a:lstStyle/>
          <a:p>
            <a:r>
              <a:rPr lang="en-US" dirty="0"/>
              <a:t>Homework assignment - structure</a:t>
            </a:r>
          </a:p>
        </p:txBody>
      </p:sp>
      <p:sp>
        <p:nvSpPr>
          <p:cNvPr id="3" name="Content Placeholder 2">
            <a:extLst>
              <a:ext uri="{FF2B5EF4-FFF2-40B4-BE49-F238E27FC236}">
                <a16:creationId xmlns:a16="http://schemas.microsoft.com/office/drawing/2014/main" id="{EE3BAC61-3A60-437B-B9F1-4416287B900E}"/>
              </a:ext>
            </a:extLst>
          </p:cNvPr>
          <p:cNvSpPr>
            <a:spLocks noGrp="1"/>
          </p:cNvSpPr>
          <p:nvPr>
            <p:ph idx="1"/>
          </p:nvPr>
        </p:nvSpPr>
        <p:spPr/>
        <p:txBody>
          <a:bodyPr/>
          <a:lstStyle/>
          <a:p>
            <a:r>
              <a:rPr lang="en-US" dirty="0"/>
              <a:t>For the morphology homework:</a:t>
            </a:r>
          </a:p>
          <a:p>
            <a:pPr lvl="1"/>
            <a:r>
              <a:rPr lang="en-US" dirty="0"/>
              <a:t>We used a machine-readable dictionary to keep code clean</a:t>
            </a:r>
          </a:p>
          <a:p>
            <a:pPr lvl="1"/>
            <a:r>
              <a:rPr lang="en-US" dirty="0"/>
              <a:t>Python script reads in lexical resource (use open and .read(), filename from </a:t>
            </a:r>
            <a:r>
              <a:rPr lang="en-US" dirty="0" err="1"/>
              <a:t>argparse</a:t>
            </a:r>
            <a:r>
              <a:rPr lang="en-US" dirty="0"/>
              <a:t>)</a:t>
            </a:r>
          </a:p>
          <a:p>
            <a:pPr lvl="1"/>
            <a:r>
              <a:rPr lang="en-US" dirty="0"/>
              <a:t>Creates an object to handle task: transducer</a:t>
            </a:r>
          </a:p>
          <a:p>
            <a:pPr lvl="1"/>
            <a:r>
              <a:rPr lang="en-US" dirty="0"/>
              <a:t>Applies method of object to each input, returns outputs</a:t>
            </a:r>
          </a:p>
          <a:p>
            <a:pPr lvl="1"/>
            <a:endParaRPr lang="en-US" dirty="0"/>
          </a:p>
          <a:p>
            <a:r>
              <a:rPr lang="en-US" dirty="0"/>
              <a:t>Typical workflow for many tools!</a:t>
            </a:r>
          </a:p>
        </p:txBody>
      </p:sp>
    </p:spTree>
    <p:extLst>
      <p:ext uri="{BB962C8B-B14F-4D97-AF65-F5344CB8AC3E}">
        <p14:creationId xmlns:p14="http://schemas.microsoft.com/office/powerpoint/2010/main" val="25068078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p:txBody>
          <a:bodyPr/>
          <a:lstStyle/>
          <a:p>
            <a:pPr marL="411480" lvl="1" indent="0">
              <a:buNone/>
            </a:pPr>
            <a:r>
              <a:rPr lang="en-US" dirty="0"/>
              <a:t>Extra credit challenges: [2 </a:t>
            </a:r>
            <a:r>
              <a:rPr lang="en-US" dirty="0" err="1"/>
              <a:t>pt</a:t>
            </a:r>
            <a:r>
              <a:rPr lang="en-US" dirty="0"/>
              <a:t> each]</a:t>
            </a:r>
          </a:p>
          <a:p>
            <a:pPr lvl="1"/>
            <a:r>
              <a:rPr lang="en-US" dirty="0"/>
              <a:t>If starter n-gram is longer than context length (e.g. the user specifies context = 2, but to start with “The young man”), print the first words until only the right amount of tokens remains (in this example print the initial ‘The’, then start generating with the bigram ‘young man’, if it’s in </a:t>
            </a:r>
            <a:r>
              <a:rPr lang="en-US" i="1" dirty="0"/>
              <a:t>counts</a:t>
            </a:r>
            <a:r>
              <a:rPr lang="en-US" dirty="0"/>
              <a:t>)</a:t>
            </a:r>
          </a:p>
          <a:p>
            <a:pPr lvl="1"/>
            <a:r>
              <a:rPr lang="en-US" dirty="0"/>
              <a:t>Check whether a user-specified initial n-gram ends in a punctuation token; if so, proceed as before but </a:t>
            </a:r>
            <a:r>
              <a:rPr lang="en-US" b="1" dirty="0"/>
              <a:t>without</a:t>
            </a:r>
            <a:r>
              <a:rPr lang="en-US" dirty="0"/>
              <a:t> adding the period.</a:t>
            </a:r>
          </a:p>
          <a:p>
            <a:pPr lvl="1"/>
            <a:endParaRPr lang="en-US" dirty="0"/>
          </a:p>
        </p:txBody>
      </p:sp>
    </p:spTree>
    <p:extLst>
      <p:ext uri="{BB962C8B-B14F-4D97-AF65-F5344CB8AC3E}">
        <p14:creationId xmlns:p14="http://schemas.microsoft.com/office/powerpoint/2010/main" val="107028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about language models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For predictive modeling of language, n-gram models can be very effective</a:t>
                </a:r>
              </a:p>
              <a:p>
                <a:r>
                  <a:rPr lang="en-US" dirty="0"/>
                  <a:t>We can calculate the probability of any sequence of words, given training data:</a:t>
                </a:r>
              </a:p>
              <a:p>
                <a:endParaRPr lang="en-US" dirty="0"/>
              </a:p>
              <a:p>
                <a:pPr marL="411480" lvl="1" indent="0">
                  <a:buNone/>
                </a:pPr>
                <a:r>
                  <a:rPr lang="en-US" i="1" dirty="0"/>
                  <a:t>P(w1,w2 … </a:t>
                </a:r>
                <a:r>
                  <a:rPr lang="en-US" i="1" dirty="0" err="1"/>
                  <a:t>wk</a:t>
                </a:r>
                <a:r>
                  <a:rPr lang="en-US" i="1" dirty="0"/>
                  <a:t>) = P(w1)*P(w2|w1)*P(w3|w1,w2)… </a:t>
                </a:r>
              </a:p>
              <a:p>
                <a:pPr marL="411480" lvl="1" indent="0">
                  <a:buNone/>
                </a:pPr>
                <a14:m>
                  <m:oMathPara xmlns:m="http://schemas.openxmlformats.org/officeDocument/2006/math">
                    <m:oMathParaPr>
                      <m:jc m:val="centerGroup"/>
                    </m:oMathParaPr>
                    <m:oMath xmlns:m="http://schemas.openxmlformats.org/officeDocument/2006/math">
                      <m:r>
                        <a:rPr lang="en-US" i="1" smtClean="0">
                          <a:latin typeface="Cambria Math"/>
                        </a:rPr>
                        <m:t>=</m:t>
                      </m:r>
                      <m:nary>
                        <m:naryPr>
                          <m:chr m:val="∏"/>
                          <m:ctrlPr>
                            <a:rPr lang="en-US" i="1" smtClean="0">
                              <a:latin typeface="Cambria Math" panose="02040503050406030204" pitchFamily="18" charset="0"/>
                            </a:rPr>
                          </m:ctrlPr>
                        </m:naryPr>
                        <m:sub>
                          <m:r>
                            <m:rPr>
                              <m:brk m:alnAt="23"/>
                            </m:rPr>
                            <a:rPr lang="en-US" b="0" i="1" smtClean="0">
                              <a:latin typeface="Cambria Math"/>
                            </a:rPr>
                            <m:t>𝑘</m:t>
                          </m:r>
                          <m:r>
                            <a:rPr lang="en-US" b="0" i="1" smtClean="0">
                              <a:latin typeface="Cambria Math"/>
                            </a:rPr>
                            <m:t>=1</m:t>
                          </m:r>
                        </m:sub>
                        <m:sup>
                          <m:r>
                            <a:rPr lang="en-US" b="0" i="1" smtClean="0">
                              <a:latin typeface="Cambria Math"/>
                            </a:rPr>
                            <m:t>𝑛</m:t>
                          </m:r>
                        </m:sup>
                        <m:e>
                          <m:r>
                            <a:rPr lang="en-US" b="0" i="1" smtClean="0">
                              <a:latin typeface="Cambria Math"/>
                            </a:rPr>
                            <m:t>𝑃</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𝑤</m:t>
                                  </m:r>
                                </m:e>
                                <m:sub>
                                  <m:r>
                                    <a:rPr lang="en-US" b="0" i="1" smtClean="0">
                                      <a:latin typeface="Cambria Math"/>
                                    </a:rPr>
                                    <m:t>𝑘</m:t>
                                  </m:r>
                                </m:sub>
                              </m:sSub>
                              <m:r>
                                <a:rPr lang="en-US" b="0" i="1" smtClean="0">
                                  <a:latin typeface="Cambria Math"/>
                                </a:rPr>
                                <m:t>|</m:t>
                              </m:r>
                              <m:sSub>
                                <m:sSubPr>
                                  <m:ctrlPr>
                                    <a:rPr lang="en-US" i="1">
                                      <a:latin typeface="Cambria Math" panose="02040503050406030204" pitchFamily="18" charset="0"/>
                                    </a:rPr>
                                  </m:ctrlPr>
                                </m:sSubPr>
                                <m:e>
                                  <m:r>
                                    <a:rPr lang="en-US" i="1">
                                      <a:latin typeface="Cambria Math"/>
                                    </a:rPr>
                                    <m:t>𝑤</m:t>
                                  </m:r>
                                </m:e>
                                <m:sub>
                                  <m:r>
                                    <a:rPr lang="en-US" b="0" i="1" smtClean="0">
                                      <a:latin typeface="Cambria Math"/>
                                    </a:rPr>
                                    <m:t>1</m:t>
                                  </m:r>
                                </m:sub>
                              </m:sSub>
                              <m:r>
                                <a:rPr lang="en-US" b="0" i="1" smtClean="0">
                                  <a:latin typeface="Cambria Math"/>
                                </a:rPr>
                                <m:t>…</m:t>
                              </m:r>
                              <m:sSub>
                                <m:sSubPr>
                                  <m:ctrlPr>
                                    <a:rPr lang="en-US" i="1">
                                      <a:latin typeface="Cambria Math" panose="02040503050406030204" pitchFamily="18" charset="0"/>
                                    </a:rPr>
                                  </m:ctrlPr>
                                </m:sSubPr>
                                <m:e>
                                  <m:r>
                                    <a:rPr lang="en-US" i="1">
                                      <a:latin typeface="Cambria Math"/>
                                    </a:rPr>
                                    <m:t>𝑤</m:t>
                                  </m:r>
                                </m:e>
                                <m:sub>
                                  <m:r>
                                    <a:rPr lang="en-US" b="0" i="1" smtClean="0">
                                      <a:latin typeface="Cambria Math"/>
                                    </a:rPr>
                                    <m:t>𝑘</m:t>
                                  </m:r>
                                  <m:r>
                                    <a:rPr lang="en-US" b="0" i="1" smtClean="0">
                                      <a:latin typeface="Cambria Math"/>
                                    </a:rPr>
                                    <m:t>−1</m:t>
                                  </m:r>
                                </m:sub>
                              </m:sSub>
                            </m:e>
                          </m:d>
                        </m:e>
                      </m:nary>
                    </m:oMath>
                  </m:oMathPara>
                </a14:m>
                <a:endParaRPr lang="en-US"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41" t="-1750"/>
                </a:stretch>
              </a:blipFill>
            </p:spPr>
            <p:txBody>
              <a:bodyPr/>
              <a:lstStyle/>
              <a:p>
                <a:r>
                  <a:rPr lang="en-US">
                    <a:noFill/>
                  </a:rPr>
                  <a:t> </a:t>
                </a:r>
              </a:p>
            </p:txBody>
          </p:sp>
        </mc:Fallback>
      </mc:AlternateContent>
    </p:spTree>
    <p:extLst>
      <p:ext uri="{BB962C8B-B14F-4D97-AF65-F5344CB8AC3E}">
        <p14:creationId xmlns:p14="http://schemas.microsoft.com/office/powerpoint/2010/main" val="12256001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good will our model be?</a:t>
            </a:r>
          </a:p>
        </p:txBody>
      </p:sp>
      <p:sp>
        <p:nvSpPr>
          <p:cNvPr id="3" name="Content Placeholder 2"/>
          <p:cNvSpPr>
            <a:spLocks noGrp="1"/>
          </p:cNvSpPr>
          <p:nvPr>
            <p:ph idx="1"/>
          </p:nvPr>
        </p:nvSpPr>
        <p:spPr/>
        <p:txBody>
          <a:bodyPr/>
          <a:lstStyle/>
          <a:p>
            <a:r>
              <a:rPr lang="en-US" dirty="0"/>
              <a:t>To measure the quality of a model, we'd like to know how well it </a:t>
            </a:r>
            <a:r>
              <a:rPr lang="en-US" b="1" dirty="0"/>
              <a:t>fits</a:t>
            </a:r>
            <a:r>
              <a:rPr lang="en-US" dirty="0"/>
              <a:t> a certain data set</a:t>
            </a:r>
          </a:p>
          <a:p>
            <a:r>
              <a:rPr lang="en-US" dirty="0"/>
              <a:t>What kind of language is easy to model?</a:t>
            </a:r>
          </a:p>
          <a:p>
            <a:pPr lvl="1"/>
            <a:r>
              <a:rPr lang="en-US" dirty="0"/>
              <a:t>If the language we are modeling has only one word, it's perfectly predictable:</a:t>
            </a:r>
          </a:p>
          <a:p>
            <a:pPr lvl="2"/>
            <a:r>
              <a:rPr lang="en-US" i="1" dirty="0">
                <a:solidFill>
                  <a:srgbClr val="0070C0"/>
                </a:solidFill>
              </a:rPr>
              <a:t>Spam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p>
          <a:p>
            <a:pPr lvl="1"/>
            <a:r>
              <a:rPr lang="en-US" dirty="0"/>
              <a:t>If it has 1,000,000 different </a:t>
            </a:r>
            <a:r>
              <a:rPr lang="en-US" dirty="0" err="1"/>
              <a:t>equiprobable</a:t>
            </a:r>
            <a:r>
              <a:rPr lang="en-US" dirty="0"/>
              <a:t> words, it's very hard to model</a:t>
            </a:r>
          </a:p>
          <a:p>
            <a:pPr lvl="1"/>
            <a:r>
              <a:rPr lang="en-US" dirty="0"/>
              <a:t>If it has 1,000,000 different words but…</a:t>
            </a:r>
          </a:p>
          <a:p>
            <a:pPr lvl="2"/>
            <a:r>
              <a:rPr lang="en-US" i="1" dirty="0">
                <a:solidFill>
                  <a:srgbClr val="0070C0"/>
                </a:solidFill>
              </a:rPr>
              <a:t>Spam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a:t>
            </a:r>
            <a:r>
              <a:rPr lang="en-US" i="1" dirty="0" err="1">
                <a:solidFill>
                  <a:srgbClr val="0070C0"/>
                </a:solidFill>
              </a:rPr>
              <a:t>spam</a:t>
            </a:r>
            <a:r>
              <a:rPr lang="en-US" i="1" dirty="0">
                <a:solidFill>
                  <a:srgbClr val="0070C0"/>
                </a:solidFill>
              </a:rPr>
              <a:t> furry spam </a:t>
            </a:r>
          </a:p>
          <a:p>
            <a:endParaRPr lang="en-US" dirty="0"/>
          </a:p>
        </p:txBody>
      </p:sp>
    </p:spTree>
    <p:extLst>
      <p:ext uri="{BB962C8B-B14F-4D97-AF65-F5344CB8AC3E}">
        <p14:creationId xmlns:p14="http://schemas.microsoft.com/office/powerpoint/2010/main" val="333096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good will our model be?</a:t>
            </a:r>
          </a:p>
        </p:txBody>
      </p:sp>
      <p:sp>
        <p:nvSpPr>
          <p:cNvPr id="3" name="Content Placeholder 2"/>
          <p:cNvSpPr>
            <a:spLocks noGrp="1"/>
          </p:cNvSpPr>
          <p:nvPr>
            <p:ph idx="1"/>
          </p:nvPr>
        </p:nvSpPr>
        <p:spPr/>
        <p:txBody>
          <a:bodyPr/>
          <a:lstStyle/>
          <a:p>
            <a:r>
              <a:rPr lang="en-US" dirty="0"/>
              <a:t>How can we measure this predictability?</a:t>
            </a:r>
          </a:p>
          <a:p>
            <a:r>
              <a:rPr lang="en-US" dirty="0"/>
              <a:t>We can use a given model to </a:t>
            </a:r>
            <a:r>
              <a:rPr lang="en-US" b="1" dirty="0"/>
              <a:t>assign</a:t>
            </a:r>
            <a:r>
              <a:rPr lang="en-US" dirty="0"/>
              <a:t> a probability to some data</a:t>
            </a:r>
          </a:p>
          <a:p>
            <a:pPr lvl="1"/>
            <a:r>
              <a:rPr lang="en-US" dirty="0"/>
              <a:t>We know how to get </a:t>
            </a:r>
            <a:r>
              <a:rPr lang="en-US" i="1" dirty="0"/>
              <a:t>P(w</a:t>
            </a:r>
            <a:r>
              <a:rPr lang="en-US" i="1" baseline="-25000" dirty="0"/>
              <a:t>1</a:t>
            </a:r>
            <a:r>
              <a:rPr lang="en-US" i="1" dirty="0"/>
              <a:t>,w</a:t>
            </a:r>
            <a:r>
              <a:rPr lang="en-US" i="1" baseline="-25000" dirty="0"/>
              <a:t>2</a:t>
            </a:r>
            <a:r>
              <a:rPr lang="en-US" i="1" dirty="0"/>
              <a:t>, … </a:t>
            </a:r>
            <a:r>
              <a:rPr lang="en-US" i="1" dirty="0" err="1"/>
              <a:t>w</a:t>
            </a:r>
            <a:r>
              <a:rPr lang="en-US" i="1" baseline="-25000" dirty="0" err="1"/>
              <a:t>n</a:t>
            </a:r>
            <a:r>
              <a:rPr lang="en-US" i="1" dirty="0"/>
              <a:t>)</a:t>
            </a:r>
          </a:p>
          <a:p>
            <a:pPr lvl="1"/>
            <a:r>
              <a:rPr lang="en-US" dirty="0"/>
              <a:t>As we use the chain rule, the probability will get very small (each multiplication creates a tiny fraction)</a:t>
            </a:r>
          </a:p>
          <a:p>
            <a:pPr lvl="1"/>
            <a:r>
              <a:rPr lang="en-US" dirty="0"/>
              <a:t>We take the -</a:t>
            </a:r>
            <a:r>
              <a:rPr lang="en-US" i="1" dirty="0"/>
              <a:t>N</a:t>
            </a:r>
            <a:r>
              <a:rPr lang="en-US" baseline="30000" dirty="0"/>
              <a:t>th</a:t>
            </a:r>
            <a:r>
              <a:rPr lang="en-US" dirty="0"/>
              <a:t> root for </a:t>
            </a:r>
            <a:r>
              <a:rPr lang="en-US" i="1" dirty="0"/>
              <a:t>N </a:t>
            </a:r>
            <a:r>
              <a:rPr lang="en-US" dirty="0"/>
              <a:t>such multiplications – this is a measure called…</a:t>
            </a:r>
          </a:p>
        </p:txBody>
      </p:sp>
    </p:spTree>
    <p:extLst>
      <p:ext uri="{BB962C8B-B14F-4D97-AF65-F5344CB8AC3E}">
        <p14:creationId xmlns:p14="http://schemas.microsoft.com/office/powerpoint/2010/main" val="3627151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a:t>
            </a:r>
          </a:p>
        </p:txBody>
      </p:sp>
      <p:sp>
        <p:nvSpPr>
          <p:cNvPr id="3" name="Content Placeholder 2"/>
          <p:cNvSpPr>
            <a:spLocks noGrp="1"/>
          </p:cNvSpPr>
          <p:nvPr>
            <p:ph idx="1"/>
          </p:nvPr>
        </p:nvSpPr>
        <p:spPr/>
        <p:txBody>
          <a:bodyPr>
            <a:normAutofit lnSpcReduction="10000"/>
          </a:bodyPr>
          <a:lstStyle/>
          <a:p>
            <a:r>
              <a:rPr lang="en-US" dirty="0"/>
              <a:t>For many purposes, we will want to know what the likelihood of a sequence of tokens is:</a:t>
            </a:r>
          </a:p>
          <a:p>
            <a:pPr lvl="1"/>
            <a:r>
              <a:rPr lang="en-US" dirty="0"/>
              <a:t>Evaluate likelihood of suggested translations / NLG</a:t>
            </a:r>
          </a:p>
          <a:p>
            <a:pPr lvl="1"/>
            <a:r>
              <a:rPr lang="en-US" dirty="0"/>
              <a:t>Recognize text type (does this look like a newspaper article?)</a:t>
            </a:r>
          </a:p>
          <a:p>
            <a:pPr lvl="1"/>
            <a:r>
              <a:rPr lang="en-US" dirty="0"/>
              <a:t>Recognize dialect/variety/non-native language</a:t>
            </a:r>
          </a:p>
          <a:p>
            <a:pPr lvl="1"/>
            <a:r>
              <a:rPr lang="en-US" dirty="0"/>
              <a:t>Predict performance in domain adaptation</a:t>
            </a:r>
          </a:p>
          <a:p>
            <a:pPr lvl="1"/>
            <a:r>
              <a:rPr lang="en-US" dirty="0"/>
              <a:t>… and much more!</a:t>
            </a:r>
          </a:p>
          <a:p>
            <a:r>
              <a:rPr lang="en-US" dirty="0"/>
              <a:t>We need to measure how ‘surprising’ a text is given some training data for comparison</a:t>
            </a:r>
          </a:p>
        </p:txBody>
      </p:sp>
    </p:spTree>
    <p:extLst>
      <p:ext uri="{BB962C8B-B14F-4D97-AF65-F5344CB8AC3E}">
        <p14:creationId xmlns:p14="http://schemas.microsoft.com/office/powerpoint/2010/main" val="3952101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(PP)</a:t>
            </a:r>
          </a:p>
        </p:txBody>
      </p:sp>
      <p:sp>
        <p:nvSpPr>
          <p:cNvPr id="3" name="Content Placeholder 2"/>
          <p:cNvSpPr>
            <a:spLocks noGrp="1"/>
          </p:cNvSpPr>
          <p:nvPr>
            <p:ph idx="1"/>
          </p:nvPr>
        </p:nvSpPr>
        <p:spPr/>
        <p:txBody>
          <a:bodyPr/>
          <a:lstStyle/>
          <a:p>
            <a:r>
              <a:rPr lang="en-US" dirty="0"/>
              <a:t>Measured in general:</a:t>
            </a:r>
          </a:p>
          <a:p>
            <a:endParaRPr lang="en-US" dirty="0"/>
          </a:p>
          <a:p>
            <a:endParaRPr lang="en-US" dirty="0"/>
          </a:p>
          <a:p>
            <a:r>
              <a:rPr lang="en-US" dirty="0"/>
              <a:t>For a bigram model:</a:t>
            </a:r>
          </a:p>
          <a:p>
            <a:endParaRPr lang="en-US" dirty="0"/>
          </a:p>
          <a:p>
            <a:endParaRPr lang="en-US" dirty="0"/>
          </a:p>
          <a:p>
            <a:r>
              <a:rPr lang="en-US" dirty="0"/>
              <a:t>For a trigram model:</a:t>
            </a:r>
          </a:p>
          <a:p>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4572000" y="1676400"/>
                <a:ext cx="2840841" cy="9106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𝑃𝑃</m:t>
                      </m:r>
                      <m:d>
                        <m:dPr>
                          <m:ctrlPr>
                            <a:rPr lang="en-US" b="0" i="1" smtClean="0">
                              <a:latin typeface="Cambria Math" panose="02040503050406030204" pitchFamily="18" charset="0"/>
                            </a:rPr>
                          </m:ctrlPr>
                        </m:dPr>
                        <m:e>
                          <m:r>
                            <a:rPr lang="en-US" b="0" i="1" smtClean="0">
                              <a:latin typeface="Cambria Math"/>
                            </a:rPr>
                            <m:t>𝑡𝑒𝑥𝑡</m:t>
                          </m:r>
                        </m:e>
                      </m:d>
                      <m:r>
                        <a:rPr lang="en-US" b="0" i="1" smtClean="0">
                          <a:latin typeface="Cambria Math"/>
                        </a:rPr>
                        <m:t>=</m:t>
                      </m:r>
                      <m:rad>
                        <m:radPr>
                          <m:ctrlPr>
                            <a:rPr lang="en-US" b="0" i="1" smtClean="0">
                              <a:latin typeface="Cambria Math" panose="02040503050406030204" pitchFamily="18" charset="0"/>
                            </a:rPr>
                          </m:ctrlPr>
                        </m:radPr>
                        <m:deg>
                          <m:r>
                            <a:rPr lang="en-US" b="0" i="1" smtClean="0">
                              <a:latin typeface="Cambria Math"/>
                            </a:rPr>
                            <m:t>𝑁</m:t>
                          </m:r>
                        </m:deg>
                        <m:e>
                          <m:f>
                            <m:fPr>
                              <m:ctrlPr>
                                <a:rPr lang="en-US" i="1">
                                  <a:latin typeface="Cambria Math" panose="02040503050406030204" pitchFamily="18" charset="0"/>
                                </a:rPr>
                              </m:ctrlPr>
                            </m:fPr>
                            <m:num>
                              <m:r>
                                <a:rPr lang="en-US" b="0" i="1" smtClean="0">
                                  <a:latin typeface="Cambria Math"/>
                                </a:rPr>
                                <m:t>1</m:t>
                              </m:r>
                            </m:num>
                            <m:den>
                              <m:r>
                                <a:rPr lang="en-US" b="0" i="1" smtClean="0">
                                  <a:latin typeface="Cambria Math"/>
                                </a:rPr>
                                <m:t>𝑃</m:t>
                              </m:r>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𝑤</m:t>
                                  </m:r>
                                </m:e>
                                <m:sub>
                                  <m:r>
                                    <a:rPr lang="en-US" b="0" i="1" smtClean="0">
                                      <a:latin typeface="Cambria Math"/>
                                    </a:rPr>
                                    <m:t>1</m:t>
                                  </m:r>
                                </m:sub>
                              </m:sSub>
                              <m:r>
                                <a:rPr lang="en-US" b="0" i="1" smtClean="0">
                                  <a:latin typeface="Cambria Math"/>
                                </a:rPr>
                                <m:t>…</m:t>
                              </m:r>
                              <m:sSub>
                                <m:sSubPr>
                                  <m:ctrlPr>
                                    <a:rPr lang="en-US" i="1">
                                      <a:latin typeface="Cambria Math" panose="02040503050406030204" pitchFamily="18" charset="0"/>
                                    </a:rPr>
                                  </m:ctrlPr>
                                </m:sSubPr>
                                <m:e>
                                  <m:r>
                                    <a:rPr lang="en-US" i="1">
                                      <a:latin typeface="Cambria Math"/>
                                    </a:rPr>
                                    <m:t>𝑤</m:t>
                                  </m:r>
                                </m:e>
                                <m:sub>
                                  <m:r>
                                    <a:rPr lang="en-US" b="0" i="1" smtClean="0">
                                      <a:latin typeface="Cambria Math"/>
                                    </a:rPr>
                                    <m:t>𝑁</m:t>
                                  </m:r>
                                </m:sub>
                              </m:sSub>
                              <m:r>
                                <a:rPr lang="en-US" b="0" i="1" smtClean="0">
                                  <a:latin typeface="Cambria Math"/>
                                </a:rPr>
                                <m:t>)</m:t>
                              </m:r>
                            </m:den>
                          </m:f>
                        </m:e>
                      </m:ra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4572000" y="1676400"/>
                <a:ext cx="2840841" cy="910699"/>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4572000" y="3124200"/>
                <a:ext cx="3178691" cy="1169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𝑃𝑃</m:t>
                      </m:r>
                      <m:d>
                        <m:dPr>
                          <m:ctrlPr>
                            <a:rPr lang="en-US" b="0" i="1" smtClean="0">
                              <a:latin typeface="Cambria Math" panose="02040503050406030204" pitchFamily="18" charset="0"/>
                            </a:rPr>
                          </m:ctrlPr>
                        </m:dPr>
                        <m:e>
                          <m:r>
                            <a:rPr lang="en-US" b="0" i="1" smtClean="0">
                              <a:latin typeface="Cambria Math"/>
                            </a:rPr>
                            <m:t>𝑡𝑒𝑥𝑡</m:t>
                          </m:r>
                        </m:e>
                      </m:d>
                      <m:r>
                        <a:rPr lang="en-US" b="0" i="1" smtClean="0">
                          <a:latin typeface="Cambria Math"/>
                        </a:rPr>
                        <m:t>=</m:t>
                      </m:r>
                      <m:rad>
                        <m:radPr>
                          <m:ctrlPr>
                            <a:rPr lang="en-US" b="0" i="1" smtClean="0">
                              <a:latin typeface="Cambria Math" panose="02040503050406030204" pitchFamily="18" charset="0"/>
                            </a:rPr>
                          </m:ctrlPr>
                        </m:radPr>
                        <m:deg>
                          <m:r>
                            <a:rPr lang="en-US" b="0" i="1" smtClean="0">
                              <a:latin typeface="Cambria Math"/>
                            </a:rPr>
                            <m:t>𝑁</m:t>
                          </m:r>
                        </m:deg>
                        <m:e>
                          <m:nary>
                            <m:naryPr>
                              <m:chr m:val="∏"/>
                              <m:ctrlPr>
                                <a:rPr lang="en-US" b="0" i="1" smtClean="0">
                                  <a:latin typeface="Cambria Math" panose="02040503050406030204" pitchFamily="18" charset="0"/>
                                </a:rPr>
                              </m:ctrlPr>
                            </m:naryPr>
                            <m:sub>
                              <m:r>
                                <m:rPr>
                                  <m:brk m:alnAt="23"/>
                                </m:rPr>
                                <a:rPr lang="en-US" b="0" i="1" smtClean="0">
                                  <a:latin typeface="Cambria Math"/>
                                </a:rPr>
                                <m:t>𝑖</m:t>
                              </m:r>
                              <m:r>
                                <a:rPr lang="en-US" b="0" i="1" smtClean="0">
                                  <a:latin typeface="Cambria Math"/>
                                </a:rPr>
                                <m:t>=1</m:t>
                              </m:r>
                            </m:sub>
                            <m:sup>
                              <m:r>
                                <a:rPr lang="en-US" b="0" i="1" smtClean="0">
                                  <a:latin typeface="Cambria Math"/>
                                </a:rPr>
                                <m:t>𝑁</m:t>
                              </m:r>
                            </m:sup>
                            <m:e>
                              <m:f>
                                <m:fPr>
                                  <m:ctrlPr>
                                    <a:rPr lang="en-US" i="1">
                                      <a:latin typeface="Cambria Math" panose="02040503050406030204" pitchFamily="18" charset="0"/>
                                    </a:rPr>
                                  </m:ctrlPr>
                                </m:fPr>
                                <m:num>
                                  <m:r>
                                    <a:rPr lang="en-US" i="1">
                                      <a:latin typeface="Cambria Math"/>
                                    </a:rPr>
                                    <m:t>1</m:t>
                                  </m:r>
                                </m:num>
                                <m:den>
                                  <m:r>
                                    <a:rPr lang="en-US" i="1">
                                      <a:latin typeface="Cambria Math"/>
                                    </a:rPr>
                                    <m:t>𝑃</m:t>
                                  </m:r>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sub>
                                  </m:sSub>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i="1">
                                          <a:latin typeface="Cambria Math"/>
                                        </a:rPr>
                                        <m:t>−1</m:t>
                                      </m:r>
                                    </m:sub>
                                  </m:sSub>
                                  <m:r>
                                    <a:rPr lang="en-US" i="1">
                                      <a:latin typeface="Cambria Math"/>
                                    </a:rPr>
                                    <m:t>)</m:t>
                                  </m:r>
                                </m:den>
                              </m:f>
                            </m:e>
                          </m:nary>
                        </m:e>
                      </m:ra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4572000" y="3124200"/>
                <a:ext cx="3178691" cy="1169936"/>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419600" y="4648200"/>
                <a:ext cx="4504566" cy="1169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𝑃𝑃</m:t>
                      </m:r>
                      <m:d>
                        <m:dPr>
                          <m:ctrlPr>
                            <a:rPr lang="en-US" b="0" i="1" smtClean="0">
                              <a:latin typeface="Cambria Math" panose="02040503050406030204" pitchFamily="18" charset="0"/>
                            </a:rPr>
                          </m:ctrlPr>
                        </m:dPr>
                        <m:e>
                          <m:r>
                            <a:rPr lang="en-US" b="0" i="1" smtClean="0">
                              <a:latin typeface="Cambria Math"/>
                            </a:rPr>
                            <m:t>𝑡𝑒𝑥𝑡</m:t>
                          </m:r>
                        </m:e>
                      </m:d>
                      <m:r>
                        <a:rPr lang="en-US" b="0" i="1" smtClean="0">
                          <a:latin typeface="Cambria Math"/>
                        </a:rPr>
                        <m:t>=</m:t>
                      </m:r>
                      <m:rad>
                        <m:radPr>
                          <m:ctrlPr>
                            <a:rPr lang="en-US" b="0" i="1" smtClean="0">
                              <a:latin typeface="Cambria Math" panose="02040503050406030204" pitchFamily="18" charset="0"/>
                            </a:rPr>
                          </m:ctrlPr>
                        </m:radPr>
                        <m:deg>
                          <m:r>
                            <a:rPr lang="en-US" b="0" i="1" smtClean="0">
                              <a:latin typeface="Cambria Math"/>
                            </a:rPr>
                            <m:t>𝑁</m:t>
                          </m:r>
                        </m:deg>
                        <m:e>
                          <m:nary>
                            <m:naryPr>
                              <m:chr m:val="∏"/>
                              <m:ctrlPr>
                                <a:rPr lang="en-US" b="0" i="1" smtClean="0">
                                  <a:latin typeface="Cambria Math" panose="02040503050406030204" pitchFamily="18" charset="0"/>
                                </a:rPr>
                              </m:ctrlPr>
                            </m:naryPr>
                            <m:sub>
                              <m:r>
                                <m:rPr>
                                  <m:brk m:alnAt="23"/>
                                </m:rPr>
                                <a:rPr lang="en-US" b="0" i="1" smtClean="0">
                                  <a:latin typeface="Cambria Math"/>
                                </a:rPr>
                                <m:t>𝑖</m:t>
                              </m:r>
                              <m:r>
                                <a:rPr lang="en-US" b="0" i="1" smtClean="0">
                                  <a:latin typeface="Cambria Math"/>
                                </a:rPr>
                                <m:t>=1</m:t>
                              </m:r>
                            </m:sub>
                            <m:sup>
                              <m:r>
                                <a:rPr lang="en-US" b="0" i="1" smtClean="0">
                                  <a:latin typeface="Cambria Math"/>
                                </a:rPr>
                                <m:t>𝑁</m:t>
                              </m:r>
                            </m:sup>
                            <m:e>
                              <m:f>
                                <m:fPr>
                                  <m:ctrlPr>
                                    <a:rPr lang="en-US" i="1">
                                      <a:latin typeface="Cambria Math" panose="02040503050406030204" pitchFamily="18" charset="0"/>
                                    </a:rPr>
                                  </m:ctrlPr>
                                </m:fPr>
                                <m:num>
                                  <m:r>
                                    <a:rPr lang="en-US" i="1">
                                      <a:latin typeface="Cambria Math"/>
                                    </a:rPr>
                                    <m:t>1</m:t>
                                  </m:r>
                                </m:num>
                                <m:den>
                                  <m:r>
                                    <a:rPr lang="en-US" i="1">
                                      <a:latin typeface="Cambria Math"/>
                                    </a:rPr>
                                    <m:t>𝑃</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sub>
                                      </m:sSub>
                                    </m:e>
                                    <m:e>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i="1">
                                              <a:latin typeface="Cambria Math"/>
                                            </a:rPr>
                                            <m:t>−1</m:t>
                                          </m:r>
                                        </m:sub>
                                      </m:sSub>
                                    </m:e>
                                  </m:d>
                                  <m:r>
                                    <a:rPr lang="en-US" b="0" i="1" smtClean="0">
                                      <a:latin typeface="Cambria Math"/>
                                    </a:rPr>
                                    <m:t>𝑃</m:t>
                                  </m:r>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b="0" i="1" smtClean="0">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i="1">
                                          <a:latin typeface="Cambria Math"/>
                                        </a:rPr>
                                        <m:t>−2</m:t>
                                      </m:r>
                                    </m:sub>
                                  </m:sSub>
                                  <m:r>
                                    <a:rPr lang="en-US" i="1">
                                      <a:latin typeface="Cambria Math"/>
                                    </a:rPr>
                                    <m:t>)</m:t>
                                  </m:r>
                                </m:den>
                              </m:f>
                            </m:e>
                          </m:nary>
                        </m:e>
                      </m:rad>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4419600" y="4648200"/>
                <a:ext cx="4504566" cy="1169936"/>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203947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(PP)</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46237"/>
                <a:ext cx="8382000" cy="4526280"/>
              </a:xfrm>
            </p:spPr>
            <p:txBody>
              <a:bodyPr>
                <a:normAutofit/>
              </a:bodyPr>
              <a:lstStyle/>
              <a:p>
                <a:r>
                  <a:rPr lang="en-US" dirty="0"/>
                  <a:t>Example: </a:t>
                </a:r>
                <a:r>
                  <a:rPr lang="en-US" i="1" dirty="0"/>
                  <a:t>spam language</a:t>
                </a:r>
              </a:p>
              <a:p>
                <a:pPr lvl="1"/>
                <a:r>
                  <a:rPr lang="en-US" dirty="0"/>
                  <a:t>PP(spam*10) =</a:t>
                </a:r>
                <a14:m>
                  <m:oMath xmlns:m="http://schemas.openxmlformats.org/officeDocument/2006/math">
                    <m:rad>
                      <m:radPr>
                        <m:ctrlPr>
                          <a:rPr lang="en-US" i="1">
                            <a:latin typeface="Cambria Math" panose="02040503050406030204" pitchFamily="18" charset="0"/>
                          </a:rPr>
                        </m:ctrlPr>
                      </m:radPr>
                      <m:deg>
                        <m:r>
                          <a:rPr lang="en-US" b="0" i="1" smtClean="0">
                            <a:latin typeface="Cambria Math"/>
                          </a:rPr>
                          <m:t>10</m:t>
                        </m:r>
                      </m:deg>
                      <m:e>
                        <m:f>
                          <m:fPr>
                            <m:ctrlPr>
                              <a:rPr lang="en-US" i="1">
                                <a:latin typeface="Cambria Math" panose="02040503050406030204" pitchFamily="18" charset="0"/>
                              </a:rPr>
                            </m:ctrlPr>
                          </m:fPr>
                          <m:num>
                            <m:r>
                              <a:rPr lang="en-US" i="1">
                                <a:latin typeface="Cambria Math"/>
                              </a:rPr>
                              <m:t>1</m:t>
                            </m:r>
                          </m:num>
                          <m:den>
                            <m:d>
                              <m:dPr>
                                <m:ctrlPr>
                                  <a:rPr lang="en-US" i="1">
                                    <a:latin typeface="Cambria Math" panose="02040503050406030204" pitchFamily="18" charset="0"/>
                                  </a:rPr>
                                </m:ctrlPr>
                              </m:dPr>
                              <m:e>
                                <m:r>
                                  <a:rPr lang="en-US" i="1">
                                    <a:latin typeface="Cambria Math"/>
                                  </a:rPr>
                                  <m:t>1∗1∗..∗1</m:t>
                                </m:r>
                              </m:e>
                            </m:d>
                          </m:den>
                        </m:f>
                      </m:e>
                    </m:rad>
                    <m:r>
                      <a:rPr lang="en-US" b="0" i="1" smtClean="0">
                        <a:latin typeface="Cambria Math"/>
                      </a:rPr>
                      <m:t>=1</m:t>
                    </m:r>
                  </m:oMath>
                </a14:m>
                <a:endParaRPr lang="en-US" dirty="0"/>
              </a:p>
              <a:p>
                <a:r>
                  <a:rPr lang="en-US" dirty="0"/>
                  <a:t>Example: </a:t>
                </a:r>
                <a:r>
                  <a:rPr lang="en-US" i="1" dirty="0"/>
                  <a:t>million word language</a:t>
                </a:r>
              </a:p>
              <a:p>
                <a:pPr lvl="1"/>
                <a:r>
                  <a:rPr lang="en-US" dirty="0"/>
                  <a:t>PP(</a:t>
                </a:r>
                <a:r>
                  <a:rPr lang="en-US" dirty="0" err="1"/>
                  <a:t>a,b,c..j</a:t>
                </a:r>
                <a:r>
                  <a:rPr lang="en-US" dirty="0"/>
                  <a:t>)=</a:t>
                </a:r>
                <a14:m>
                  <m:oMath xmlns:m="http://schemas.openxmlformats.org/officeDocument/2006/math">
                    <m:rad>
                      <m:radPr>
                        <m:ctrlPr>
                          <a:rPr lang="en-US" i="1">
                            <a:latin typeface="Cambria Math" panose="02040503050406030204" pitchFamily="18" charset="0"/>
                          </a:rPr>
                        </m:ctrlPr>
                      </m:radPr>
                      <m:deg>
                        <m:r>
                          <a:rPr lang="en-US" b="0" i="1" smtClean="0">
                            <a:latin typeface="Cambria Math"/>
                          </a:rPr>
                          <m:t>10</m:t>
                        </m:r>
                      </m:deg>
                      <m:e>
                        <m:f>
                          <m:fPr>
                            <m:ctrlPr>
                              <a:rPr lang="en-US" i="1">
                                <a:latin typeface="Cambria Math" panose="02040503050406030204" pitchFamily="18" charset="0"/>
                              </a:rPr>
                            </m:ctrlPr>
                          </m:fPr>
                          <m:num>
                            <m:r>
                              <a:rPr lang="en-US" i="1">
                                <a:latin typeface="Cambria Math"/>
                              </a:rPr>
                              <m:t>1</m:t>
                            </m:r>
                          </m:num>
                          <m:den>
                            <m:d>
                              <m:dPr>
                                <m:ctrlPr>
                                  <a:rPr lang="en-US" i="1">
                                    <a:latin typeface="Cambria Math" panose="02040503050406030204" pitchFamily="18" charset="0"/>
                                  </a:rPr>
                                </m:ctrlPr>
                              </m:dPr>
                              <m:e>
                                <m:r>
                                  <a:rPr lang="en-US" b="0" i="1" smtClean="0">
                                    <a:latin typeface="Cambria Math"/>
                                  </a:rPr>
                                  <m:t>0.0000001</m:t>
                                </m:r>
                                <m:r>
                                  <a:rPr lang="en-US" i="1">
                                    <a:latin typeface="Cambria Math"/>
                                  </a:rPr>
                                  <m:t>∗</m:t>
                                </m:r>
                                <m:r>
                                  <a:rPr lang="en-US" b="0" i="1" smtClean="0">
                                    <a:latin typeface="Cambria Math"/>
                                  </a:rPr>
                                  <m:t>..</m:t>
                                </m:r>
                                <m:r>
                                  <a:rPr lang="en-US" i="1" smtClean="0">
                                    <a:latin typeface="Cambria Math"/>
                                  </a:rPr>
                                  <m:t> </m:t>
                                </m:r>
                                <m:r>
                                  <a:rPr lang="en-US" b="0" i="1" smtClean="0">
                                    <a:latin typeface="Cambria Math"/>
                                  </a:rPr>
                                  <m:t>0.000000</m:t>
                                </m:r>
                                <m:r>
                                  <a:rPr lang="en-US" i="1">
                                    <a:latin typeface="Cambria Math"/>
                                  </a:rPr>
                                  <m:t>1</m:t>
                                </m:r>
                              </m:e>
                            </m:d>
                          </m:den>
                        </m:f>
                      </m:e>
                    </m:rad>
                    <m:r>
                      <a:rPr lang="en-US" b="0" i="1" smtClean="0">
                        <a:latin typeface="Cambria Math"/>
                      </a:rPr>
                      <m:t>=1000000</m:t>
                    </m:r>
                  </m:oMath>
                </a14:m>
                <a:endParaRPr lang="en-US" dirty="0"/>
              </a:p>
              <a:p>
                <a:r>
                  <a:rPr lang="en-US" dirty="0"/>
                  <a:t>Example: </a:t>
                </a:r>
                <a:r>
                  <a:rPr lang="en-US" i="1" dirty="0"/>
                  <a:t>furry spam language</a:t>
                </a:r>
              </a:p>
              <a:p>
                <a:pPr lvl="1"/>
                <a:r>
                  <a:rPr lang="en-US" dirty="0"/>
                  <a:t>PP(spam..</a:t>
                </a:r>
                <a:r>
                  <a:rPr lang="en-US" dirty="0" err="1"/>
                  <a:t>furry,spam</a:t>
                </a:r>
                <a:r>
                  <a:rPr lang="en-US" dirty="0"/>
                  <a:t>)=</a:t>
                </a:r>
                <a14:m>
                  <m:oMath xmlns:m="http://schemas.openxmlformats.org/officeDocument/2006/math">
                    <m:rad>
                      <m:radPr>
                        <m:ctrlPr>
                          <a:rPr lang="en-US" i="1">
                            <a:latin typeface="Cambria Math" panose="02040503050406030204" pitchFamily="18" charset="0"/>
                          </a:rPr>
                        </m:ctrlPr>
                      </m:radPr>
                      <m:deg>
                        <m:r>
                          <a:rPr lang="en-US" b="0" i="1" smtClean="0">
                            <a:latin typeface="Cambria Math"/>
                          </a:rPr>
                          <m:t>10</m:t>
                        </m:r>
                      </m:deg>
                      <m:e>
                        <m:f>
                          <m:fPr>
                            <m:ctrlPr>
                              <a:rPr lang="en-US" i="1">
                                <a:latin typeface="Cambria Math" panose="02040503050406030204" pitchFamily="18" charset="0"/>
                              </a:rPr>
                            </m:ctrlPr>
                          </m:fPr>
                          <m:num>
                            <m:r>
                              <a:rPr lang="en-US" i="1">
                                <a:latin typeface="Cambria Math"/>
                              </a:rPr>
                              <m:t>1</m:t>
                            </m:r>
                          </m:num>
                          <m:den>
                            <m:d>
                              <m:dPr>
                                <m:ctrlPr>
                                  <a:rPr lang="en-US" i="1">
                                    <a:latin typeface="Cambria Math" panose="02040503050406030204" pitchFamily="18" charset="0"/>
                                  </a:rPr>
                                </m:ctrlPr>
                              </m:dPr>
                              <m:e>
                                <m:r>
                                  <a:rPr lang="en-US" i="1">
                                    <a:latin typeface="Cambria Math"/>
                                  </a:rPr>
                                  <m:t>0.</m:t>
                                </m:r>
                                <m:r>
                                  <a:rPr lang="en-US" b="0" i="1" smtClean="0">
                                    <a:latin typeface="Cambria Math"/>
                                  </a:rPr>
                                  <m:t>999</m:t>
                                </m:r>
                                <m:r>
                                  <a:rPr lang="en-US" i="1">
                                    <a:latin typeface="Cambria Math"/>
                                  </a:rPr>
                                  <m:t>∗.. 0.0000001</m:t>
                                </m:r>
                                <m:r>
                                  <a:rPr lang="en-US" b="0" i="1" smtClean="0">
                                    <a:latin typeface="Cambria Math"/>
                                  </a:rPr>
                                  <m:t>∗</m:t>
                                </m:r>
                                <m:r>
                                  <a:rPr lang="en-US" i="1">
                                    <a:latin typeface="Cambria Math"/>
                                  </a:rPr>
                                  <m:t>0.999</m:t>
                                </m:r>
                              </m:e>
                            </m:d>
                          </m:den>
                        </m:f>
                      </m:e>
                    </m:rad>
                    <m:r>
                      <a:rPr lang="en-US" i="1">
                        <a:latin typeface="Cambria Math"/>
                      </a:rPr>
                      <m:t>=</m:t>
                    </m:r>
                  </m:oMath>
                </a14:m>
                <a:r>
                  <a:rPr lang="en-US" dirty="0"/>
                  <a:t>3.98</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46237"/>
                <a:ext cx="8382000" cy="4526280"/>
              </a:xfrm>
              <a:blipFill rotWithShape="1">
                <a:blip r:embed="rId2"/>
                <a:stretch>
                  <a:fillRect l="-727" t="-1750"/>
                </a:stretch>
              </a:blipFill>
            </p:spPr>
            <p:txBody>
              <a:bodyPr/>
              <a:lstStyle/>
              <a:p>
                <a:r>
                  <a:rPr lang="en-US">
                    <a:noFill/>
                  </a:rPr>
                  <a:t> </a:t>
                </a:r>
              </a:p>
            </p:txBody>
          </p:sp>
        </mc:Fallback>
      </mc:AlternateContent>
    </p:spTree>
    <p:extLst>
      <p:ext uri="{BB962C8B-B14F-4D97-AF65-F5344CB8AC3E}">
        <p14:creationId xmlns:p14="http://schemas.microsoft.com/office/powerpoint/2010/main" val="92884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 make up a text</a:t>
            </a:r>
          </a:p>
        </p:txBody>
      </p:sp>
      <p:sp>
        <p:nvSpPr>
          <p:cNvPr id="3" name="Content Placeholder 2"/>
          <p:cNvSpPr>
            <a:spLocks noGrp="1"/>
          </p:cNvSpPr>
          <p:nvPr>
            <p:ph idx="1"/>
          </p:nvPr>
        </p:nvSpPr>
        <p:spPr/>
        <p:txBody>
          <a:bodyPr>
            <a:normAutofit fontScale="92500" lnSpcReduction="20000"/>
          </a:bodyPr>
          <a:lstStyle/>
          <a:p>
            <a:r>
              <a:rPr lang="en-US" dirty="0"/>
              <a:t>Can you make up a sentence that is:</a:t>
            </a:r>
          </a:p>
          <a:p>
            <a:pPr lvl="1"/>
            <a:r>
              <a:rPr lang="en-US" dirty="0">
                <a:solidFill>
                  <a:srgbClr val="FF0000"/>
                </a:solidFill>
              </a:rPr>
              <a:t>Bad English </a:t>
            </a:r>
            <a:r>
              <a:rPr lang="en-US" dirty="0"/>
              <a:t>but rates </a:t>
            </a:r>
            <a:r>
              <a:rPr lang="en-US" dirty="0">
                <a:solidFill>
                  <a:srgbClr val="00B050"/>
                </a:solidFill>
              </a:rPr>
              <a:t>low</a:t>
            </a:r>
            <a:r>
              <a:rPr lang="en-US" dirty="0"/>
              <a:t> on perplexity</a:t>
            </a:r>
          </a:p>
          <a:p>
            <a:pPr lvl="1"/>
            <a:r>
              <a:rPr lang="en-US" dirty="0">
                <a:solidFill>
                  <a:srgbClr val="00B050"/>
                </a:solidFill>
              </a:rPr>
              <a:t>Good English </a:t>
            </a:r>
            <a:r>
              <a:rPr lang="en-US" dirty="0"/>
              <a:t>but rates </a:t>
            </a:r>
            <a:r>
              <a:rPr lang="en-US" dirty="0">
                <a:solidFill>
                  <a:srgbClr val="FF0000"/>
                </a:solidFill>
              </a:rPr>
              <a:t>high</a:t>
            </a:r>
            <a:r>
              <a:rPr lang="en-US" dirty="0"/>
              <a:t> on perplexity</a:t>
            </a:r>
          </a:p>
          <a:p>
            <a:endParaRPr lang="en-US" dirty="0"/>
          </a:p>
          <a:p>
            <a:r>
              <a:rPr lang="en-US" dirty="0"/>
              <a:t>For this text, using A. </a:t>
            </a:r>
            <a:r>
              <a:rPr lang="en-US" b="1" dirty="0"/>
              <a:t>unigrams</a:t>
            </a:r>
            <a:r>
              <a:rPr lang="en-US" dirty="0"/>
              <a:t> B. </a:t>
            </a:r>
            <a:r>
              <a:rPr lang="en-US" b="1" dirty="0"/>
              <a:t>bigrams</a:t>
            </a:r>
            <a:r>
              <a:rPr lang="en-US" dirty="0"/>
              <a:t>:</a:t>
            </a:r>
          </a:p>
          <a:p>
            <a:pPr marL="411480" lvl="1" indent="0">
              <a:buNone/>
            </a:pPr>
            <a:r>
              <a:rPr lang="en-US" dirty="0"/>
              <a:t>If you go out in the woods today</a:t>
            </a:r>
            <a:br>
              <a:rPr lang="en-US" dirty="0"/>
            </a:br>
            <a:r>
              <a:rPr lang="en-US" dirty="0"/>
              <a:t>You're sure of a big surprise.</a:t>
            </a:r>
            <a:br>
              <a:rPr lang="en-US" dirty="0"/>
            </a:br>
            <a:r>
              <a:rPr lang="en-US" dirty="0"/>
              <a:t>If you go out in the woods today</a:t>
            </a:r>
            <a:br>
              <a:rPr lang="en-US" dirty="0"/>
            </a:br>
            <a:r>
              <a:rPr lang="en-US" dirty="0"/>
              <a:t>You'd better go in disguise.</a:t>
            </a:r>
          </a:p>
          <a:p>
            <a:pPr marL="411480" lvl="1" indent="0">
              <a:buNone/>
            </a:pPr>
            <a:br>
              <a:rPr lang="en-US" dirty="0"/>
            </a:br>
            <a:r>
              <a:rPr lang="en-US" dirty="0"/>
              <a:t>For every bear that ever there was</a:t>
            </a:r>
            <a:br>
              <a:rPr lang="en-US" dirty="0"/>
            </a:br>
            <a:r>
              <a:rPr lang="en-US" dirty="0"/>
              <a:t>Will gather there for certain, because</a:t>
            </a:r>
            <a:br>
              <a:rPr lang="en-US" dirty="0"/>
            </a:br>
            <a:r>
              <a:rPr lang="en-US" dirty="0"/>
              <a:t>Today's the day the teddy bears have their picnic.</a:t>
            </a:r>
          </a:p>
        </p:txBody>
      </p:sp>
    </p:spTree>
    <p:extLst>
      <p:ext uri="{BB962C8B-B14F-4D97-AF65-F5344CB8AC3E}">
        <p14:creationId xmlns:p14="http://schemas.microsoft.com/office/powerpoint/2010/main" val="19013284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Unigram example</a:t>
            </a:r>
          </a:p>
        </p:txBody>
      </p:sp>
      <p:sp>
        <p:nvSpPr>
          <p:cNvPr id="3" name="Content Placeholder 2"/>
          <p:cNvSpPr>
            <a:spLocks noGrp="1"/>
          </p:cNvSpPr>
          <p:nvPr>
            <p:ph idx="1"/>
          </p:nvPr>
        </p:nvSpPr>
        <p:spPr/>
        <p:txBody>
          <a:bodyPr/>
          <a:lstStyle/>
          <a:p>
            <a:r>
              <a:rPr lang="en-US" dirty="0"/>
              <a:t>Good English, high model perplexity:</a:t>
            </a:r>
          </a:p>
          <a:p>
            <a:pPr lvl="1"/>
            <a:r>
              <a:rPr lang="en-US" dirty="0"/>
              <a:t>When I venture into the forest tonight</a:t>
            </a:r>
            <a:br>
              <a:rPr lang="en-US" dirty="0"/>
            </a:br>
            <a:r>
              <a:rPr lang="en-US" dirty="0"/>
              <a:t>I’ll be very surprised…</a:t>
            </a:r>
          </a:p>
          <a:p>
            <a:r>
              <a:rPr lang="en-US" dirty="0"/>
              <a:t>Bad English, low perplexity:</a:t>
            </a:r>
          </a:p>
          <a:p>
            <a:pPr lvl="1"/>
            <a:r>
              <a:rPr lang="en-US" dirty="0"/>
              <a:t>If bears woods picnic you </a:t>
            </a:r>
            <a:r>
              <a:rPr lang="en-US" dirty="0" err="1"/>
              <a:t>you</a:t>
            </a:r>
            <a:r>
              <a:rPr lang="en-US" dirty="0"/>
              <a:t> </a:t>
            </a:r>
            <a:r>
              <a:rPr lang="en-US" dirty="0" err="1"/>
              <a:t>you</a:t>
            </a:r>
            <a:r>
              <a:rPr lang="en-US" dirty="0"/>
              <a:t> today woods…</a:t>
            </a:r>
          </a:p>
          <a:p>
            <a:pPr lvl="1"/>
            <a:endParaRPr lang="en-US" dirty="0"/>
          </a:p>
        </p:txBody>
      </p:sp>
    </p:spTree>
    <p:extLst>
      <p:ext uri="{BB962C8B-B14F-4D97-AF65-F5344CB8AC3E}">
        <p14:creationId xmlns:p14="http://schemas.microsoft.com/office/powerpoint/2010/main" val="451945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Bigram example</a:t>
            </a:r>
          </a:p>
        </p:txBody>
      </p:sp>
      <p:sp>
        <p:nvSpPr>
          <p:cNvPr id="3" name="Content Placeholder 2"/>
          <p:cNvSpPr>
            <a:spLocks noGrp="1"/>
          </p:cNvSpPr>
          <p:nvPr>
            <p:ph idx="1"/>
          </p:nvPr>
        </p:nvSpPr>
        <p:spPr/>
        <p:txBody>
          <a:bodyPr/>
          <a:lstStyle/>
          <a:p>
            <a:r>
              <a:rPr lang="en-US" dirty="0"/>
              <a:t>Good English, high model perplexity:</a:t>
            </a:r>
          </a:p>
          <a:p>
            <a:pPr lvl="1"/>
            <a:r>
              <a:rPr lang="en-US" dirty="0"/>
              <a:t>Had I gone strolling through the forest I should have worn a disguise</a:t>
            </a:r>
          </a:p>
          <a:p>
            <a:r>
              <a:rPr lang="en-US" dirty="0"/>
              <a:t>Bad English, low perplexity:</a:t>
            </a:r>
          </a:p>
          <a:p>
            <a:pPr lvl="1"/>
            <a:r>
              <a:rPr lang="en-US" dirty="0"/>
              <a:t>You’d better a big surprise if you sure of a disguise. the woods today’s the day the woods today</a:t>
            </a:r>
          </a:p>
          <a:p>
            <a:pPr lvl="1"/>
            <a:endParaRPr lang="en-US" dirty="0"/>
          </a:p>
        </p:txBody>
      </p:sp>
    </p:spTree>
    <p:extLst>
      <p:ext uri="{BB962C8B-B14F-4D97-AF65-F5344CB8AC3E}">
        <p14:creationId xmlns:p14="http://schemas.microsoft.com/office/powerpoint/2010/main" val="893660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Quick reminder: probabilities</a:t>
            </a:r>
          </a:p>
        </p:txBody>
      </p:sp>
      <p:sp>
        <p:nvSpPr>
          <p:cNvPr id="3" name="Content Placeholder 2"/>
          <p:cNvSpPr>
            <a:spLocks noGrp="1"/>
          </p:cNvSpPr>
          <p:nvPr>
            <p:ph idx="1"/>
          </p:nvPr>
        </p:nvSpPr>
        <p:spPr>
          <a:xfrm>
            <a:off x="457200" y="1646237"/>
            <a:ext cx="8458200" cy="4526280"/>
          </a:xfrm>
        </p:spPr>
        <p:txBody>
          <a:bodyPr/>
          <a:lstStyle/>
          <a:p>
            <a:r>
              <a:rPr lang="en-US" dirty="0"/>
              <a:t>If two events A, B, are </a:t>
            </a:r>
            <a:r>
              <a:rPr lang="en-US" b="1" dirty="0"/>
              <a:t>independent</a:t>
            </a:r>
            <a:r>
              <a:rPr lang="en-US" dirty="0"/>
              <a:t>, then:</a:t>
            </a:r>
          </a:p>
          <a:p>
            <a:pPr lvl="1"/>
            <a:r>
              <a:rPr lang="en-US" dirty="0"/>
              <a:t>p(A|B) = p(A)</a:t>
            </a:r>
          </a:p>
          <a:p>
            <a:endParaRPr lang="en-US" dirty="0"/>
          </a:p>
          <a:p>
            <a:r>
              <a:rPr lang="en-US" dirty="0"/>
              <a:t>For independent events, the </a:t>
            </a:r>
            <a:r>
              <a:rPr lang="en-US" b="1" dirty="0"/>
              <a:t>chain rule</a:t>
            </a:r>
            <a:r>
              <a:rPr lang="en-US" dirty="0"/>
              <a:t> applies: </a:t>
            </a:r>
          </a:p>
          <a:p>
            <a:pPr lvl="1"/>
            <a:r>
              <a:rPr lang="en-US" dirty="0"/>
              <a:t>p(A&amp;B) = p(A)*p(B)</a:t>
            </a:r>
          </a:p>
          <a:p>
            <a:endParaRPr lang="en-US" dirty="0"/>
          </a:p>
          <a:p>
            <a:r>
              <a:rPr lang="en-US" dirty="0"/>
              <a:t>For example:</a:t>
            </a:r>
          </a:p>
          <a:p>
            <a:pPr lvl="1"/>
            <a:r>
              <a:rPr lang="en-US" dirty="0"/>
              <a:t>P(</a:t>
            </a:r>
            <a:r>
              <a:rPr lang="en-US" dirty="0">
                <a:ea typeface="Segoe UI Symbol" panose="020B0502040204020203" pitchFamily="34" charset="0"/>
              </a:rPr>
              <a:t>⚃ &amp; ⚅) = 1/6 * 1/6 = 1/36</a:t>
            </a:r>
            <a:endParaRPr lang="en-US" dirty="0"/>
          </a:p>
        </p:txBody>
      </p:sp>
    </p:spTree>
    <p:extLst>
      <p:ext uri="{BB962C8B-B14F-4D97-AF65-F5344CB8AC3E}">
        <p14:creationId xmlns:p14="http://schemas.microsoft.com/office/powerpoint/2010/main" val="11806576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 we always know P(</a:t>
            </a:r>
            <a:r>
              <a:rPr lang="en-US" dirty="0" err="1"/>
              <a:t>w</a:t>
            </a:r>
            <a:r>
              <a:rPr lang="en-US" baseline="-25000" dirty="0" err="1"/>
              <a:t>i</a:t>
            </a:r>
            <a:r>
              <a:rPr lang="en-US" dirty="0"/>
              <a:t>)?</a:t>
            </a:r>
          </a:p>
        </p:txBody>
      </p:sp>
      <p:sp>
        <p:nvSpPr>
          <p:cNvPr id="3" name="Content Placeholder 2"/>
          <p:cNvSpPr>
            <a:spLocks noGrp="1"/>
          </p:cNvSpPr>
          <p:nvPr>
            <p:ph idx="1"/>
          </p:nvPr>
        </p:nvSpPr>
        <p:spPr/>
        <p:txBody>
          <a:bodyPr>
            <a:normAutofit/>
          </a:bodyPr>
          <a:lstStyle/>
          <a:p>
            <a:r>
              <a:rPr lang="en-US" dirty="0"/>
              <a:t>A problem with perplexity (and language models in general) is knowing </a:t>
            </a:r>
            <a:r>
              <a:rPr lang="en-US" i="1" dirty="0"/>
              <a:t>P(</a:t>
            </a:r>
            <a:r>
              <a:rPr lang="en-US" i="1" dirty="0" err="1"/>
              <a:t>w</a:t>
            </a:r>
            <a:r>
              <a:rPr lang="en-US" i="1" baseline="-25000" dirty="0" err="1"/>
              <a:t>i</a:t>
            </a:r>
            <a:r>
              <a:rPr lang="en-US" i="1" dirty="0"/>
              <a:t>)</a:t>
            </a:r>
          </a:p>
          <a:p>
            <a:r>
              <a:rPr lang="en-US" dirty="0"/>
              <a:t>Words can be formed productively:</a:t>
            </a:r>
          </a:p>
          <a:p>
            <a:pPr lvl="1"/>
            <a:r>
              <a:rPr lang="en-US" b="1" i="1" dirty="0" err="1">
                <a:solidFill>
                  <a:srgbClr val="0070C0"/>
                </a:solidFill>
              </a:rPr>
              <a:t>dancerliness</a:t>
            </a:r>
            <a:endParaRPr lang="en-US" b="1" i="1" dirty="0">
              <a:solidFill>
                <a:srgbClr val="0070C0"/>
              </a:solidFill>
            </a:endParaRPr>
          </a:p>
          <a:p>
            <a:pPr lvl="1"/>
            <a:r>
              <a:rPr lang="en-US" b="1" i="1" dirty="0">
                <a:solidFill>
                  <a:srgbClr val="0070C0"/>
                </a:solidFill>
              </a:rPr>
              <a:t>slacktivism</a:t>
            </a:r>
          </a:p>
          <a:p>
            <a:pPr lvl="1"/>
            <a:r>
              <a:rPr lang="en-US" dirty="0"/>
              <a:t>…</a:t>
            </a:r>
          </a:p>
          <a:p>
            <a:r>
              <a:rPr lang="en-US" dirty="0"/>
              <a:t>These words are </a:t>
            </a:r>
            <a:r>
              <a:rPr lang="en-US" b="1" dirty="0"/>
              <a:t>out-of-data</a:t>
            </a:r>
            <a:r>
              <a:rPr lang="en-US" dirty="0"/>
              <a:t> or </a:t>
            </a:r>
            <a:r>
              <a:rPr lang="en-US" b="1" dirty="0"/>
              <a:t>out-of-vocabulary </a:t>
            </a:r>
            <a:r>
              <a:rPr lang="en-US" dirty="0"/>
              <a:t>("OOV" words)</a:t>
            </a:r>
          </a:p>
          <a:p>
            <a:pPr marL="0" indent="0">
              <a:buNone/>
            </a:pPr>
            <a:r>
              <a:rPr lang="en-US" dirty="0"/>
              <a:t>    </a:t>
            </a:r>
            <a:r>
              <a:rPr lang="en-US" b="1" dirty="0">
                <a:solidFill>
                  <a:srgbClr val="FF0000"/>
                </a:solidFill>
              </a:rPr>
              <a:t>??</a:t>
            </a:r>
            <a:r>
              <a:rPr lang="en-US" dirty="0">
                <a:solidFill>
                  <a:srgbClr val="FF0000"/>
                </a:solidFill>
              </a:rPr>
              <a:t> </a:t>
            </a:r>
            <a:r>
              <a:rPr lang="en-US" dirty="0"/>
              <a:t>How can we assign them a probability </a:t>
            </a:r>
            <a:r>
              <a:rPr lang="en-US" b="1" dirty="0">
                <a:solidFill>
                  <a:srgbClr val="FF0000"/>
                </a:solidFill>
              </a:rPr>
              <a:t>??</a:t>
            </a:r>
          </a:p>
        </p:txBody>
      </p:sp>
      <p:pic>
        <p:nvPicPr>
          <p:cNvPr id="1026" name="Picture 2" descr="C:\Users\az364\AppData\Local\Microsoft\Windows\Temporary Internet Files\Content.IE5\3Q077PL6\99px-Ballet_dancer_symbol[1].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24200" y="3233057"/>
            <a:ext cx="880110" cy="10668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TextBox 4"/>
              <p:cNvSpPr txBox="1"/>
              <p:nvPr/>
            </p:nvSpPr>
            <p:spPr>
              <a:xfrm>
                <a:off x="4495800" y="3181489"/>
                <a:ext cx="3178691" cy="1169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𝑃𝑃</m:t>
                      </m:r>
                      <m:d>
                        <m:dPr>
                          <m:ctrlPr>
                            <a:rPr lang="en-US" b="0" i="1" smtClean="0">
                              <a:latin typeface="Cambria Math" panose="02040503050406030204" pitchFamily="18" charset="0"/>
                            </a:rPr>
                          </m:ctrlPr>
                        </m:dPr>
                        <m:e>
                          <m:r>
                            <a:rPr lang="en-US" b="0" i="1" smtClean="0">
                              <a:latin typeface="Cambria Math"/>
                            </a:rPr>
                            <m:t>𝑡𝑒𝑥𝑡</m:t>
                          </m:r>
                        </m:e>
                      </m:d>
                      <m:r>
                        <a:rPr lang="en-US" b="0" i="1" smtClean="0">
                          <a:latin typeface="Cambria Math"/>
                        </a:rPr>
                        <m:t>=</m:t>
                      </m:r>
                      <m:rad>
                        <m:radPr>
                          <m:ctrlPr>
                            <a:rPr lang="en-US" b="0" i="1" smtClean="0">
                              <a:latin typeface="Cambria Math" panose="02040503050406030204" pitchFamily="18" charset="0"/>
                            </a:rPr>
                          </m:ctrlPr>
                        </m:radPr>
                        <m:deg>
                          <m:r>
                            <a:rPr lang="en-US" b="0" i="1" smtClean="0">
                              <a:latin typeface="Cambria Math"/>
                            </a:rPr>
                            <m:t>𝑁</m:t>
                          </m:r>
                        </m:deg>
                        <m:e>
                          <m:nary>
                            <m:naryPr>
                              <m:chr m:val="∏"/>
                              <m:ctrlPr>
                                <a:rPr lang="en-US" b="0" i="1" smtClean="0">
                                  <a:latin typeface="Cambria Math" panose="02040503050406030204" pitchFamily="18" charset="0"/>
                                </a:rPr>
                              </m:ctrlPr>
                            </m:naryPr>
                            <m:sub>
                              <m:r>
                                <m:rPr>
                                  <m:brk m:alnAt="23"/>
                                </m:rPr>
                                <a:rPr lang="en-US" b="0" i="1" smtClean="0">
                                  <a:latin typeface="Cambria Math"/>
                                </a:rPr>
                                <m:t>𝑖</m:t>
                              </m:r>
                              <m:r>
                                <a:rPr lang="en-US" b="0" i="1" smtClean="0">
                                  <a:latin typeface="Cambria Math"/>
                                </a:rPr>
                                <m:t>=1</m:t>
                              </m:r>
                            </m:sub>
                            <m:sup>
                              <m:r>
                                <a:rPr lang="en-US" b="0" i="1" smtClean="0">
                                  <a:latin typeface="Cambria Math"/>
                                </a:rPr>
                                <m:t>𝑁</m:t>
                              </m:r>
                            </m:sup>
                            <m:e>
                              <m:f>
                                <m:fPr>
                                  <m:ctrlPr>
                                    <a:rPr lang="en-US" i="1">
                                      <a:latin typeface="Cambria Math" panose="02040503050406030204" pitchFamily="18" charset="0"/>
                                    </a:rPr>
                                  </m:ctrlPr>
                                </m:fPr>
                                <m:num>
                                  <m:r>
                                    <a:rPr lang="en-US" i="1">
                                      <a:latin typeface="Cambria Math"/>
                                    </a:rPr>
                                    <m:t>1</m:t>
                                  </m:r>
                                </m:num>
                                <m:den>
                                  <m:r>
                                    <a:rPr lang="en-US" i="1">
                                      <a:latin typeface="Cambria Math"/>
                                    </a:rPr>
                                    <m:t>𝑃</m:t>
                                  </m:r>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sub>
                                  </m:sSub>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r>
                                        <a:rPr lang="en-US" i="1">
                                          <a:latin typeface="Cambria Math"/>
                                        </a:rPr>
                                        <m:t>−1</m:t>
                                      </m:r>
                                    </m:sub>
                                  </m:sSub>
                                  <m:r>
                                    <a:rPr lang="en-US" i="1">
                                      <a:latin typeface="Cambria Math"/>
                                    </a:rPr>
                                    <m:t>)</m:t>
                                  </m:r>
                                </m:den>
                              </m:f>
                            </m:e>
                          </m:nary>
                        </m:e>
                      </m:ra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4495800" y="3181489"/>
                <a:ext cx="3178691" cy="1169936"/>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0463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Smoothing</a:t>
            </a:r>
          </a:p>
        </p:txBody>
      </p:sp>
      <p:sp>
        <p:nvSpPr>
          <p:cNvPr id="3" name="Content Placeholder 2"/>
          <p:cNvSpPr>
            <a:spLocks noGrp="1"/>
          </p:cNvSpPr>
          <p:nvPr>
            <p:ph idx="1"/>
          </p:nvPr>
        </p:nvSpPr>
        <p:spPr/>
        <p:txBody>
          <a:bodyPr>
            <a:normAutofit fontScale="92500" lnSpcReduction="20000"/>
          </a:bodyPr>
          <a:lstStyle/>
          <a:p>
            <a:r>
              <a:rPr lang="en-US" dirty="0"/>
              <a:t>We can assign some small frequency to each word in the text we're evaluating</a:t>
            </a:r>
          </a:p>
          <a:p>
            <a:r>
              <a:rPr lang="en-US" dirty="0"/>
              <a:t>Simplest option: add 1</a:t>
            </a:r>
          </a:p>
          <a:p>
            <a:r>
              <a:rPr lang="en-US" dirty="0"/>
              <a:t>This is called: </a:t>
            </a:r>
            <a:r>
              <a:rPr lang="en-US" b="1" dirty="0"/>
              <a:t>Laplace Smoothing</a:t>
            </a:r>
          </a:p>
          <a:p>
            <a:pPr lvl="1"/>
            <a:r>
              <a:rPr lang="en-US" b="1" dirty="0"/>
              <a:t>Pro: </a:t>
            </a:r>
            <a:r>
              <a:rPr lang="en-US" dirty="0"/>
              <a:t>very simple to do</a:t>
            </a:r>
          </a:p>
          <a:p>
            <a:pPr lvl="1"/>
            <a:r>
              <a:rPr lang="en-US" b="1" dirty="0"/>
              <a:t>Con: </a:t>
            </a:r>
            <a:r>
              <a:rPr lang="en-US"/>
              <a:t>overestimates likelihood </a:t>
            </a:r>
            <a:r>
              <a:rPr lang="en-US" dirty="0"/>
              <a:t>of OOV items – </a:t>
            </a:r>
          </a:p>
          <a:p>
            <a:pPr lvl="2"/>
            <a:r>
              <a:rPr lang="en-US" dirty="0"/>
              <a:t>in reality the likelihood of any particular OOV item is </a:t>
            </a:r>
            <a:r>
              <a:rPr lang="en-US" b="1" dirty="0"/>
              <a:t>not</a:t>
            </a:r>
            <a:r>
              <a:rPr lang="en-US" dirty="0"/>
              <a:t> half that of an item that occurs once (1+1 = 2*1)</a:t>
            </a:r>
          </a:p>
          <a:p>
            <a:pPr lvl="2"/>
            <a:r>
              <a:rPr lang="en-US" dirty="0"/>
              <a:t>error is compounded in n-gram models (each OOV item has likelihood of combining with other items…)</a:t>
            </a:r>
          </a:p>
          <a:p>
            <a:endParaRPr lang="en-US" dirty="0"/>
          </a:p>
          <a:p>
            <a:r>
              <a:rPr lang="en-US" dirty="0"/>
              <a:t>we can take another small number (</a:t>
            </a:r>
            <a:r>
              <a:rPr lang="el-GR" b="1" dirty="0"/>
              <a:t>δ</a:t>
            </a:r>
            <a:r>
              <a:rPr lang="en-US" b="1" dirty="0"/>
              <a:t> smoothing</a:t>
            </a:r>
            <a:r>
              <a:rPr lang="en-US" dirty="0"/>
              <a:t>), but which?</a:t>
            </a:r>
          </a:p>
        </p:txBody>
      </p:sp>
    </p:spTree>
    <p:extLst>
      <p:ext uri="{BB962C8B-B14F-4D97-AF65-F5344CB8AC3E}">
        <p14:creationId xmlns:p14="http://schemas.microsoft.com/office/powerpoint/2010/main" val="247969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Smoothing</a:t>
            </a:r>
          </a:p>
        </p:txBody>
      </p:sp>
      <p:sp>
        <p:nvSpPr>
          <p:cNvPr id="3" name="Content Placeholder 2"/>
          <p:cNvSpPr>
            <a:spLocks noGrp="1"/>
          </p:cNvSpPr>
          <p:nvPr>
            <p:ph idx="1"/>
          </p:nvPr>
        </p:nvSpPr>
        <p:spPr/>
        <p:txBody>
          <a:bodyPr/>
          <a:lstStyle/>
          <a:p>
            <a:r>
              <a:rPr lang="en-US" dirty="0"/>
              <a:t>A better entry-level smoothing algorithm is to estimate the likelihood of rare items</a:t>
            </a:r>
          </a:p>
          <a:p>
            <a:pPr lvl="1"/>
            <a:r>
              <a:rPr lang="en-US" dirty="0"/>
              <a:t>How often does a new item occur?</a:t>
            </a:r>
          </a:p>
          <a:p>
            <a:pPr lvl="1">
              <a:buFont typeface="Wingdings"/>
              <a:buChar char="Ø"/>
            </a:pPr>
            <a:endParaRPr lang="en-US" dirty="0"/>
          </a:p>
          <a:p>
            <a:pPr lvl="1">
              <a:buFont typeface="Wingdings"/>
              <a:buChar char="Ø"/>
            </a:pPr>
            <a:r>
              <a:rPr lang="en-US" dirty="0"/>
              <a:t>Every time a new item comes along, it's unique – a </a:t>
            </a:r>
            <a:r>
              <a:rPr lang="en-US" b="1" i="1" dirty="0"/>
              <a:t>hapax </a:t>
            </a:r>
            <a:r>
              <a:rPr lang="en-US" b="1" i="1" dirty="0" err="1"/>
              <a:t>legomenon</a:t>
            </a:r>
            <a:r>
              <a:rPr lang="en-US" dirty="0"/>
              <a:t> (Greek: said once)</a:t>
            </a:r>
          </a:p>
          <a:p>
            <a:pPr lvl="1">
              <a:buFont typeface="Wingdings"/>
              <a:buChar char="Ø"/>
            </a:pPr>
            <a:r>
              <a:rPr lang="en-US" dirty="0"/>
              <a:t>To estimate the likelihood of a 'surprise' we can check how often we were surprised in the past</a:t>
            </a:r>
          </a:p>
        </p:txBody>
      </p:sp>
    </p:spTree>
    <p:extLst>
      <p:ext uri="{BB962C8B-B14F-4D97-AF65-F5344CB8AC3E}">
        <p14:creationId xmlns:p14="http://schemas.microsoft.com/office/powerpoint/2010/main" val="28977307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Smoothing</a:t>
            </a:r>
          </a:p>
        </p:txBody>
      </p:sp>
      <p:sp>
        <p:nvSpPr>
          <p:cNvPr id="3" name="Content Placeholder 2"/>
          <p:cNvSpPr>
            <a:spLocks noGrp="1"/>
          </p:cNvSpPr>
          <p:nvPr>
            <p:ph idx="1"/>
          </p:nvPr>
        </p:nvSpPr>
        <p:spPr/>
        <p:txBody>
          <a:bodyPr/>
          <a:lstStyle/>
          <a:p>
            <a:r>
              <a:rPr lang="en-US" b="1" dirty="0"/>
              <a:t>Good-Turing Discounting</a:t>
            </a:r>
            <a:r>
              <a:rPr lang="en-US" dirty="0"/>
              <a:t>:</a:t>
            </a:r>
          </a:p>
          <a:p>
            <a:pPr lvl="1"/>
            <a:r>
              <a:rPr lang="en-US" dirty="0"/>
              <a:t>Likelihood of each OOV item = hapax / N</a:t>
            </a:r>
          </a:p>
          <a:p>
            <a:pPr lvl="1"/>
            <a:r>
              <a:rPr lang="en-US" dirty="0"/>
              <a:t>Similar insights in productivity studies (</a:t>
            </a:r>
            <a:r>
              <a:rPr lang="en-US" dirty="0" err="1"/>
              <a:t>Baayen</a:t>
            </a:r>
            <a:r>
              <a:rPr lang="en-US" dirty="0"/>
              <a:t> 2009) – likelihood of novel word formation</a:t>
            </a:r>
          </a:p>
          <a:p>
            <a:r>
              <a:rPr lang="en-US" dirty="0"/>
              <a:t>To smooth, we first check how many unique items are in the </a:t>
            </a:r>
            <a:r>
              <a:rPr lang="en-US" b="1" dirty="0"/>
              <a:t>training data </a:t>
            </a:r>
            <a:r>
              <a:rPr lang="en-US" dirty="0"/>
              <a:t>/ data size</a:t>
            </a:r>
          </a:p>
          <a:p>
            <a:pPr lvl="1"/>
            <a:r>
              <a:rPr lang="en-US" dirty="0"/>
              <a:t>Assign this small fraction to each OOV item we meet in the </a:t>
            </a:r>
            <a:r>
              <a:rPr lang="en-US" b="1" dirty="0"/>
              <a:t>test data</a:t>
            </a:r>
          </a:p>
          <a:p>
            <a:pPr lvl="1"/>
            <a:r>
              <a:rPr lang="en-US" b="1" dirty="0"/>
              <a:t>Discount </a:t>
            </a:r>
            <a:r>
              <a:rPr lang="en-US" dirty="0"/>
              <a:t>the probability of other data so that sum is </a:t>
            </a:r>
            <a:r>
              <a:rPr lang="en-US" b="1" dirty="0"/>
              <a:t>1</a:t>
            </a:r>
          </a:p>
        </p:txBody>
      </p:sp>
    </p:spTree>
    <p:extLst>
      <p:ext uri="{BB962C8B-B14F-4D97-AF65-F5344CB8AC3E}">
        <p14:creationId xmlns:p14="http://schemas.microsoft.com/office/powerpoint/2010/main" val="19543413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to get perplexity in practice?</a:t>
            </a:r>
          </a:p>
        </p:txBody>
      </p:sp>
      <p:sp>
        <p:nvSpPr>
          <p:cNvPr id="3" name="Content Placeholder 2"/>
          <p:cNvSpPr>
            <a:spLocks noGrp="1"/>
          </p:cNvSpPr>
          <p:nvPr>
            <p:ph idx="1"/>
          </p:nvPr>
        </p:nvSpPr>
        <p:spPr/>
        <p:txBody>
          <a:bodyPr/>
          <a:lstStyle/>
          <a:p>
            <a:r>
              <a:rPr lang="en-US" dirty="0"/>
              <a:t>We will need:</a:t>
            </a:r>
          </a:p>
          <a:p>
            <a:pPr lvl="1"/>
            <a:r>
              <a:rPr lang="en-US" dirty="0"/>
              <a:t>Some </a:t>
            </a:r>
            <a:r>
              <a:rPr lang="en-US" b="1" dirty="0"/>
              <a:t>training data </a:t>
            </a:r>
            <a:r>
              <a:rPr lang="en-US" dirty="0"/>
              <a:t>again, to base our model on</a:t>
            </a:r>
          </a:p>
          <a:p>
            <a:pPr lvl="1"/>
            <a:r>
              <a:rPr lang="en-US" dirty="0"/>
              <a:t>Some </a:t>
            </a:r>
            <a:r>
              <a:rPr lang="en-US" b="1" dirty="0"/>
              <a:t>test data</a:t>
            </a:r>
            <a:r>
              <a:rPr lang="en-US" dirty="0"/>
              <a:t> to calculate perplexity for</a:t>
            </a:r>
          </a:p>
          <a:p>
            <a:pPr lvl="1"/>
            <a:r>
              <a:rPr lang="en-US" dirty="0"/>
              <a:t>Calculate probabilities for all possible training sequences</a:t>
            </a:r>
          </a:p>
          <a:p>
            <a:pPr lvl="1"/>
            <a:r>
              <a:rPr lang="en-US" dirty="0"/>
              <a:t>Assign probabilities for product of text occurrences</a:t>
            </a:r>
          </a:p>
          <a:p>
            <a:pPr lvl="1"/>
            <a:r>
              <a:rPr lang="en-US" dirty="0"/>
              <a:t>Add </a:t>
            </a:r>
            <a:r>
              <a:rPr lang="en-US" b="1" dirty="0"/>
              <a:t>smoothing </a:t>
            </a:r>
            <a:r>
              <a:rPr lang="en-US" dirty="0"/>
              <a:t>in unknown cases</a:t>
            </a:r>
          </a:p>
        </p:txBody>
      </p:sp>
    </p:spTree>
    <p:extLst>
      <p:ext uri="{BB962C8B-B14F-4D97-AF65-F5344CB8AC3E}">
        <p14:creationId xmlns:p14="http://schemas.microsoft.com/office/powerpoint/2010/main" val="29500697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 training data</a:t>
            </a:r>
          </a:p>
        </p:txBody>
      </p:sp>
      <p:sp>
        <p:nvSpPr>
          <p:cNvPr id="3" name="Content Placeholder 2"/>
          <p:cNvSpPr>
            <a:spLocks noGrp="1"/>
          </p:cNvSpPr>
          <p:nvPr>
            <p:ph idx="1"/>
          </p:nvPr>
        </p:nvSpPr>
        <p:spPr/>
        <p:txBody>
          <a:bodyPr>
            <a:normAutofit lnSpcReduction="10000"/>
          </a:bodyPr>
          <a:lstStyle/>
          <a:p>
            <a:pPr marL="411480" lvl="1" indent="0">
              <a:buNone/>
            </a:pPr>
            <a:r>
              <a:rPr lang="en-US" b="1" dirty="0">
                <a:solidFill>
                  <a:srgbClr val="000080"/>
                </a:solidFill>
              </a:rPr>
              <a:t>import </a:t>
            </a:r>
            <a:r>
              <a:rPr lang="en-US" dirty="0" err="1"/>
              <a:t>nltk</a:t>
            </a:r>
            <a:br>
              <a:rPr lang="en-US" dirty="0"/>
            </a:br>
            <a:br>
              <a:rPr lang="en-US" dirty="0"/>
            </a:br>
            <a:r>
              <a:rPr lang="en-US" i="1" dirty="0">
                <a:solidFill>
                  <a:srgbClr val="808080"/>
                </a:solidFill>
              </a:rPr>
              <a:t># Some data to make a model out of</a:t>
            </a:r>
          </a:p>
          <a:p>
            <a:pPr marL="411480" lvl="1" indent="0">
              <a:buNone/>
            </a:pPr>
            <a:r>
              <a:rPr lang="en-US" i="1" dirty="0">
                <a:solidFill>
                  <a:srgbClr val="808080"/>
                </a:solidFill>
              </a:rPr>
              <a:t># We can read this from a file too!</a:t>
            </a:r>
            <a:br>
              <a:rPr lang="en-US" i="1" dirty="0">
                <a:solidFill>
                  <a:srgbClr val="808080"/>
                </a:solidFill>
              </a:rPr>
            </a:br>
            <a:r>
              <a:rPr lang="en-US" dirty="0"/>
              <a:t>text  = </a:t>
            </a:r>
            <a:r>
              <a:rPr lang="en-US" b="1" dirty="0">
                <a:solidFill>
                  <a:srgbClr val="008000"/>
                </a:solidFill>
              </a:rPr>
              <a:t>"""Mary had a little lamb,</a:t>
            </a:r>
            <a:br>
              <a:rPr lang="en-US" b="1" dirty="0">
                <a:solidFill>
                  <a:srgbClr val="008000"/>
                </a:solidFill>
              </a:rPr>
            </a:br>
            <a:r>
              <a:rPr lang="en-US" b="1" dirty="0">
                <a:solidFill>
                  <a:srgbClr val="008000"/>
                </a:solidFill>
              </a:rPr>
              <a:t>His fleece was white as snow,</a:t>
            </a:r>
            <a:br>
              <a:rPr lang="en-US" b="1" dirty="0">
                <a:solidFill>
                  <a:srgbClr val="008000"/>
                </a:solidFill>
              </a:rPr>
            </a:br>
            <a:r>
              <a:rPr lang="en-US" b="1" dirty="0">
                <a:solidFill>
                  <a:srgbClr val="008000"/>
                </a:solidFill>
              </a:rPr>
              <a:t>And everywhere that Mary went,</a:t>
            </a:r>
            <a:br>
              <a:rPr lang="en-US" b="1" dirty="0">
                <a:solidFill>
                  <a:srgbClr val="008000"/>
                </a:solidFill>
              </a:rPr>
            </a:br>
            <a:r>
              <a:rPr lang="en-US" b="1" dirty="0">
                <a:solidFill>
                  <a:srgbClr val="008000"/>
                </a:solidFill>
              </a:rPr>
              <a:t>The lamb was sure to go.</a:t>
            </a:r>
            <a:br>
              <a:rPr lang="en-US" b="1" dirty="0">
                <a:solidFill>
                  <a:srgbClr val="008000"/>
                </a:solidFill>
              </a:rPr>
            </a:br>
            <a:r>
              <a:rPr lang="en-US" b="1" dirty="0">
                <a:solidFill>
                  <a:srgbClr val="008000"/>
                </a:solidFill>
              </a:rPr>
              <a:t>… ."""</a:t>
            </a:r>
            <a:br>
              <a:rPr lang="en-US" b="1" dirty="0">
                <a:solidFill>
                  <a:srgbClr val="008000"/>
                </a:solidFill>
              </a:rPr>
            </a:br>
            <a:br>
              <a:rPr lang="en-US" b="1" dirty="0">
                <a:solidFill>
                  <a:srgbClr val="008000"/>
                </a:solidFill>
              </a:rPr>
            </a:br>
            <a:r>
              <a:rPr lang="en-US" dirty="0"/>
              <a:t>tokens = </a:t>
            </a:r>
            <a:r>
              <a:rPr lang="en-US" dirty="0" err="1"/>
              <a:t>nltk.word_tokenize</a:t>
            </a:r>
            <a:r>
              <a:rPr lang="en-US" dirty="0"/>
              <a:t>(text)</a:t>
            </a:r>
            <a:br>
              <a:rPr lang="en-US" dirty="0"/>
            </a:br>
            <a:endParaRPr lang="en-US" dirty="0"/>
          </a:p>
        </p:txBody>
      </p:sp>
    </p:spTree>
    <p:extLst>
      <p:ext uri="{BB962C8B-B14F-4D97-AF65-F5344CB8AC3E}">
        <p14:creationId xmlns:p14="http://schemas.microsoft.com/office/powerpoint/2010/main" val="1020974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Perplexity – a unigram model</a:t>
            </a:r>
          </a:p>
        </p:txBody>
      </p:sp>
      <p:sp>
        <p:nvSpPr>
          <p:cNvPr id="3" name="Content Placeholder 2"/>
          <p:cNvSpPr>
            <a:spLocks noGrp="1"/>
          </p:cNvSpPr>
          <p:nvPr>
            <p:ph idx="1"/>
          </p:nvPr>
        </p:nvSpPr>
        <p:spPr/>
        <p:txBody>
          <a:bodyPr>
            <a:normAutofit/>
          </a:bodyPr>
          <a:lstStyle/>
          <a:p>
            <a:pPr marL="411480" lvl="1" indent="0">
              <a:buNone/>
            </a:pPr>
            <a:r>
              <a:rPr lang="en-US" sz="2000" b="1" dirty="0" err="1">
                <a:solidFill>
                  <a:srgbClr val="000080"/>
                </a:solidFill>
              </a:rPr>
              <a:t>def</a:t>
            </a:r>
            <a:r>
              <a:rPr lang="en-US" sz="2000" b="1" dirty="0">
                <a:solidFill>
                  <a:srgbClr val="000080"/>
                </a:solidFill>
              </a:rPr>
              <a:t> </a:t>
            </a:r>
            <a:r>
              <a:rPr lang="en-US" sz="2000" dirty="0"/>
              <a:t>unigram(tokens):    </a:t>
            </a:r>
            <a:br>
              <a:rPr lang="en-US" sz="2000" dirty="0"/>
            </a:br>
            <a:r>
              <a:rPr lang="en-US" sz="2000" dirty="0">
                <a:solidFill>
                  <a:schemeClr val="bg1">
                    <a:lumMod val="50000"/>
                  </a:schemeClr>
                </a:solidFill>
              </a:rPr>
              <a:t>    # Token list in, model out…</a:t>
            </a:r>
          </a:p>
          <a:p>
            <a:pPr marL="411480" lvl="1" indent="0">
              <a:buNone/>
            </a:pPr>
            <a:r>
              <a:rPr lang="en-US" sz="2000" i="1" dirty="0">
                <a:solidFill>
                  <a:srgbClr val="808080"/>
                </a:solidFill>
              </a:rPr>
              <a:t>    </a:t>
            </a:r>
            <a:r>
              <a:rPr lang="en-US" sz="2000" dirty="0"/>
              <a:t>model = {}</a:t>
            </a:r>
            <a:br>
              <a:rPr lang="en-US" sz="2000" dirty="0"/>
            </a:br>
            <a:r>
              <a:rPr lang="en-US" sz="2000" dirty="0"/>
              <a:t>    </a:t>
            </a:r>
            <a:r>
              <a:rPr lang="en-US" sz="2000" b="1" dirty="0">
                <a:solidFill>
                  <a:srgbClr val="000080"/>
                </a:solidFill>
              </a:rPr>
              <a:t>for </a:t>
            </a:r>
            <a:r>
              <a:rPr lang="en-US" sz="2000" dirty="0" err="1"/>
              <a:t>tok</a:t>
            </a:r>
            <a:r>
              <a:rPr lang="en-US" sz="2000" dirty="0"/>
              <a:t> </a:t>
            </a:r>
            <a:r>
              <a:rPr lang="en-US" sz="2000" b="1" dirty="0">
                <a:solidFill>
                  <a:srgbClr val="000080"/>
                </a:solidFill>
              </a:rPr>
              <a:t>in </a:t>
            </a:r>
            <a:r>
              <a:rPr lang="en-US" sz="2000" dirty="0"/>
              <a:t>tokens:</a:t>
            </a:r>
            <a:br>
              <a:rPr lang="en-US" sz="2000" dirty="0"/>
            </a:br>
            <a:r>
              <a:rPr lang="en-US" sz="2000" dirty="0"/>
              <a:t>        </a:t>
            </a:r>
            <a:r>
              <a:rPr lang="en-US" sz="2000" i="1" dirty="0">
                <a:solidFill>
                  <a:srgbClr val="808080"/>
                </a:solidFill>
              </a:rPr>
              <a:t># Check if we've seen this token before</a:t>
            </a:r>
            <a:br>
              <a:rPr lang="en-US" sz="2000" i="1" dirty="0">
                <a:solidFill>
                  <a:srgbClr val="808080"/>
                </a:solidFill>
              </a:rPr>
            </a:br>
            <a:r>
              <a:rPr lang="en-US" sz="2000" i="1" dirty="0">
                <a:solidFill>
                  <a:srgbClr val="808080"/>
                </a:solidFill>
              </a:rPr>
              <a:t>        </a:t>
            </a:r>
            <a:r>
              <a:rPr lang="en-US" sz="2000" b="1" dirty="0">
                <a:solidFill>
                  <a:srgbClr val="000080"/>
                </a:solidFill>
              </a:rPr>
              <a:t>if </a:t>
            </a:r>
            <a:r>
              <a:rPr lang="en-US" sz="2000" dirty="0" err="1"/>
              <a:t>tok</a:t>
            </a:r>
            <a:r>
              <a:rPr lang="en-US" sz="2000" dirty="0"/>
              <a:t> </a:t>
            </a:r>
            <a:r>
              <a:rPr lang="en-US" sz="2000" b="1" dirty="0">
                <a:solidFill>
                  <a:srgbClr val="000080"/>
                </a:solidFill>
              </a:rPr>
              <a:t>in  </a:t>
            </a:r>
            <a:r>
              <a:rPr lang="en-US" sz="2000" dirty="0"/>
              <a:t>model:  </a:t>
            </a:r>
            <a:r>
              <a:rPr lang="en-US" sz="2000" i="1" dirty="0">
                <a:solidFill>
                  <a:srgbClr val="808080"/>
                </a:solidFill>
              </a:rPr>
              <a:t># If we have, increase it's frequency by 1</a:t>
            </a:r>
            <a:br>
              <a:rPr lang="en-US" sz="2000" i="1" dirty="0">
                <a:solidFill>
                  <a:srgbClr val="808080"/>
                </a:solidFill>
              </a:rPr>
            </a:br>
            <a:r>
              <a:rPr lang="en-US" sz="2000" i="1" dirty="0">
                <a:solidFill>
                  <a:srgbClr val="808080"/>
                </a:solidFill>
              </a:rPr>
              <a:t>            </a:t>
            </a:r>
            <a:r>
              <a:rPr lang="en-US" sz="2000" dirty="0"/>
              <a:t>model[</a:t>
            </a:r>
            <a:r>
              <a:rPr lang="en-US" sz="2000" dirty="0" err="1"/>
              <a:t>tok</a:t>
            </a:r>
            <a:r>
              <a:rPr lang="en-US" sz="2000" dirty="0"/>
              <a:t>] += </a:t>
            </a:r>
            <a:r>
              <a:rPr lang="en-US" sz="2000" dirty="0">
                <a:solidFill>
                  <a:srgbClr val="0000FF"/>
                </a:solidFill>
              </a:rPr>
              <a:t>1</a:t>
            </a:r>
            <a:br>
              <a:rPr lang="en-US" sz="2000" dirty="0">
                <a:solidFill>
                  <a:srgbClr val="0000FF"/>
                </a:solidFill>
              </a:rPr>
            </a:br>
            <a:r>
              <a:rPr lang="en-US" sz="2000" dirty="0">
                <a:solidFill>
                  <a:srgbClr val="0000FF"/>
                </a:solidFill>
              </a:rPr>
              <a:t>        </a:t>
            </a:r>
            <a:r>
              <a:rPr lang="en-US" sz="2000" b="1" dirty="0">
                <a:solidFill>
                  <a:srgbClr val="000080"/>
                </a:solidFill>
              </a:rPr>
              <a:t>else</a:t>
            </a:r>
            <a:r>
              <a:rPr lang="en-US" sz="2000" dirty="0"/>
              <a:t>:  </a:t>
            </a:r>
            <a:r>
              <a:rPr lang="en-US" sz="2000" i="1" dirty="0">
                <a:solidFill>
                  <a:srgbClr val="808080"/>
                </a:solidFill>
              </a:rPr>
              <a:t># If we haven't, assign a frequency of 1</a:t>
            </a:r>
            <a:br>
              <a:rPr lang="en-US" sz="2000" i="1" dirty="0">
                <a:solidFill>
                  <a:srgbClr val="808080"/>
                </a:solidFill>
              </a:rPr>
            </a:br>
            <a:r>
              <a:rPr lang="en-US" sz="2000" i="1" dirty="0">
                <a:solidFill>
                  <a:srgbClr val="808080"/>
                </a:solidFill>
              </a:rPr>
              <a:t>            </a:t>
            </a:r>
            <a:r>
              <a:rPr lang="en-US" sz="2000" dirty="0"/>
              <a:t>model[</a:t>
            </a:r>
            <a:r>
              <a:rPr lang="en-US" sz="2000" dirty="0" err="1"/>
              <a:t>tok</a:t>
            </a:r>
            <a:r>
              <a:rPr lang="en-US" sz="2000" dirty="0"/>
              <a:t>] = </a:t>
            </a:r>
            <a:r>
              <a:rPr lang="en-US" sz="2000" dirty="0">
                <a:solidFill>
                  <a:srgbClr val="0000FF"/>
                </a:solidFill>
              </a:rPr>
              <a:t>1</a:t>
            </a:r>
            <a:br>
              <a:rPr lang="en-US" sz="2000" dirty="0">
                <a:solidFill>
                  <a:srgbClr val="0000FF"/>
                </a:solidFill>
              </a:rPr>
            </a:br>
            <a:endParaRPr lang="en-US" sz="2000" dirty="0">
              <a:solidFill>
                <a:srgbClr val="0000FF"/>
              </a:solidFill>
            </a:endParaRPr>
          </a:p>
          <a:p>
            <a:pPr marL="411480" lvl="1" indent="0">
              <a:buNone/>
            </a:pPr>
            <a:r>
              <a:rPr lang="en-US" sz="2000" dirty="0">
                <a:solidFill>
                  <a:srgbClr val="0000FF"/>
                </a:solidFill>
              </a:rPr>
              <a:t>    </a:t>
            </a:r>
            <a:r>
              <a:rPr lang="en-US" sz="2000" b="1" dirty="0">
                <a:solidFill>
                  <a:srgbClr val="000080"/>
                </a:solidFill>
              </a:rPr>
              <a:t>for </a:t>
            </a:r>
            <a:r>
              <a:rPr lang="en-US" sz="2000" dirty="0"/>
              <a:t>word </a:t>
            </a:r>
            <a:r>
              <a:rPr lang="en-US" sz="2000" b="1" dirty="0">
                <a:solidFill>
                  <a:srgbClr val="000080"/>
                </a:solidFill>
              </a:rPr>
              <a:t>in </a:t>
            </a:r>
            <a:r>
              <a:rPr lang="en-US" sz="2000" dirty="0"/>
              <a:t>model:</a:t>
            </a:r>
          </a:p>
          <a:p>
            <a:pPr marL="411480" lvl="1" indent="0">
              <a:buNone/>
            </a:pPr>
            <a:r>
              <a:rPr lang="en-US" sz="2000" i="1" dirty="0">
                <a:solidFill>
                  <a:srgbClr val="808080"/>
                </a:solidFill>
              </a:rPr>
              <a:t>	# Normalize probabilities so they sum up to 1</a:t>
            </a:r>
            <a:br>
              <a:rPr lang="en-US" sz="2000" dirty="0"/>
            </a:br>
            <a:r>
              <a:rPr lang="en-US" sz="2000" dirty="0"/>
              <a:t>        model[word] = model[word]/</a:t>
            </a:r>
            <a:r>
              <a:rPr lang="en-US" sz="2000" dirty="0">
                <a:solidFill>
                  <a:srgbClr val="000080"/>
                </a:solidFill>
              </a:rPr>
              <a:t>float</a:t>
            </a:r>
            <a:r>
              <a:rPr lang="en-US" sz="2000" dirty="0"/>
              <a:t>(</a:t>
            </a:r>
            <a:r>
              <a:rPr lang="en-US" sz="2000" dirty="0" err="1">
                <a:solidFill>
                  <a:srgbClr val="000080"/>
                </a:solidFill>
              </a:rPr>
              <a:t>len</a:t>
            </a:r>
            <a:r>
              <a:rPr lang="en-US" sz="2000" dirty="0"/>
              <a:t>(model))  </a:t>
            </a:r>
            <a:r>
              <a:rPr lang="en-US" sz="2000" dirty="0">
                <a:solidFill>
                  <a:schemeClr val="bg1">
                    <a:lumMod val="50000"/>
                  </a:schemeClr>
                </a:solidFill>
              </a:rPr>
              <a:t># Python 2 </a:t>
            </a:r>
            <a:r>
              <a:rPr lang="en-US" sz="2000" dirty="0" err="1">
                <a:solidFill>
                  <a:schemeClr val="bg1">
                    <a:lumMod val="50000"/>
                  </a:schemeClr>
                </a:solidFill>
              </a:rPr>
              <a:t>compat</a:t>
            </a:r>
            <a:r>
              <a:rPr lang="en-US" sz="2000" dirty="0">
                <a:solidFill>
                  <a:schemeClr val="bg1">
                    <a:lumMod val="50000"/>
                  </a:schemeClr>
                </a:solidFill>
              </a:rPr>
              <a:t>.</a:t>
            </a:r>
            <a:br>
              <a:rPr lang="en-US" sz="2000" i="1" dirty="0">
                <a:solidFill>
                  <a:srgbClr val="808080"/>
                </a:solidFill>
              </a:rPr>
            </a:br>
            <a:r>
              <a:rPr lang="en-US" sz="2000" i="1" dirty="0">
                <a:solidFill>
                  <a:srgbClr val="808080"/>
                </a:solidFill>
              </a:rPr>
              <a:t>    </a:t>
            </a:r>
            <a:r>
              <a:rPr lang="en-US" sz="2000" b="1" dirty="0">
                <a:solidFill>
                  <a:srgbClr val="000080"/>
                </a:solidFill>
              </a:rPr>
              <a:t>return </a:t>
            </a:r>
            <a:r>
              <a:rPr lang="en-US" sz="2000" dirty="0"/>
              <a:t>model</a:t>
            </a:r>
          </a:p>
        </p:txBody>
      </p:sp>
    </p:spTree>
    <p:extLst>
      <p:ext uri="{BB962C8B-B14F-4D97-AF65-F5344CB8AC3E}">
        <p14:creationId xmlns:p14="http://schemas.microsoft.com/office/powerpoint/2010/main" val="4261815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 computing</a:t>
            </a:r>
          </a:p>
        </p:txBody>
      </p:sp>
      <p:sp>
        <p:nvSpPr>
          <p:cNvPr id="3" name="Content Placeholder 2"/>
          <p:cNvSpPr>
            <a:spLocks noGrp="1"/>
          </p:cNvSpPr>
          <p:nvPr>
            <p:ph idx="1"/>
          </p:nvPr>
        </p:nvSpPr>
        <p:spPr/>
        <p:txBody>
          <a:bodyPr>
            <a:normAutofit/>
          </a:bodyPr>
          <a:lstStyle/>
          <a:p>
            <a:pPr marL="411480" lvl="1" indent="0">
              <a:buNone/>
            </a:pPr>
            <a:r>
              <a:rPr lang="en-US" sz="2000" b="1" dirty="0" err="1">
                <a:solidFill>
                  <a:srgbClr val="000080"/>
                </a:solidFill>
              </a:rPr>
              <a:t>def</a:t>
            </a:r>
            <a:r>
              <a:rPr lang="en-US" sz="2000" b="1" dirty="0">
                <a:solidFill>
                  <a:srgbClr val="000080"/>
                </a:solidFill>
              </a:rPr>
              <a:t> </a:t>
            </a:r>
            <a:r>
              <a:rPr lang="en-US" sz="2000" dirty="0" err="1"/>
              <a:t>compute_perplexity</a:t>
            </a:r>
            <a:r>
              <a:rPr lang="en-US" sz="2000" dirty="0"/>
              <a:t>(data, model):</a:t>
            </a:r>
          </a:p>
          <a:p>
            <a:pPr marL="411480" lvl="1" indent="0">
              <a:buNone/>
            </a:pPr>
            <a:br>
              <a:rPr lang="en-US" sz="2000" dirty="0"/>
            </a:br>
            <a:r>
              <a:rPr lang="en-US" sz="2000" dirty="0"/>
              <a:t>    data = </a:t>
            </a:r>
            <a:r>
              <a:rPr lang="en-US" sz="2000" dirty="0" err="1"/>
              <a:t>nltk.word_tokenize</a:t>
            </a:r>
            <a:r>
              <a:rPr lang="en-US" sz="2000" dirty="0"/>
              <a:t>(data)</a:t>
            </a:r>
            <a:br>
              <a:rPr lang="en-US" sz="2000" dirty="0"/>
            </a:br>
            <a:r>
              <a:rPr lang="en-US" sz="2000" dirty="0"/>
              <a:t>    perplexity = </a:t>
            </a:r>
            <a:r>
              <a:rPr lang="en-US" sz="2000" dirty="0">
                <a:solidFill>
                  <a:srgbClr val="0000FF"/>
                </a:solidFill>
              </a:rPr>
              <a:t>1  </a:t>
            </a:r>
            <a:r>
              <a:rPr lang="en-US" sz="2000" dirty="0">
                <a:solidFill>
                  <a:schemeClr val="bg1">
                    <a:lumMod val="50000"/>
                  </a:schemeClr>
                </a:solidFill>
              </a:rPr>
              <a:t># Initialize value: starting is P = 1</a:t>
            </a:r>
            <a:br>
              <a:rPr lang="en-US" sz="2000" dirty="0">
                <a:solidFill>
                  <a:srgbClr val="0000FF"/>
                </a:solidFill>
              </a:rPr>
            </a:br>
            <a:r>
              <a:rPr lang="en-US" sz="2000" dirty="0">
                <a:solidFill>
                  <a:srgbClr val="0000FF"/>
                </a:solidFill>
              </a:rPr>
              <a:t>    </a:t>
            </a:r>
            <a:r>
              <a:rPr lang="en-US" sz="2000" dirty="0"/>
              <a:t>N = </a:t>
            </a:r>
            <a:r>
              <a:rPr lang="en-US" sz="2000" dirty="0">
                <a:solidFill>
                  <a:srgbClr val="0000FF"/>
                </a:solidFill>
              </a:rPr>
              <a:t>0</a:t>
            </a:r>
            <a:br>
              <a:rPr lang="en-US" sz="2000" dirty="0">
                <a:solidFill>
                  <a:srgbClr val="0000FF"/>
                </a:solidFill>
              </a:rPr>
            </a:br>
            <a:r>
              <a:rPr lang="en-US" sz="2000" dirty="0">
                <a:solidFill>
                  <a:srgbClr val="0000FF"/>
                </a:solidFill>
              </a:rPr>
              <a:t>    </a:t>
            </a:r>
            <a:r>
              <a:rPr lang="en-US" sz="2000" b="1" dirty="0">
                <a:solidFill>
                  <a:srgbClr val="000080"/>
                </a:solidFill>
              </a:rPr>
              <a:t>for </a:t>
            </a:r>
            <a:r>
              <a:rPr lang="en-US" sz="2000" dirty="0"/>
              <a:t>word </a:t>
            </a:r>
            <a:r>
              <a:rPr lang="en-US" sz="2000" b="1" dirty="0">
                <a:solidFill>
                  <a:srgbClr val="000080"/>
                </a:solidFill>
              </a:rPr>
              <a:t>in </a:t>
            </a:r>
            <a:r>
              <a:rPr lang="en-US" sz="2000" dirty="0"/>
              <a:t>data:</a:t>
            </a:r>
            <a:br>
              <a:rPr lang="en-US" sz="2000" dirty="0"/>
            </a:br>
            <a:r>
              <a:rPr lang="en-US" sz="2000" dirty="0"/>
              <a:t>        N += </a:t>
            </a:r>
            <a:r>
              <a:rPr lang="en-US" sz="2000" dirty="0">
                <a:solidFill>
                  <a:srgbClr val="0000FF"/>
                </a:solidFill>
              </a:rPr>
              <a:t>1</a:t>
            </a:r>
            <a:br>
              <a:rPr lang="en-US" sz="2000" dirty="0">
                <a:solidFill>
                  <a:srgbClr val="0000FF"/>
                </a:solidFill>
              </a:rPr>
            </a:br>
            <a:r>
              <a:rPr lang="en-US" sz="2000" dirty="0">
                <a:solidFill>
                  <a:srgbClr val="0000FF"/>
                </a:solidFill>
              </a:rPr>
              <a:t>        </a:t>
            </a:r>
            <a:r>
              <a:rPr lang="en-US" sz="2000" b="1" dirty="0">
                <a:solidFill>
                  <a:srgbClr val="000080"/>
                </a:solidFill>
              </a:rPr>
              <a:t>if </a:t>
            </a:r>
            <a:r>
              <a:rPr lang="en-US" sz="2000" dirty="0"/>
              <a:t>word </a:t>
            </a:r>
            <a:r>
              <a:rPr lang="en-US" sz="2000" b="1" dirty="0">
                <a:solidFill>
                  <a:srgbClr val="000080"/>
                </a:solidFill>
              </a:rPr>
              <a:t>not in </a:t>
            </a:r>
            <a:r>
              <a:rPr lang="en-US" sz="2000" dirty="0"/>
              <a:t>model:</a:t>
            </a:r>
            <a:br>
              <a:rPr lang="en-US" sz="2000" dirty="0"/>
            </a:br>
            <a:r>
              <a:rPr lang="en-US" sz="2000" dirty="0"/>
              <a:t>            model[word] = </a:t>
            </a:r>
            <a:r>
              <a:rPr lang="en-US" sz="2000" dirty="0">
                <a:solidFill>
                  <a:srgbClr val="0000FF"/>
                </a:solidFill>
              </a:rPr>
              <a:t>0.00001  </a:t>
            </a:r>
            <a:r>
              <a:rPr lang="en-US" sz="2000" i="1" dirty="0">
                <a:solidFill>
                  <a:srgbClr val="808080"/>
                </a:solidFill>
              </a:rPr>
              <a:t># Rudimentary delta smoothing</a:t>
            </a:r>
            <a:br>
              <a:rPr lang="en-US" sz="2000" i="1" dirty="0">
                <a:solidFill>
                  <a:srgbClr val="808080"/>
                </a:solidFill>
              </a:rPr>
            </a:br>
            <a:r>
              <a:rPr lang="en-US" sz="2000" i="1" dirty="0">
                <a:solidFill>
                  <a:srgbClr val="808080"/>
                </a:solidFill>
              </a:rPr>
              <a:t>        </a:t>
            </a:r>
            <a:r>
              <a:rPr lang="en-US" sz="2000" dirty="0"/>
              <a:t>perplexity = perplexity * (</a:t>
            </a:r>
            <a:r>
              <a:rPr lang="en-US" sz="2000" dirty="0">
                <a:solidFill>
                  <a:srgbClr val="0000FF"/>
                </a:solidFill>
              </a:rPr>
              <a:t>1</a:t>
            </a:r>
            <a:r>
              <a:rPr lang="en-US" sz="2000" dirty="0"/>
              <a:t>/model[word])</a:t>
            </a:r>
            <a:br>
              <a:rPr lang="en-US" sz="2000" dirty="0"/>
            </a:br>
            <a:r>
              <a:rPr lang="en-US" sz="2000" dirty="0"/>
              <a:t>    perplexity = perplexity ** (</a:t>
            </a:r>
            <a:r>
              <a:rPr lang="en-US" sz="2000" dirty="0">
                <a:solidFill>
                  <a:srgbClr val="0000FF"/>
                </a:solidFill>
              </a:rPr>
              <a:t>1</a:t>
            </a:r>
            <a:r>
              <a:rPr lang="en-US" sz="2000" dirty="0"/>
              <a:t>/</a:t>
            </a:r>
            <a:r>
              <a:rPr lang="en-US" sz="2000" dirty="0">
                <a:solidFill>
                  <a:srgbClr val="000080"/>
                </a:solidFill>
              </a:rPr>
              <a:t>float</a:t>
            </a:r>
            <a:r>
              <a:rPr lang="en-US" sz="2000" dirty="0"/>
              <a:t>(N))  </a:t>
            </a:r>
            <a:r>
              <a:rPr lang="en-US" sz="2000" dirty="0">
                <a:solidFill>
                  <a:schemeClr val="bg1">
                    <a:lumMod val="50000"/>
                  </a:schemeClr>
                </a:solidFill>
              </a:rPr>
              <a:t># ** means power</a:t>
            </a:r>
            <a:br>
              <a:rPr lang="en-US" sz="2000" dirty="0"/>
            </a:br>
            <a:r>
              <a:rPr lang="en-US" sz="2000" dirty="0"/>
              <a:t>    </a:t>
            </a:r>
            <a:r>
              <a:rPr lang="en-US" sz="2000" b="1" dirty="0">
                <a:solidFill>
                  <a:srgbClr val="000080"/>
                </a:solidFill>
              </a:rPr>
              <a:t>return </a:t>
            </a:r>
            <a:r>
              <a:rPr lang="en-US" sz="2000" dirty="0"/>
              <a:t>perplexity</a:t>
            </a:r>
            <a:br>
              <a:rPr lang="en-US" sz="2000" dirty="0"/>
            </a:br>
            <a:endParaRPr lang="en-US" sz="2000" dirty="0"/>
          </a:p>
        </p:txBody>
      </p:sp>
    </p:spTree>
    <p:extLst>
      <p:ext uri="{BB962C8B-B14F-4D97-AF65-F5344CB8AC3E}">
        <p14:creationId xmlns:p14="http://schemas.microsoft.com/office/powerpoint/2010/main" val="6542001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 real examples</a:t>
            </a:r>
          </a:p>
        </p:txBody>
      </p:sp>
      <p:sp>
        <p:nvSpPr>
          <p:cNvPr id="3" name="Content Placeholder 2"/>
          <p:cNvSpPr>
            <a:spLocks noGrp="1"/>
          </p:cNvSpPr>
          <p:nvPr>
            <p:ph idx="1"/>
          </p:nvPr>
        </p:nvSpPr>
        <p:spPr/>
        <p:txBody>
          <a:bodyPr>
            <a:normAutofit/>
          </a:bodyPr>
          <a:lstStyle/>
          <a:p>
            <a:pPr marL="411480" lvl="1" indent="0">
              <a:buNone/>
            </a:pPr>
            <a:r>
              <a:rPr lang="en-US" sz="2000" dirty="0"/>
              <a:t>text0 = </a:t>
            </a:r>
            <a:r>
              <a:rPr lang="en-US" sz="2000" b="1" dirty="0">
                <a:solidFill>
                  <a:srgbClr val="008000"/>
                </a:solidFill>
              </a:rPr>
              <a:t>"a little lamb had Mary"</a:t>
            </a:r>
            <a:br>
              <a:rPr lang="en-US" sz="2000" b="1" dirty="0">
                <a:solidFill>
                  <a:srgbClr val="008000"/>
                </a:solidFill>
              </a:rPr>
            </a:br>
            <a:r>
              <a:rPr lang="en-US" sz="2000" dirty="0"/>
              <a:t>text1 = </a:t>
            </a:r>
            <a:r>
              <a:rPr lang="en-US" sz="2000" b="1" dirty="0">
                <a:solidFill>
                  <a:srgbClr val="008000"/>
                </a:solidFill>
              </a:rPr>
              <a:t>"This is a story about a lamb with white fleece who went to school."</a:t>
            </a:r>
            <a:br>
              <a:rPr lang="en-US" sz="2000" b="1" dirty="0">
                <a:solidFill>
                  <a:srgbClr val="008000"/>
                </a:solidFill>
              </a:rPr>
            </a:br>
            <a:r>
              <a:rPr lang="en-US" sz="2000" dirty="0"/>
              <a:t>text2 = </a:t>
            </a:r>
            <a:r>
              <a:rPr lang="en-US" sz="2000" b="1" dirty="0">
                <a:solidFill>
                  <a:srgbClr val="008000"/>
                </a:solidFill>
              </a:rPr>
              <a:t>"On the other hand if we just talk about cheeseburgers etc. the model will be more perplexed!"</a:t>
            </a:r>
            <a:br>
              <a:rPr lang="en-US" sz="2000" b="1" dirty="0">
                <a:solidFill>
                  <a:srgbClr val="008000"/>
                </a:solidFill>
              </a:rPr>
            </a:br>
            <a:r>
              <a:rPr lang="en-US" sz="2000" dirty="0"/>
              <a:t>text3 = </a:t>
            </a:r>
            <a:r>
              <a:rPr lang="en-US" sz="2000" b="1" dirty="0">
                <a:solidFill>
                  <a:srgbClr val="008000"/>
                </a:solidFill>
              </a:rPr>
              <a:t>"</a:t>
            </a:r>
            <a:r>
              <a:rPr lang="en-US" sz="2000" b="1" dirty="0" err="1">
                <a:solidFill>
                  <a:srgbClr val="008000"/>
                </a:solidFill>
              </a:rPr>
              <a:t>Mais</a:t>
            </a:r>
            <a:r>
              <a:rPr lang="en-US" sz="2000" b="1" dirty="0">
                <a:solidFill>
                  <a:srgbClr val="008000"/>
                </a:solidFill>
              </a:rPr>
              <a:t> </a:t>
            </a:r>
            <a:r>
              <a:rPr lang="en-US" sz="2000" b="1" dirty="0" err="1">
                <a:solidFill>
                  <a:srgbClr val="008000"/>
                </a:solidFill>
              </a:rPr>
              <a:t>si</a:t>
            </a:r>
            <a:r>
              <a:rPr lang="en-US" sz="2000" b="1" dirty="0">
                <a:solidFill>
                  <a:srgbClr val="008000"/>
                </a:solidFill>
              </a:rPr>
              <a:t> on </a:t>
            </a:r>
            <a:r>
              <a:rPr lang="en-US" sz="2000" b="1" dirty="0" err="1">
                <a:solidFill>
                  <a:srgbClr val="008000"/>
                </a:solidFill>
              </a:rPr>
              <a:t>n'a</a:t>
            </a:r>
            <a:r>
              <a:rPr lang="en-US" sz="2000" b="1" dirty="0">
                <a:solidFill>
                  <a:srgbClr val="008000"/>
                </a:solidFill>
              </a:rPr>
              <a:t> pas des mots </a:t>
            </a:r>
            <a:r>
              <a:rPr lang="en-US" sz="2000" b="1" dirty="0" err="1">
                <a:solidFill>
                  <a:srgbClr val="008000"/>
                </a:solidFill>
              </a:rPr>
              <a:t>anglais</a:t>
            </a:r>
            <a:r>
              <a:rPr lang="en-US" sz="2000" b="1" dirty="0">
                <a:solidFill>
                  <a:srgbClr val="008000"/>
                </a:solidFill>
              </a:rPr>
              <a:t> </a:t>
            </a:r>
            <a:r>
              <a:rPr lang="en-US" sz="2000" b="1" dirty="0" err="1">
                <a:solidFill>
                  <a:srgbClr val="008000"/>
                </a:solidFill>
              </a:rPr>
              <a:t>c'est</a:t>
            </a:r>
            <a:r>
              <a:rPr lang="en-US" sz="2000" b="1" dirty="0">
                <a:solidFill>
                  <a:srgbClr val="008000"/>
                </a:solidFill>
              </a:rPr>
              <a:t> plus </a:t>
            </a:r>
            <a:r>
              <a:rPr lang="en-US" sz="2000" b="1" dirty="0" err="1">
                <a:solidFill>
                  <a:srgbClr val="008000"/>
                </a:solidFill>
              </a:rPr>
              <a:t>mauvais</a:t>
            </a:r>
            <a:r>
              <a:rPr lang="en-US" sz="2000" b="1" dirty="0">
                <a:solidFill>
                  <a:srgbClr val="008000"/>
                </a:solidFill>
              </a:rPr>
              <a:t>"</a:t>
            </a:r>
            <a:br>
              <a:rPr lang="en-US" sz="2000" b="1" dirty="0">
                <a:solidFill>
                  <a:srgbClr val="008000"/>
                </a:solidFill>
              </a:rPr>
            </a:br>
            <a:br>
              <a:rPr lang="en-US" sz="2000" b="1" dirty="0">
                <a:solidFill>
                  <a:srgbClr val="008000"/>
                </a:solidFill>
              </a:rPr>
            </a:br>
            <a:r>
              <a:rPr lang="en-US" sz="2000" dirty="0"/>
              <a:t>model = unigram(tokens)</a:t>
            </a:r>
            <a:br>
              <a:rPr lang="en-US" sz="2000" dirty="0"/>
            </a:br>
            <a:r>
              <a:rPr lang="en-US" sz="2000" b="1" dirty="0">
                <a:solidFill>
                  <a:srgbClr val="000080"/>
                </a:solidFill>
              </a:rPr>
              <a:t>print(</a:t>
            </a:r>
            <a:r>
              <a:rPr lang="en-US" sz="2000" b="1" dirty="0">
                <a:solidFill>
                  <a:srgbClr val="008000"/>
                </a:solidFill>
              </a:rPr>
              <a:t>"All vocab in: " </a:t>
            </a:r>
            <a:r>
              <a:rPr lang="en-US" sz="2000" dirty="0"/>
              <a:t>+ </a:t>
            </a:r>
            <a:r>
              <a:rPr lang="en-US" sz="2000" dirty="0" err="1">
                <a:solidFill>
                  <a:srgbClr val="000080"/>
                </a:solidFill>
              </a:rPr>
              <a:t>str</a:t>
            </a:r>
            <a:r>
              <a:rPr lang="en-US" sz="2000" dirty="0"/>
              <a:t>(</a:t>
            </a:r>
            <a:r>
              <a:rPr lang="en-US" sz="2000" dirty="0" err="1"/>
              <a:t>compute_perplexity</a:t>
            </a:r>
            <a:r>
              <a:rPr lang="en-US" sz="2000" dirty="0"/>
              <a:t>(text0, model))</a:t>
            </a:r>
            <a:r>
              <a:rPr lang="en-US" sz="2000" b="1" dirty="0">
                <a:solidFill>
                  <a:srgbClr val="000099"/>
                </a:solidFill>
              </a:rPr>
              <a:t>)</a:t>
            </a:r>
            <a:br>
              <a:rPr lang="en-US" sz="2000" dirty="0"/>
            </a:br>
            <a:r>
              <a:rPr lang="en-US" sz="2000" b="1" dirty="0">
                <a:solidFill>
                  <a:srgbClr val="000080"/>
                </a:solidFill>
              </a:rPr>
              <a:t>print(</a:t>
            </a:r>
            <a:r>
              <a:rPr lang="en-US" sz="2000" b="1" dirty="0">
                <a:solidFill>
                  <a:srgbClr val="008000"/>
                </a:solidFill>
              </a:rPr>
              <a:t>"Some vocab overlap: " </a:t>
            </a:r>
            <a:r>
              <a:rPr lang="en-US" sz="2000" dirty="0"/>
              <a:t>+ </a:t>
            </a:r>
            <a:r>
              <a:rPr lang="en-US" sz="2000" dirty="0" err="1">
                <a:solidFill>
                  <a:srgbClr val="000080"/>
                </a:solidFill>
              </a:rPr>
              <a:t>str</a:t>
            </a:r>
            <a:r>
              <a:rPr lang="en-US" sz="2000" dirty="0"/>
              <a:t>(</a:t>
            </a:r>
            <a:r>
              <a:rPr lang="en-US" sz="2000" dirty="0" err="1"/>
              <a:t>compute_perplexity</a:t>
            </a:r>
            <a:r>
              <a:rPr lang="en-US" sz="2000" dirty="0"/>
              <a:t>(text1, model))</a:t>
            </a:r>
            <a:r>
              <a:rPr lang="en-US" sz="2000" b="1" dirty="0">
                <a:solidFill>
                  <a:srgbClr val="000099"/>
                </a:solidFill>
              </a:rPr>
              <a:t>)</a:t>
            </a:r>
            <a:br>
              <a:rPr lang="en-US" sz="2000" dirty="0"/>
            </a:br>
            <a:r>
              <a:rPr lang="en-US" sz="2000" b="1" dirty="0">
                <a:solidFill>
                  <a:srgbClr val="000080"/>
                </a:solidFill>
              </a:rPr>
              <a:t>print(</a:t>
            </a:r>
            <a:r>
              <a:rPr lang="en-US" sz="2000" b="1" dirty="0">
                <a:solidFill>
                  <a:srgbClr val="008000"/>
                </a:solidFill>
              </a:rPr>
              <a:t>"Same language: " </a:t>
            </a:r>
            <a:r>
              <a:rPr lang="en-US" sz="2000" dirty="0"/>
              <a:t>+ </a:t>
            </a:r>
            <a:r>
              <a:rPr lang="en-US" sz="2000" dirty="0" err="1">
                <a:solidFill>
                  <a:srgbClr val="000080"/>
                </a:solidFill>
              </a:rPr>
              <a:t>str</a:t>
            </a:r>
            <a:r>
              <a:rPr lang="en-US" sz="2000" dirty="0"/>
              <a:t>(</a:t>
            </a:r>
            <a:r>
              <a:rPr lang="en-US" sz="2000" dirty="0" err="1"/>
              <a:t>compute_perplexity</a:t>
            </a:r>
            <a:r>
              <a:rPr lang="en-US" sz="2000" dirty="0"/>
              <a:t>(text2, model))</a:t>
            </a:r>
            <a:r>
              <a:rPr lang="en-US" sz="2000" b="1" dirty="0">
                <a:solidFill>
                  <a:srgbClr val="000099"/>
                </a:solidFill>
              </a:rPr>
              <a:t>)</a:t>
            </a:r>
            <a:br>
              <a:rPr lang="en-US" sz="2000" dirty="0"/>
            </a:br>
            <a:r>
              <a:rPr lang="en-US" sz="2000" b="1" dirty="0">
                <a:solidFill>
                  <a:srgbClr val="000080"/>
                </a:solidFill>
              </a:rPr>
              <a:t>print(</a:t>
            </a:r>
            <a:r>
              <a:rPr lang="en-US" sz="2000" b="1" dirty="0">
                <a:solidFill>
                  <a:srgbClr val="008000"/>
                </a:solidFill>
              </a:rPr>
              <a:t>"French: " </a:t>
            </a:r>
            <a:r>
              <a:rPr lang="en-US" sz="2000" dirty="0"/>
              <a:t>+ </a:t>
            </a:r>
            <a:r>
              <a:rPr lang="en-US" sz="2000" dirty="0" err="1">
                <a:solidFill>
                  <a:srgbClr val="000080"/>
                </a:solidFill>
              </a:rPr>
              <a:t>str</a:t>
            </a:r>
            <a:r>
              <a:rPr lang="en-US" sz="2000" dirty="0"/>
              <a:t>(</a:t>
            </a:r>
            <a:r>
              <a:rPr lang="en-US" sz="2000" dirty="0" err="1"/>
              <a:t>compute_perplexity</a:t>
            </a:r>
            <a:r>
              <a:rPr lang="en-US" sz="2000" dirty="0"/>
              <a:t>(text3, model))</a:t>
            </a:r>
            <a:r>
              <a:rPr lang="en-US" sz="2000" b="1" dirty="0">
                <a:solidFill>
                  <a:srgbClr val="000099"/>
                </a:solidFill>
              </a:rPr>
              <a:t>)</a:t>
            </a:r>
            <a:endParaRPr lang="en-US" sz="2000" dirty="0"/>
          </a:p>
        </p:txBody>
      </p:sp>
    </p:spTree>
    <p:extLst>
      <p:ext uri="{BB962C8B-B14F-4D97-AF65-F5344CB8AC3E}">
        <p14:creationId xmlns:p14="http://schemas.microsoft.com/office/powerpoint/2010/main" val="31677511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Perplexity – real examples</a:t>
            </a:r>
          </a:p>
        </p:txBody>
      </p:sp>
      <p:sp>
        <p:nvSpPr>
          <p:cNvPr id="3" name="Content Placeholder 2"/>
          <p:cNvSpPr>
            <a:spLocks noGrp="1"/>
          </p:cNvSpPr>
          <p:nvPr>
            <p:ph idx="1"/>
          </p:nvPr>
        </p:nvSpPr>
        <p:spPr/>
        <p:txBody>
          <a:bodyPr>
            <a:normAutofit/>
          </a:bodyPr>
          <a:lstStyle/>
          <a:p>
            <a:pPr marL="411480" lvl="1" indent="0">
              <a:buNone/>
            </a:pPr>
            <a:r>
              <a:rPr lang="en-US" sz="2000" b="1" dirty="0"/>
              <a:t>Output:</a:t>
            </a:r>
          </a:p>
          <a:p>
            <a:pPr marL="411480" lvl="1" indent="0">
              <a:buNone/>
            </a:pPr>
            <a:endParaRPr lang="en-US" sz="2000" dirty="0"/>
          </a:p>
          <a:p>
            <a:pPr marL="411480" lvl="1" indent="0">
              <a:buNone/>
            </a:pPr>
            <a:r>
              <a:rPr lang="en-US" sz="2000" dirty="0"/>
              <a:t>All vocab in: 30.6394384791</a:t>
            </a:r>
          </a:p>
          <a:p>
            <a:pPr marL="411480" lvl="1" indent="0">
              <a:buNone/>
            </a:pPr>
            <a:r>
              <a:rPr lang="en-US" sz="2000" dirty="0"/>
              <a:t>Some vocab overlap: 507.341574812</a:t>
            </a:r>
          </a:p>
          <a:p>
            <a:pPr marL="411480" lvl="1" indent="0">
              <a:buNone/>
            </a:pPr>
            <a:r>
              <a:rPr lang="en-US" sz="2000" dirty="0"/>
              <a:t>Same language: 16556.6079309</a:t>
            </a:r>
          </a:p>
          <a:p>
            <a:pPr marL="411480" lvl="1" indent="0">
              <a:buNone/>
            </a:pPr>
            <a:r>
              <a:rPr lang="en-US" sz="2000" dirty="0"/>
              <a:t>French: 100000.0</a:t>
            </a:r>
          </a:p>
        </p:txBody>
      </p:sp>
    </p:spTree>
    <p:extLst>
      <p:ext uri="{BB962C8B-B14F-4D97-AF65-F5344CB8AC3E}">
        <p14:creationId xmlns:p14="http://schemas.microsoft.com/office/powerpoint/2010/main" val="825772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Quick reminder: N-gram models</a:t>
            </a:r>
          </a:p>
        </p:txBody>
      </p:sp>
      <p:sp>
        <p:nvSpPr>
          <p:cNvPr id="3" name="Content Placeholder 2"/>
          <p:cNvSpPr>
            <a:spLocks noGrp="1"/>
          </p:cNvSpPr>
          <p:nvPr>
            <p:ph idx="1"/>
          </p:nvPr>
        </p:nvSpPr>
        <p:spPr/>
        <p:txBody>
          <a:bodyPr/>
          <a:lstStyle/>
          <a:p>
            <a:r>
              <a:rPr lang="en-US" dirty="0"/>
              <a:t>A very simple (and efficient) way of modeling context is using </a:t>
            </a:r>
            <a:r>
              <a:rPr lang="en-US" b="1" dirty="0"/>
              <a:t>n-grams</a:t>
            </a:r>
            <a:endParaRPr lang="en-US" dirty="0"/>
          </a:p>
          <a:p>
            <a:pPr lvl="1"/>
            <a:r>
              <a:rPr lang="en-US" dirty="0"/>
              <a:t>Decide on a useful context size, often 3 words</a:t>
            </a:r>
          </a:p>
          <a:p>
            <a:pPr lvl="1"/>
            <a:r>
              <a:rPr lang="en-US" dirty="0"/>
              <a:t>Save analyses not of individual words, but of words given the previous 2 words – </a:t>
            </a:r>
            <a:r>
              <a:rPr lang="en-US" b="1" dirty="0"/>
              <a:t>trigram model</a:t>
            </a:r>
            <a:endParaRPr lang="en-US" dirty="0"/>
          </a:p>
        </p:txBody>
      </p:sp>
      <p:pic>
        <p:nvPicPr>
          <p:cNvPr id="6146" name="Picture 2" descr="http://4.bp.blogspot.com/_ZaGO7GjCqAI/SCQtk-Lq3ZI/AAAAAAAAI6o/8E7Vx7KnuQo/s640/google-trigrams-visualizatio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038600"/>
            <a:ext cx="4648200" cy="23241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20686" y="5722596"/>
            <a:ext cx="3189514" cy="523220"/>
          </a:xfrm>
          <a:prstGeom prst="rect">
            <a:avLst/>
          </a:prstGeom>
          <a:noFill/>
        </p:spPr>
        <p:txBody>
          <a:bodyPr wrap="square" rtlCol="0">
            <a:spAutoFit/>
          </a:bodyPr>
          <a:lstStyle/>
          <a:p>
            <a:r>
              <a:rPr lang="en-US" sz="1400" i="1" dirty="0">
                <a:solidFill>
                  <a:schemeClr val="bg1">
                    <a:lumMod val="95000"/>
                  </a:schemeClr>
                </a:solidFill>
              </a:rPr>
              <a:t>Image:  </a:t>
            </a:r>
            <a:br>
              <a:rPr lang="en-US" sz="1400" i="1" dirty="0">
                <a:solidFill>
                  <a:schemeClr val="bg1">
                    <a:lumMod val="95000"/>
                  </a:schemeClr>
                </a:solidFill>
              </a:rPr>
            </a:br>
            <a:r>
              <a:rPr lang="en-US" sz="1400" i="1" dirty="0">
                <a:solidFill>
                  <a:schemeClr val="bg1">
                    <a:lumMod val="95000"/>
                  </a:schemeClr>
                </a:solidFill>
              </a:rPr>
              <a:t>googlesystem.blogspot.com</a:t>
            </a:r>
          </a:p>
        </p:txBody>
      </p:sp>
    </p:spTree>
    <p:extLst>
      <p:ext uri="{BB962C8B-B14F-4D97-AF65-F5344CB8AC3E}">
        <p14:creationId xmlns:p14="http://schemas.microsoft.com/office/powerpoint/2010/main" val="3563514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our own!</a:t>
            </a:r>
          </a:p>
        </p:txBody>
      </p:sp>
      <p:sp>
        <p:nvSpPr>
          <p:cNvPr id="3" name="Content Placeholder 2"/>
          <p:cNvSpPr>
            <a:spLocks noGrp="1"/>
          </p:cNvSpPr>
          <p:nvPr>
            <p:ph idx="1"/>
          </p:nvPr>
        </p:nvSpPr>
        <p:spPr/>
        <p:txBody>
          <a:bodyPr/>
          <a:lstStyle/>
          <a:p>
            <a:r>
              <a:rPr lang="en-US" dirty="0"/>
              <a:t>Consider the following texts, </a:t>
            </a:r>
            <a:br>
              <a:rPr lang="en-US" dirty="0"/>
            </a:br>
            <a:r>
              <a:rPr lang="en-US" dirty="0"/>
              <a:t>by Charles Dickens*:</a:t>
            </a:r>
          </a:p>
          <a:p>
            <a:endParaRPr lang="en-US" dirty="0"/>
          </a:p>
          <a:p>
            <a:endParaRPr lang="en-US" dirty="0"/>
          </a:p>
          <a:p>
            <a:endParaRPr lang="en-US" dirty="0"/>
          </a:p>
          <a:p>
            <a:endParaRPr lang="en-US" dirty="0"/>
          </a:p>
          <a:p>
            <a:pPr marL="411480" lvl="1" indent="0">
              <a:buNone/>
            </a:pPr>
            <a:r>
              <a:rPr lang="en-US" dirty="0"/>
              <a:t>bigram model	  trigram model	    4-gram model</a:t>
            </a:r>
          </a:p>
          <a:p>
            <a:pPr marL="411480" lvl="1" indent="0">
              <a:buNone/>
            </a:pPr>
            <a:endParaRPr lang="en-US" sz="2000" dirty="0"/>
          </a:p>
          <a:p>
            <a:pPr marL="411480" lvl="1" indent="0">
              <a:buNone/>
            </a:pPr>
            <a:r>
              <a:rPr lang="en-US" sz="2000" dirty="0"/>
              <a:t>*sort of</a:t>
            </a:r>
          </a:p>
        </p:txBody>
      </p:sp>
      <p:sp>
        <p:nvSpPr>
          <p:cNvPr id="4" name="TextBox 3"/>
          <p:cNvSpPr txBox="1"/>
          <p:nvPr/>
        </p:nvSpPr>
        <p:spPr>
          <a:xfrm>
            <a:off x="609600" y="3002340"/>
            <a:ext cx="2514600" cy="163121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t>depose to linger yet, pointing upward </a:t>
            </a:r>
            <a:br>
              <a:rPr lang="en-US" sz="2000" dirty="0"/>
            </a:br>
            <a:r>
              <a:rPr lang="en-US" sz="2000" dirty="0"/>
              <a:t>! ' are melting </a:t>
            </a:r>
            <a:br>
              <a:rPr lang="en-US" sz="2000" dirty="0"/>
            </a:br>
            <a:r>
              <a:rPr lang="en-US" sz="2000" dirty="0"/>
              <a:t>from me, pointing upward</a:t>
            </a:r>
          </a:p>
        </p:txBody>
      </p:sp>
      <p:sp>
        <p:nvSpPr>
          <p:cNvPr id="6" name="TextBox 5"/>
          <p:cNvSpPr txBox="1"/>
          <p:nvPr/>
        </p:nvSpPr>
        <p:spPr>
          <a:xfrm>
            <a:off x="3276600" y="3016984"/>
            <a:ext cx="2438400" cy="163121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t>signature under such circumstances, Mr. Mell, formerly poor pinched usher to my Middlesex magistrate</a:t>
            </a:r>
          </a:p>
        </p:txBody>
      </p:sp>
      <p:sp>
        <p:nvSpPr>
          <p:cNvPr id="8" name="TextBox 7"/>
          <p:cNvSpPr txBox="1"/>
          <p:nvPr/>
        </p:nvSpPr>
        <p:spPr>
          <a:xfrm>
            <a:off x="6024563" y="3016984"/>
            <a:ext cx="2438400" cy="163121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t>that I stole into the next street, and </a:t>
            </a:r>
            <a:br>
              <a:rPr lang="en-US" sz="2000" dirty="0"/>
            </a:br>
            <a:r>
              <a:rPr lang="en-US" sz="2000" dirty="0"/>
              <a:t>open a chemist's shop? Whether he could</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0" y="694730"/>
            <a:ext cx="1985963" cy="1700645"/>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6862763" y="2374386"/>
            <a:ext cx="1600200" cy="369332"/>
          </a:xfrm>
          <a:prstGeom prst="rect">
            <a:avLst/>
          </a:prstGeom>
          <a:noFill/>
        </p:spPr>
        <p:txBody>
          <a:bodyPr wrap="square" rtlCol="0">
            <a:spAutoFit/>
          </a:bodyPr>
          <a:lstStyle/>
          <a:p>
            <a:r>
              <a:rPr lang="en-US" dirty="0"/>
              <a:t>[Wikimedia]</a:t>
            </a:r>
          </a:p>
        </p:txBody>
      </p:sp>
      <p:sp>
        <p:nvSpPr>
          <p:cNvPr id="7" name="Rectangle 6"/>
          <p:cNvSpPr/>
          <p:nvPr/>
        </p:nvSpPr>
        <p:spPr>
          <a:xfrm>
            <a:off x="7800533" y="685800"/>
            <a:ext cx="505267"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p>
        </p:txBody>
      </p:sp>
    </p:spTree>
    <p:extLst>
      <p:ext uri="{BB962C8B-B14F-4D97-AF65-F5344CB8AC3E}">
        <p14:creationId xmlns:p14="http://schemas.microsoft.com/office/powerpoint/2010/main" val="1731107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DIY natural language generation!</a:t>
            </a:r>
          </a:p>
        </p:txBody>
      </p:sp>
      <p:sp>
        <p:nvSpPr>
          <p:cNvPr id="3" name="Content Placeholder 2"/>
          <p:cNvSpPr>
            <a:spLocks noGrp="1"/>
          </p:cNvSpPr>
          <p:nvPr>
            <p:ph idx="1"/>
          </p:nvPr>
        </p:nvSpPr>
        <p:spPr/>
        <p:txBody>
          <a:bodyPr/>
          <a:lstStyle/>
          <a:p>
            <a:r>
              <a:rPr lang="en-US" dirty="0"/>
              <a:t>Let's create Dickensian stories</a:t>
            </a:r>
          </a:p>
          <a:p>
            <a:r>
              <a:rPr lang="en-US" dirty="0"/>
              <a:t>We need:</a:t>
            </a:r>
          </a:p>
          <a:p>
            <a:pPr lvl="1"/>
            <a:r>
              <a:rPr lang="en-US" dirty="0"/>
              <a:t>Dickensian training data and a way to read it</a:t>
            </a:r>
          </a:p>
          <a:p>
            <a:pPr lvl="1"/>
            <a:r>
              <a:rPr lang="en-US" dirty="0"/>
              <a:t>Random selection</a:t>
            </a:r>
          </a:p>
          <a:p>
            <a:pPr lvl="1"/>
            <a:r>
              <a:rPr lang="en-US" dirty="0"/>
              <a:t>A mechanism to choose best output for a story of a certain length</a:t>
            </a:r>
          </a:p>
          <a:p>
            <a:r>
              <a:rPr lang="en-US" dirty="0"/>
              <a:t>Download:</a:t>
            </a:r>
          </a:p>
          <a:p>
            <a:pPr lvl="1"/>
            <a:r>
              <a:rPr lang="en-US" i="1" dirty="0">
                <a:solidFill>
                  <a:srgbClr val="0070C0"/>
                </a:solidFill>
              </a:rPr>
              <a:t>ngrams.py</a:t>
            </a:r>
          </a:p>
          <a:p>
            <a:pPr lvl="1"/>
            <a:r>
              <a:rPr lang="en-US" i="1" dirty="0">
                <a:solidFill>
                  <a:srgbClr val="0070C0"/>
                </a:solidFill>
              </a:rPr>
              <a:t>dickens.txt</a:t>
            </a:r>
          </a:p>
        </p:txBody>
      </p:sp>
    </p:spTree>
    <p:extLst>
      <p:ext uri="{BB962C8B-B14F-4D97-AF65-F5344CB8AC3E}">
        <p14:creationId xmlns:p14="http://schemas.microsoft.com/office/powerpoint/2010/main" val="2031972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 reading files</a:t>
            </a:r>
          </a:p>
        </p:txBody>
      </p:sp>
      <p:sp>
        <p:nvSpPr>
          <p:cNvPr id="3" name="Content Placeholder 2"/>
          <p:cNvSpPr>
            <a:spLocks noGrp="1"/>
          </p:cNvSpPr>
          <p:nvPr>
            <p:ph idx="1"/>
          </p:nvPr>
        </p:nvSpPr>
        <p:spPr/>
        <p:txBody>
          <a:bodyPr>
            <a:normAutofit fontScale="70000" lnSpcReduction="20000"/>
          </a:bodyPr>
          <a:lstStyle/>
          <a:p>
            <a:pPr marL="0" indent="0">
              <a:buNone/>
            </a:pPr>
            <a:r>
              <a:rPr lang="en-US" dirty="0"/>
              <a:t>parser = </a:t>
            </a:r>
            <a:r>
              <a:rPr lang="en-US" dirty="0" err="1"/>
              <a:t>argparse.ArgumentParser</a:t>
            </a:r>
            <a:r>
              <a:rPr lang="en-US" dirty="0"/>
              <a:t>()</a:t>
            </a:r>
            <a:br>
              <a:rPr lang="en-US" dirty="0"/>
            </a:br>
            <a:r>
              <a:rPr lang="en-US" dirty="0" err="1"/>
              <a:t>parser.add_argument</a:t>
            </a:r>
            <a:r>
              <a:rPr lang="en-US" dirty="0"/>
              <a:t>(</a:t>
            </a:r>
            <a:r>
              <a:rPr lang="en-US" b="1" dirty="0">
                <a:solidFill>
                  <a:srgbClr val="008000"/>
                </a:solidFill>
              </a:rPr>
              <a:t>"file"</a:t>
            </a:r>
            <a:r>
              <a:rPr lang="en-US" dirty="0"/>
              <a:t>)</a:t>
            </a:r>
            <a:br>
              <a:rPr lang="en-US" dirty="0"/>
            </a:br>
            <a:br>
              <a:rPr lang="en-US" dirty="0"/>
            </a:br>
            <a:r>
              <a:rPr lang="en-US" dirty="0"/>
              <a:t>options = </a:t>
            </a:r>
            <a:r>
              <a:rPr lang="en-US" dirty="0" err="1"/>
              <a:t>parser.parse_args</a:t>
            </a:r>
            <a:r>
              <a:rPr lang="en-US" dirty="0"/>
              <a:t>()</a:t>
            </a:r>
          </a:p>
          <a:p>
            <a:pPr marL="0" indent="0">
              <a:buNone/>
            </a:pPr>
            <a:r>
              <a:rPr lang="en-US" dirty="0" err="1"/>
              <a:t>training_file</a:t>
            </a:r>
            <a:r>
              <a:rPr lang="en-US" dirty="0"/>
              <a:t> = </a:t>
            </a:r>
            <a:r>
              <a:rPr lang="en-US" dirty="0" err="1"/>
              <a:t>options.file</a:t>
            </a:r>
            <a:br>
              <a:rPr lang="en-US" dirty="0"/>
            </a:br>
            <a:endParaRPr lang="en-US" dirty="0"/>
          </a:p>
          <a:p>
            <a:pPr marL="0" indent="0">
              <a:buNone/>
            </a:pPr>
            <a:r>
              <a:rPr lang="en-US" dirty="0"/>
              <a:t>a = open(</a:t>
            </a:r>
            <a:r>
              <a:rPr lang="en-US" dirty="0" err="1"/>
              <a:t>training_file</a:t>
            </a:r>
            <a:r>
              <a:rPr lang="en-US" dirty="0"/>
              <a:t>).read()</a:t>
            </a:r>
          </a:p>
          <a:p>
            <a:pPr marL="0" indent="0">
              <a:buNone/>
            </a:pPr>
            <a:endParaRPr lang="en-US" dirty="0"/>
          </a:p>
          <a:p>
            <a:pPr marL="0" indent="0">
              <a:buNone/>
            </a:pPr>
            <a:r>
              <a:rPr lang="en-US" b="1" dirty="0">
                <a:solidFill>
                  <a:srgbClr val="000080"/>
                </a:solidFill>
              </a:rPr>
              <a:t>with </a:t>
            </a:r>
            <a:r>
              <a:rPr lang="en-US" dirty="0">
                <a:solidFill>
                  <a:srgbClr val="000080"/>
                </a:solidFill>
              </a:rPr>
              <a:t>open</a:t>
            </a:r>
            <a:r>
              <a:rPr lang="en-US" dirty="0"/>
              <a:t>(</a:t>
            </a:r>
            <a:r>
              <a:rPr lang="en-US" dirty="0" err="1"/>
              <a:t>training_file,</a:t>
            </a:r>
            <a:r>
              <a:rPr lang="en-US" b="1" dirty="0" err="1">
                <a:solidFill>
                  <a:srgbClr val="008000"/>
                </a:solidFill>
              </a:rPr>
              <a:t>'r</a:t>
            </a:r>
            <a:r>
              <a:rPr lang="en-US" b="1" dirty="0">
                <a:solidFill>
                  <a:srgbClr val="008000"/>
                </a:solidFill>
              </a:rPr>
              <a:t>'</a:t>
            </a:r>
            <a:r>
              <a:rPr lang="en-US" dirty="0"/>
              <a:t>) </a:t>
            </a:r>
            <a:r>
              <a:rPr lang="en-US" b="1" dirty="0">
                <a:solidFill>
                  <a:srgbClr val="000080"/>
                </a:solidFill>
              </a:rPr>
              <a:t>as </a:t>
            </a:r>
            <a:r>
              <a:rPr lang="en-US" dirty="0"/>
              <a:t>f:</a:t>
            </a:r>
          </a:p>
          <a:p>
            <a:pPr marL="0" indent="0">
              <a:buNone/>
            </a:pPr>
            <a:br>
              <a:rPr lang="en-US" dirty="0"/>
            </a:br>
            <a:r>
              <a:rPr lang="en-US" dirty="0"/>
              <a:t>    </a:t>
            </a:r>
            <a:r>
              <a:rPr lang="en-US" dirty="0" err="1"/>
              <a:t>training_data</a:t>
            </a:r>
            <a:r>
              <a:rPr lang="en-US" dirty="0"/>
              <a:t> = </a:t>
            </a:r>
            <a:r>
              <a:rPr lang="en-US" dirty="0" err="1"/>
              <a:t>f.read</a:t>
            </a:r>
            <a:r>
              <a:rPr lang="en-US" dirty="0"/>
              <a:t>()</a:t>
            </a:r>
          </a:p>
          <a:p>
            <a:pPr marL="0" indent="0">
              <a:buNone/>
            </a:pPr>
            <a:endParaRPr lang="en-US" dirty="0"/>
          </a:p>
          <a:p>
            <a:pPr marL="0" indent="0">
              <a:buNone/>
            </a:pPr>
            <a:r>
              <a:rPr lang="en-US" dirty="0"/>
              <a:t>…</a:t>
            </a:r>
          </a:p>
          <a:p>
            <a:pPr marL="0" indent="0">
              <a:buNone/>
            </a:pPr>
            <a:endParaRPr lang="en-US" dirty="0"/>
          </a:p>
          <a:p>
            <a:pPr marL="0" indent="0">
              <a:buNone/>
            </a:pPr>
            <a:r>
              <a:rPr lang="en-US" dirty="0"/>
              <a:t>counts = </a:t>
            </a:r>
            <a:r>
              <a:rPr lang="en-US" dirty="0" err="1"/>
              <a:t>get_counts</a:t>
            </a:r>
            <a:r>
              <a:rPr lang="en-US" dirty="0"/>
              <a:t>(</a:t>
            </a:r>
            <a:r>
              <a:rPr lang="en-US" dirty="0" err="1"/>
              <a:t>context_length</a:t>
            </a:r>
            <a:r>
              <a:rPr lang="en-US" dirty="0"/>
              <a:t>, </a:t>
            </a:r>
            <a:r>
              <a:rPr lang="en-US" dirty="0" err="1"/>
              <a:t>training_data</a:t>
            </a:r>
            <a:r>
              <a:rPr lang="en-US" dirty="0"/>
              <a:t>)</a:t>
            </a:r>
            <a:br>
              <a:rPr lang="en-US" dirty="0"/>
            </a:br>
            <a:endParaRPr lang="en-US" dirty="0"/>
          </a:p>
        </p:txBody>
      </p:sp>
    </p:spTree>
    <p:extLst>
      <p:ext uri="{BB962C8B-B14F-4D97-AF65-F5344CB8AC3E}">
        <p14:creationId xmlns:p14="http://schemas.microsoft.com/office/powerpoint/2010/main" val="2925283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Learning the frequencies</a:t>
            </a:r>
          </a:p>
        </p:txBody>
      </p:sp>
      <p:sp>
        <p:nvSpPr>
          <p:cNvPr id="3" name="Content Placeholder 2"/>
          <p:cNvSpPr>
            <a:spLocks noGrp="1"/>
          </p:cNvSpPr>
          <p:nvPr>
            <p:ph idx="1"/>
          </p:nvPr>
        </p:nvSpPr>
        <p:spPr/>
        <p:txBody>
          <a:bodyPr/>
          <a:lstStyle/>
          <a:p>
            <a:r>
              <a:rPr lang="en-US" dirty="0"/>
              <a:t>To track frequencies of n-grams, we’ll need a dictionary tracking counts like this:</a:t>
            </a:r>
          </a:p>
          <a:p>
            <a:pPr lvl="1"/>
            <a:r>
              <a:rPr lang="en-US" dirty="0"/>
              <a:t>Key: “In”, “the”</a:t>
            </a:r>
          </a:p>
          <a:p>
            <a:pPr lvl="2"/>
            <a:r>
              <a:rPr lang="en-US" dirty="0"/>
              <a:t>Value: another dictionary:</a:t>
            </a:r>
          </a:p>
          <a:p>
            <a:pPr lvl="3"/>
            <a:r>
              <a:rPr lang="en-US" dirty="0"/>
              <a:t>Key: “beginning”, value: 2</a:t>
            </a:r>
          </a:p>
          <a:p>
            <a:pPr lvl="3"/>
            <a:r>
              <a:rPr lang="en-US" dirty="0"/>
              <a:t>Key: “end”, value: 5</a:t>
            </a:r>
          </a:p>
          <a:p>
            <a:pPr lvl="3"/>
            <a:r>
              <a:rPr lang="en-US" dirty="0"/>
              <a:t>…</a:t>
            </a:r>
          </a:p>
          <a:p>
            <a:pPr lvl="1"/>
            <a:endParaRPr lang="en-US" dirty="0"/>
          </a:p>
          <a:p>
            <a:pPr lvl="1"/>
            <a:r>
              <a:rPr lang="en-US" dirty="0"/>
              <a:t>The function </a:t>
            </a:r>
            <a:r>
              <a:rPr lang="en-US" dirty="0" err="1"/>
              <a:t>get_counts</a:t>
            </a:r>
            <a:r>
              <a:rPr lang="en-US" dirty="0"/>
              <a:t>() should build this dictionary</a:t>
            </a:r>
          </a:p>
        </p:txBody>
      </p:sp>
    </p:spTree>
    <p:extLst>
      <p:ext uri="{BB962C8B-B14F-4D97-AF65-F5344CB8AC3E}">
        <p14:creationId xmlns:p14="http://schemas.microsoft.com/office/powerpoint/2010/main" val="3310450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the frequencies</a:t>
            </a:r>
          </a:p>
        </p:txBody>
      </p:sp>
      <p:sp>
        <p:nvSpPr>
          <p:cNvPr id="3" name="Content Placeholder 2"/>
          <p:cNvSpPr>
            <a:spLocks noGrp="1"/>
          </p:cNvSpPr>
          <p:nvPr>
            <p:ph idx="1"/>
          </p:nvPr>
        </p:nvSpPr>
        <p:spPr/>
        <p:txBody>
          <a:bodyPr>
            <a:normAutofit lnSpcReduction="10000"/>
          </a:bodyPr>
          <a:lstStyle/>
          <a:p>
            <a:r>
              <a:rPr lang="en-US" dirty="0"/>
              <a:t>It looks like we could use a </a:t>
            </a:r>
            <a:r>
              <a:rPr lang="en-US" b="1" dirty="0">
                <a:solidFill>
                  <a:srgbClr val="000099"/>
                </a:solidFill>
              </a:rPr>
              <a:t>list </a:t>
            </a:r>
            <a:r>
              <a:rPr lang="en-US" dirty="0"/>
              <a:t>for the key:</a:t>
            </a:r>
          </a:p>
          <a:p>
            <a:pPr marL="411480" lvl="1" indent="0">
              <a:buNone/>
            </a:pPr>
            <a:r>
              <a:rPr lang="en-US" dirty="0" err="1"/>
              <a:t>freqs</a:t>
            </a:r>
            <a:r>
              <a:rPr lang="en-US" dirty="0"/>
              <a:t>[[</a:t>
            </a:r>
            <a:r>
              <a:rPr lang="en-US" b="1" dirty="0">
                <a:solidFill>
                  <a:srgbClr val="008000"/>
                </a:solidFill>
              </a:rPr>
              <a:t>"</a:t>
            </a:r>
            <a:r>
              <a:rPr lang="en-US" b="1" dirty="0" err="1">
                <a:solidFill>
                  <a:srgbClr val="008000"/>
                </a:solidFill>
              </a:rPr>
              <a:t>in"</a:t>
            </a:r>
            <a:r>
              <a:rPr lang="en-US" dirty="0" err="1"/>
              <a:t>,</a:t>
            </a:r>
            <a:r>
              <a:rPr lang="en-US" b="1" dirty="0" err="1">
                <a:solidFill>
                  <a:srgbClr val="008000"/>
                </a:solidFill>
              </a:rPr>
              <a:t>"the</a:t>
            </a:r>
            <a:r>
              <a:rPr lang="en-US" b="1" dirty="0">
                <a:solidFill>
                  <a:srgbClr val="008000"/>
                </a:solidFill>
              </a:rPr>
              <a:t>"</a:t>
            </a:r>
            <a:r>
              <a:rPr lang="en-US" dirty="0"/>
              <a:t>]] = {</a:t>
            </a:r>
            <a:r>
              <a:rPr lang="en-US" b="1" dirty="0">
                <a:solidFill>
                  <a:srgbClr val="008000"/>
                </a:solidFill>
              </a:rPr>
              <a:t>"end"</a:t>
            </a:r>
            <a:r>
              <a:rPr lang="en-US" dirty="0"/>
              <a:t>:</a:t>
            </a:r>
            <a:r>
              <a:rPr lang="en-US" dirty="0">
                <a:solidFill>
                  <a:srgbClr val="0000FF"/>
                </a:solidFill>
              </a:rPr>
              <a:t>5</a:t>
            </a:r>
            <a:r>
              <a:rPr lang="en-US" dirty="0"/>
              <a:t>, </a:t>
            </a:r>
            <a:r>
              <a:rPr lang="en-US" b="1" dirty="0">
                <a:solidFill>
                  <a:srgbClr val="008000"/>
                </a:solidFill>
              </a:rPr>
              <a:t>"beginning"</a:t>
            </a:r>
            <a:r>
              <a:rPr lang="en-US" dirty="0"/>
              <a:t>: </a:t>
            </a:r>
            <a:r>
              <a:rPr lang="en-US" dirty="0">
                <a:solidFill>
                  <a:srgbClr val="0000FF"/>
                </a:solidFill>
              </a:rPr>
              <a:t>2</a:t>
            </a:r>
            <a:r>
              <a:rPr lang="en-US" dirty="0"/>
              <a:t>}</a:t>
            </a:r>
          </a:p>
          <a:p>
            <a:pPr marL="411480" lvl="1" indent="0">
              <a:buNone/>
            </a:pPr>
            <a:endParaRPr lang="en-US" dirty="0"/>
          </a:p>
          <a:p>
            <a:r>
              <a:rPr lang="en-US" dirty="0"/>
              <a:t>Actually, this is </a:t>
            </a:r>
            <a:r>
              <a:rPr lang="en-US" b="1" dirty="0"/>
              <a:t>forbidden</a:t>
            </a:r>
            <a:r>
              <a:rPr lang="en-US" dirty="0"/>
              <a:t>:</a:t>
            </a:r>
          </a:p>
          <a:p>
            <a:pPr lvl="1"/>
            <a:r>
              <a:rPr lang="en-US" dirty="0"/>
              <a:t>Dictionary keys must be </a:t>
            </a:r>
            <a:r>
              <a:rPr lang="en-US" b="1" dirty="0"/>
              <a:t>immutable</a:t>
            </a:r>
            <a:endParaRPr lang="en-US" dirty="0"/>
          </a:p>
          <a:p>
            <a:pPr lvl="1"/>
            <a:r>
              <a:rPr lang="en-US" dirty="0"/>
              <a:t>List values could be changed: </a:t>
            </a:r>
          </a:p>
          <a:p>
            <a:pPr lvl="2"/>
            <a:r>
              <a:rPr lang="en-US" dirty="0"/>
              <a:t>We could change the second list member of [“in”, “the”]</a:t>
            </a:r>
          </a:p>
          <a:p>
            <a:pPr marL="822960" lvl="3" indent="0">
              <a:buNone/>
            </a:pPr>
            <a:r>
              <a:rPr lang="en-US" dirty="0"/>
              <a:t>	</a:t>
            </a:r>
            <a:r>
              <a:rPr lang="en-US" dirty="0" err="1"/>
              <a:t>my_key</a:t>
            </a:r>
            <a:r>
              <a:rPr lang="en-US" dirty="0"/>
              <a:t> = [</a:t>
            </a:r>
            <a:r>
              <a:rPr lang="en-US" b="1" dirty="0">
                <a:solidFill>
                  <a:srgbClr val="008000"/>
                </a:solidFill>
              </a:rPr>
              <a:t>"</a:t>
            </a:r>
            <a:r>
              <a:rPr lang="en-US" b="1" dirty="0" err="1">
                <a:solidFill>
                  <a:srgbClr val="008000"/>
                </a:solidFill>
              </a:rPr>
              <a:t>in"</a:t>
            </a:r>
            <a:r>
              <a:rPr lang="en-US" dirty="0" err="1"/>
              <a:t>,</a:t>
            </a:r>
            <a:r>
              <a:rPr lang="en-US" b="1" dirty="0" err="1">
                <a:solidFill>
                  <a:srgbClr val="008000"/>
                </a:solidFill>
              </a:rPr>
              <a:t>"the</a:t>
            </a:r>
            <a:r>
              <a:rPr lang="en-US" b="1" dirty="0">
                <a:solidFill>
                  <a:srgbClr val="008000"/>
                </a:solidFill>
              </a:rPr>
              <a:t>"</a:t>
            </a:r>
            <a:r>
              <a:rPr lang="en-US" dirty="0"/>
              <a:t>]</a:t>
            </a:r>
            <a:br>
              <a:rPr lang="en-US" dirty="0"/>
            </a:br>
            <a:r>
              <a:rPr lang="en-US" dirty="0"/>
              <a:t>	</a:t>
            </a:r>
            <a:r>
              <a:rPr lang="en-US" dirty="0" err="1"/>
              <a:t>freqs</a:t>
            </a:r>
            <a:r>
              <a:rPr lang="en-US" dirty="0"/>
              <a:t>[</a:t>
            </a:r>
            <a:r>
              <a:rPr lang="en-US" dirty="0" err="1"/>
              <a:t>my_key</a:t>
            </a:r>
            <a:r>
              <a:rPr lang="en-US" dirty="0"/>
              <a:t>] = 5</a:t>
            </a:r>
          </a:p>
          <a:p>
            <a:pPr marL="822960" lvl="3" indent="0">
              <a:buNone/>
            </a:pPr>
            <a:r>
              <a:rPr lang="en-US" dirty="0"/>
              <a:t>	</a:t>
            </a:r>
            <a:r>
              <a:rPr lang="en-US" dirty="0" err="1"/>
              <a:t>my_key</a:t>
            </a:r>
            <a:r>
              <a:rPr lang="en-US" dirty="0"/>
              <a:t>[0] = </a:t>
            </a:r>
            <a:r>
              <a:rPr lang="en-US" b="1" dirty="0">
                <a:solidFill>
                  <a:srgbClr val="008000"/>
                </a:solidFill>
              </a:rPr>
              <a:t>"by"</a:t>
            </a:r>
          </a:p>
          <a:p>
            <a:pPr lvl="2"/>
            <a:r>
              <a:rPr lang="en-US" dirty="0"/>
              <a:t>Dictionary would be broken</a:t>
            </a:r>
          </a:p>
        </p:txBody>
      </p:sp>
    </p:spTree>
    <p:extLst>
      <p:ext uri="{BB962C8B-B14F-4D97-AF65-F5344CB8AC3E}">
        <p14:creationId xmlns:p14="http://schemas.microsoft.com/office/powerpoint/2010/main" val="32927221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Custom 1">
      <a:dk1>
        <a:srgbClr val="000000"/>
      </a:dk1>
      <a:lt1>
        <a:srgbClr val="FFFFFF"/>
      </a:lt1>
      <a:dk2>
        <a:srgbClr val="434342"/>
      </a:dk2>
      <a:lt2>
        <a:srgbClr val="CDD7D9"/>
      </a:lt2>
      <a:accent1>
        <a:srgbClr val="797B7E"/>
      </a:accent1>
      <a:accent2>
        <a:srgbClr val="F96A1B"/>
      </a:accent2>
      <a:accent3>
        <a:srgbClr val="08A1D9"/>
      </a:accent3>
      <a:accent4>
        <a:srgbClr val="0578A2"/>
      </a:accent4>
      <a:accent5>
        <a:srgbClr val="C2AD8D"/>
      </a:accent5>
      <a:accent6>
        <a:srgbClr val="506E94"/>
      </a:accent6>
      <a:hlink>
        <a:srgbClr val="0000FF"/>
      </a:hlink>
      <a:folHlink>
        <a:srgbClr val="0000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289</TotalTime>
  <Words>3080</Words>
  <Application>Microsoft Office PowerPoint</Application>
  <PresentationFormat>On-screen Show (4:3)</PresentationFormat>
  <Paragraphs>255</Paragraphs>
  <Slides>39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Calibri</vt:lpstr>
      <vt:lpstr>Cambria</vt:lpstr>
      <vt:lpstr>Cambria Math</vt:lpstr>
      <vt:lpstr>Segoe UI Symbol</vt:lpstr>
      <vt:lpstr>Wingdings</vt:lpstr>
      <vt:lpstr>Wingdings 2</vt:lpstr>
      <vt:lpstr>Foundry</vt:lpstr>
      <vt:lpstr>LING-362 Introduction to  Natural Language Processing</vt:lpstr>
      <vt:lpstr>Homework assignment - structure</vt:lpstr>
      <vt:lpstr>Quick reminder: probabilities</vt:lpstr>
      <vt:lpstr>Quick reminder: N-gram models</vt:lpstr>
      <vt:lpstr>Building our own!</vt:lpstr>
      <vt:lpstr>DIY natural language generation!</vt:lpstr>
      <vt:lpstr>Reminder – reading files</vt:lpstr>
      <vt:lpstr>Learning the frequencies</vt:lpstr>
      <vt:lpstr>Learning the frequencies</vt:lpstr>
      <vt:lpstr>Tuples: not quite Lists</vt:lpstr>
      <vt:lpstr>Tuples: not quite Lists</vt:lpstr>
      <vt:lpstr>get_counts()</vt:lpstr>
      <vt:lpstr>generate_from_file(context_length,training_file,output_length=10)</vt:lpstr>
      <vt:lpstr>Spot the genre</vt:lpstr>
      <vt:lpstr>Spot the genre</vt:lpstr>
      <vt:lpstr>Spot the genre</vt:lpstr>
      <vt:lpstr>Homework</vt:lpstr>
      <vt:lpstr>Homework</vt:lpstr>
      <vt:lpstr>Homework</vt:lpstr>
      <vt:lpstr>Homework</vt:lpstr>
      <vt:lpstr>More about language models</vt:lpstr>
      <vt:lpstr>How good will our model be?</vt:lpstr>
      <vt:lpstr>How good will our model be?</vt:lpstr>
      <vt:lpstr>Perplexity</vt:lpstr>
      <vt:lpstr>Perplexity (PP)</vt:lpstr>
      <vt:lpstr>Perplexity (PP)</vt:lpstr>
      <vt:lpstr>Exercise – make up a text</vt:lpstr>
      <vt:lpstr>Unigram example</vt:lpstr>
      <vt:lpstr>Bigram example</vt:lpstr>
      <vt:lpstr>Can we always know P(wi)?</vt:lpstr>
      <vt:lpstr>Smoothing</vt:lpstr>
      <vt:lpstr>Smoothing</vt:lpstr>
      <vt:lpstr>Smoothing</vt:lpstr>
      <vt:lpstr>How to get perplexity in practice?</vt:lpstr>
      <vt:lpstr>Perplexity – training data</vt:lpstr>
      <vt:lpstr>Perplexity – a unigram model</vt:lpstr>
      <vt:lpstr>Perplexity – computing</vt:lpstr>
      <vt:lpstr>Perplexity – real examples</vt:lpstr>
      <vt:lpstr>Perplexity – real examples</vt:lpstr>
    </vt:vector>
  </TitlesOfParts>
  <Company>Georgetown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Natural Language Processing</dc:title>
  <dc:creator>Amir Zeldes</dc:creator>
  <cp:lastModifiedBy>Amir Zeldes</cp:lastModifiedBy>
  <cp:revision>1175</cp:revision>
  <dcterms:created xsi:type="dcterms:W3CDTF">2015-10-05T21:10:16Z</dcterms:created>
  <dcterms:modified xsi:type="dcterms:W3CDTF">2021-10-13T14:17:28Z</dcterms:modified>
</cp:coreProperties>
</file>