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0"/>
  </p:notesMasterIdLst>
  <p:sldIdLst>
    <p:sldId id="256" r:id="rId2"/>
    <p:sldId id="438" r:id="rId3"/>
    <p:sldId id="414" r:id="rId4"/>
    <p:sldId id="415" r:id="rId5"/>
    <p:sldId id="416" r:id="rId6"/>
    <p:sldId id="441" r:id="rId7"/>
    <p:sldId id="449" r:id="rId8"/>
    <p:sldId id="450" r:id="rId9"/>
    <p:sldId id="363" r:id="rId10"/>
    <p:sldId id="367" r:id="rId11"/>
    <p:sldId id="368" r:id="rId12"/>
    <p:sldId id="431" r:id="rId13"/>
    <p:sldId id="451" r:id="rId14"/>
    <p:sldId id="447" r:id="rId15"/>
    <p:sldId id="448" r:id="rId16"/>
    <p:sldId id="350" r:id="rId17"/>
    <p:sldId id="327" r:id="rId18"/>
    <p:sldId id="352" r:id="rId19"/>
    <p:sldId id="371" r:id="rId20"/>
    <p:sldId id="433" r:id="rId21"/>
    <p:sldId id="430" r:id="rId22"/>
    <p:sldId id="372" r:id="rId23"/>
    <p:sldId id="417" r:id="rId24"/>
    <p:sldId id="418" r:id="rId25"/>
    <p:sldId id="419" r:id="rId26"/>
    <p:sldId id="373" r:id="rId27"/>
    <p:sldId id="374" r:id="rId28"/>
    <p:sldId id="355" r:id="rId29"/>
    <p:sldId id="353" r:id="rId30"/>
    <p:sldId id="330" r:id="rId31"/>
    <p:sldId id="328" r:id="rId32"/>
    <p:sldId id="357" r:id="rId33"/>
    <p:sldId id="390" r:id="rId34"/>
    <p:sldId id="329" r:id="rId35"/>
    <p:sldId id="435" r:id="rId36"/>
    <p:sldId id="436" r:id="rId37"/>
    <p:sldId id="437" r:id="rId38"/>
    <p:sldId id="35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8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3C2A3-B4EB-4E55-BB21-369CAB74138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DE82A-1D63-4A7C-89D9-195677258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6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Args</a:t>
            </a:r>
            <a:r>
              <a:rPr lang="en-US" dirty="0"/>
              <a:t>: width,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2E5B8-1DD6-4F2E-9144-FB19611C45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8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python.org/dev/peps/pep-0008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ealpython.com/python-pep8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Python &amp; </a:t>
            </a:r>
            <a:r>
              <a:rPr lang="en-US"/>
              <a:t>NLTK basics II</a:t>
            </a:r>
            <a:endParaRPr lang="en-US" dirty="0"/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and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"harpoon"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10 of 76 matches:</a:t>
            </a:r>
          </a:p>
          <a:p>
            <a:pPr marL="411480" lvl="1" indent="0">
              <a:buNone/>
            </a:pPr>
            <a:r>
              <a:rPr lang="en-US" sz="1800" dirty="0"/>
              <a:t>risk a harpoon</a:t>
            </a:r>
          </a:p>
          <a:p>
            <a:pPr marL="411480" lvl="1" indent="0">
              <a:buNone/>
            </a:pPr>
            <a:r>
              <a:rPr lang="en-US" sz="1800" dirty="0"/>
              <a:t>And that harpoon</a:t>
            </a:r>
          </a:p>
          <a:p>
            <a:pPr marL="411480" lvl="1" indent="0">
              <a:buNone/>
            </a:pPr>
            <a:r>
              <a:rPr lang="en-US" sz="1800" dirty="0"/>
              <a:t>a tall harpoon</a:t>
            </a:r>
          </a:p>
          <a:p>
            <a:pPr marL="411480" lvl="1" indent="0">
              <a:buNone/>
            </a:pPr>
            <a:r>
              <a:rPr lang="en-US" sz="1800" dirty="0"/>
              <a:t>…</a:t>
            </a:r>
          </a:p>
          <a:p>
            <a:pPr marL="411480" lvl="1" indent="0">
              <a:buNone/>
            </a:pPr>
            <a:endParaRPr lang="en-US" sz="1800" dirty="0"/>
          </a:p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</a:t>
            </a:r>
            <a:r>
              <a:rPr lang="en-US" sz="1800" dirty="0" err="1">
                <a:solidFill>
                  <a:srgbClr val="006600"/>
                </a:solidFill>
              </a:rPr>
              <a:t>harpoon"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lines</a:t>
            </a:r>
            <a:r>
              <a:rPr lang="en-US" sz="1800" dirty="0"/>
              <a:t>=</a:t>
            </a:r>
            <a:r>
              <a:rPr lang="en-US" sz="1800" dirty="0">
                <a:solidFill>
                  <a:srgbClr val="0000FF"/>
                </a:solidFill>
              </a:rPr>
              <a:t>100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76 of 76 matches:</a:t>
            </a:r>
          </a:p>
          <a:p>
            <a:pPr marL="411480" lvl="1" indent="0">
              <a:buNone/>
            </a:pPr>
            <a:r>
              <a:rPr lang="en-US" sz="1800" dirty="0"/>
              <a:t>hen they were nigh enough to risk a harpoon from the bowsprit ? Now having a </a:t>
            </a:r>
            <a:r>
              <a:rPr lang="en-US" sz="1800" dirty="0" err="1"/>
              <a:t>ni</a:t>
            </a:r>
            <a:endParaRPr lang="en-US" sz="1800" dirty="0"/>
          </a:p>
          <a:p>
            <a:pPr marL="411480" lvl="1" indent="0">
              <a:buNone/>
            </a:pPr>
            <a:r>
              <a:rPr lang="en-US" sz="1800" dirty="0"/>
              <a:t>n a sunrise and a sunset . And that harpoon -- so like a corkscrew now -- was f</a:t>
            </a:r>
          </a:p>
          <a:p>
            <a:pPr marL="411480" lvl="1" indent="0">
              <a:buNone/>
            </a:pPr>
            <a:r>
              <a:rPr lang="en-US" sz="1800" dirty="0"/>
              <a:t> over the fire - place , and a tall harpoon standing at the head of the bed . B</a:t>
            </a:r>
          </a:p>
        </p:txBody>
      </p:sp>
    </p:spTree>
    <p:extLst>
      <p:ext uri="{BB962C8B-B14F-4D97-AF65-F5344CB8AC3E}">
        <p14:creationId xmlns:p14="http://schemas.microsoft.com/office/powerpoint/2010/main" val="2493327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notions about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major line of thought for Object Oriented Programming (OOP)</a:t>
            </a:r>
          </a:p>
          <a:p>
            <a:pPr lvl="1"/>
            <a:r>
              <a:rPr lang="en-US" dirty="0"/>
              <a:t>Objects are encapsulated</a:t>
            </a:r>
          </a:p>
          <a:p>
            <a:pPr lvl="1"/>
            <a:r>
              <a:rPr lang="en-US" dirty="0"/>
              <a:t>They do their job and expose methods</a:t>
            </a:r>
          </a:p>
          <a:p>
            <a:pPr lvl="1"/>
            <a:r>
              <a:rPr lang="en-US" dirty="0"/>
              <a:t>We don't know (and don't want to know) </a:t>
            </a:r>
            <a:r>
              <a:rPr lang="en-US" b="1" i="1" dirty="0"/>
              <a:t>how</a:t>
            </a:r>
            <a:endParaRPr lang="en-US" dirty="0"/>
          </a:p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Others can import our objects without studying our code</a:t>
            </a:r>
          </a:p>
          <a:p>
            <a:pPr lvl="1"/>
            <a:r>
              <a:rPr lang="en-US" dirty="0"/>
              <a:t>Possible to improve our objects without altering their </a:t>
            </a:r>
            <a:r>
              <a:rPr lang="en-US" b="1" dirty="0"/>
              <a:t>interface </a:t>
            </a:r>
            <a:r>
              <a:rPr lang="en-US" dirty="0"/>
              <a:t>to the outside</a:t>
            </a:r>
          </a:p>
        </p:txBody>
      </p:sp>
    </p:spTree>
    <p:extLst>
      <p:ext uri="{BB962C8B-B14F-4D97-AF65-F5344CB8AC3E}">
        <p14:creationId xmlns:p14="http://schemas.microsoft.com/office/powerpoint/2010/main" val="3746374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vs.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Greek perfect program is an example of a </a:t>
            </a:r>
            <a:r>
              <a:rPr lang="en-US" b="1" dirty="0"/>
              <a:t>procedural program </a:t>
            </a:r>
            <a:r>
              <a:rPr lang="en-US" dirty="0"/>
              <a:t>(procedural ≠ OOP)</a:t>
            </a:r>
          </a:p>
          <a:p>
            <a:pPr lvl="1"/>
            <a:r>
              <a:rPr lang="en-US" dirty="0"/>
              <a:t>Functions or 'procedures' run in sequence</a:t>
            </a:r>
          </a:p>
          <a:p>
            <a:pPr lvl="1"/>
            <a:r>
              <a:rPr lang="en-US" dirty="0"/>
              <a:t>Not bundled into opaque 'objects'</a:t>
            </a:r>
          </a:p>
          <a:p>
            <a:r>
              <a:rPr lang="en-US" dirty="0"/>
              <a:t>What kind of object would we use to contain our Greek verb?</a:t>
            </a:r>
          </a:p>
          <a:p>
            <a:pPr lvl="1"/>
            <a:r>
              <a:rPr lang="en-US" dirty="0"/>
              <a:t>What properties would the object have?</a:t>
            </a:r>
          </a:p>
          <a:p>
            <a:pPr lvl="1"/>
            <a:r>
              <a:rPr lang="en-US" dirty="0"/>
              <a:t>How would we get the perfect / present form?</a:t>
            </a:r>
          </a:p>
          <a:p>
            <a:pPr lvl="1"/>
            <a:r>
              <a:rPr lang="en-US" dirty="0"/>
              <a:t>What else could it do?</a:t>
            </a:r>
          </a:p>
        </p:txBody>
      </p:sp>
      <p:sp>
        <p:nvSpPr>
          <p:cNvPr id="4" name="Rectangle 3"/>
          <p:cNvSpPr/>
          <p:nvPr/>
        </p:nvSpPr>
        <p:spPr>
          <a:xfrm rot="10800000">
            <a:off x="7086599" y="685800"/>
            <a:ext cx="1447800" cy="12954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>
                <a:gd name="adj1" fmla="val 1352024"/>
                <a:gd name="adj2" fmla="val 4961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375494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vs.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Bonus exercise: (intermediate </a:t>
            </a:r>
            <a:r>
              <a:rPr lang="en-US" dirty="0" err="1"/>
              <a:t>pythonistas</a:t>
            </a:r>
            <a:r>
              <a:rPr lang="en-US" dirty="0"/>
              <a:t>!)</a:t>
            </a:r>
          </a:p>
          <a:p>
            <a:pPr lvl="1"/>
            <a:r>
              <a:rPr lang="en-US" dirty="0"/>
              <a:t>Look at </a:t>
            </a:r>
            <a:r>
              <a:rPr lang="en-US" b="1" i="1" dirty="0"/>
              <a:t>greek_perfect_object.py</a:t>
            </a:r>
            <a:r>
              <a:rPr lang="en-US" dirty="0"/>
              <a:t> in Canvas</a:t>
            </a:r>
          </a:p>
          <a:p>
            <a:r>
              <a:rPr lang="en-US" dirty="0"/>
              <a:t>This is a toy implementation of a </a:t>
            </a:r>
            <a:r>
              <a:rPr lang="en-US" dirty="0" err="1"/>
              <a:t>GreekVerb</a:t>
            </a:r>
            <a:r>
              <a:rPr lang="en-US" dirty="0"/>
              <a:t> class (a custom data type for Greek verbs!)</a:t>
            </a:r>
          </a:p>
          <a:p>
            <a:pPr lvl="1"/>
            <a:r>
              <a:rPr lang="en-US" dirty="0"/>
              <a:t>There are a lot of things here we haven’t learned yet…</a:t>
            </a:r>
          </a:p>
          <a:p>
            <a:pPr lvl="1"/>
            <a:r>
              <a:rPr lang="en-US" dirty="0"/>
              <a:t>Try stepping through the code in the debugger</a:t>
            </a:r>
          </a:p>
          <a:p>
            <a:r>
              <a:rPr lang="en-US" dirty="0"/>
              <a:t>Point for further thinking:</a:t>
            </a:r>
          </a:p>
          <a:p>
            <a:pPr lvl="1"/>
            <a:r>
              <a:rPr lang="en-US" dirty="0"/>
              <a:t>This is a lot more code than </a:t>
            </a:r>
            <a:r>
              <a:rPr lang="en-US" b="1" i="1" dirty="0"/>
              <a:t>greek.py</a:t>
            </a:r>
          </a:p>
          <a:p>
            <a:pPr lvl="1"/>
            <a:r>
              <a:rPr lang="en-US" dirty="0"/>
              <a:t>Why is this useful? Is it worth it?</a:t>
            </a:r>
          </a:p>
        </p:txBody>
      </p:sp>
      <p:sp>
        <p:nvSpPr>
          <p:cNvPr id="4" name="Rectangle 3"/>
          <p:cNvSpPr/>
          <p:nvPr/>
        </p:nvSpPr>
        <p:spPr>
          <a:xfrm rot="10800000">
            <a:off x="7086599" y="685800"/>
            <a:ext cx="1447800" cy="12954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>
                <a:gd name="adj1" fmla="val 1352024"/>
                <a:gd name="adj2" fmla="val 4961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1637187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example: </a:t>
            </a:r>
            <a:r>
              <a:rPr lang="en-US" i="1" dirty="0"/>
              <a:t>.similar(word)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Class Text has a </a:t>
            </a:r>
            <a:r>
              <a:rPr lang="en-US" i="1" dirty="0"/>
              <a:t>similar</a:t>
            </a:r>
            <a:r>
              <a:rPr lang="en-US" dirty="0"/>
              <a:t> function with the </a:t>
            </a:r>
            <a:r>
              <a:rPr lang="en-US" b="1" dirty="0"/>
              <a:t>signature</a:t>
            </a:r>
            <a:r>
              <a:rPr lang="en-US" dirty="0"/>
              <a:t>: .similar(word, </a:t>
            </a:r>
            <a:r>
              <a:rPr lang="en-US" dirty="0" err="1"/>
              <a:t>num</a:t>
            </a:r>
            <a:r>
              <a:rPr lang="en-US" dirty="0"/>
              <a:t>=20)</a:t>
            </a:r>
          </a:p>
          <a:p>
            <a:r>
              <a:rPr lang="en-US" dirty="0"/>
              <a:t>It gives you </a:t>
            </a:r>
            <a:r>
              <a:rPr lang="en-US" b="1" i="1" dirty="0" err="1"/>
              <a:t>num</a:t>
            </a:r>
            <a:r>
              <a:rPr lang="en-US" i="1" dirty="0"/>
              <a:t> </a:t>
            </a:r>
            <a:r>
              <a:rPr lang="en-US" dirty="0" err="1"/>
              <a:t>distributionally</a:t>
            </a:r>
            <a:r>
              <a:rPr lang="en-US" dirty="0"/>
              <a:t> similar words</a:t>
            </a:r>
          </a:p>
          <a:p>
            <a:pPr lvl="1"/>
            <a:r>
              <a:rPr lang="en-US" dirty="0"/>
              <a:t>How?</a:t>
            </a:r>
          </a:p>
          <a:p>
            <a:pPr lvl="1"/>
            <a:r>
              <a:rPr lang="en-US" dirty="0"/>
              <a:t>Who cares: The Text Class takes care of this for us</a:t>
            </a:r>
          </a:p>
          <a:p>
            <a:pPr lvl="1"/>
            <a:r>
              <a:rPr lang="en-US" dirty="0"/>
              <a:t>If we have a better method to do this next week, we'll release a new version of the </a:t>
            </a:r>
            <a:r>
              <a:rPr lang="en-US" i="1" dirty="0"/>
              <a:t>Text </a:t>
            </a:r>
            <a:r>
              <a:rPr lang="en-US" dirty="0"/>
              <a:t>Class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This is nice and correct in principle… but stay vigilant!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05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example: </a:t>
            </a:r>
            <a:r>
              <a:rPr lang="en-US" i="1" dirty="0"/>
              <a:t>.similar(word)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"boat"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sea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"Ahab"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it he that </a:t>
            </a:r>
            <a:r>
              <a:rPr lang="en-US" sz="2800" dirty="0" err="1"/>
              <a:t>queequeg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"crew"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boat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"harpoon"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boat ship sea</a:t>
            </a:r>
          </a:p>
        </p:txBody>
      </p:sp>
    </p:spTree>
    <p:extLst>
      <p:ext uri="{BB962C8B-B14F-4D97-AF65-F5344CB8AC3E}">
        <p14:creationId xmlns:p14="http://schemas.microsoft.com/office/powerpoint/2010/main" val="2748033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(slightly) more serious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our next exercise, we will build a program to check whether our input is a </a:t>
            </a:r>
            <a:r>
              <a:rPr lang="en-US" b="1" dirty="0"/>
              <a:t>palindrome:</a:t>
            </a:r>
          </a:p>
          <a:p>
            <a:pPr lvl="1"/>
            <a:r>
              <a:rPr lang="en-US" dirty="0"/>
              <a:t>dud</a:t>
            </a:r>
          </a:p>
          <a:p>
            <a:pPr lvl="1"/>
            <a:r>
              <a:rPr lang="en-US" dirty="0"/>
              <a:t>kayak</a:t>
            </a:r>
          </a:p>
          <a:p>
            <a:endParaRPr lang="en-US" dirty="0"/>
          </a:p>
          <a:p>
            <a:r>
              <a:rPr lang="en-US" dirty="0"/>
              <a:t>Or not:</a:t>
            </a:r>
          </a:p>
          <a:p>
            <a:pPr lvl="1"/>
            <a:r>
              <a:rPr lang="en-US" dirty="0"/>
              <a:t>bud</a:t>
            </a:r>
          </a:p>
          <a:p>
            <a:pPr lvl="1"/>
            <a:r>
              <a:rPr lang="en-US" dirty="0"/>
              <a:t>magic</a:t>
            </a:r>
          </a:p>
        </p:txBody>
      </p:sp>
    </p:spTree>
    <p:extLst>
      <p:ext uri="{BB962C8B-B14F-4D97-AF65-F5344CB8AC3E}">
        <p14:creationId xmlns:p14="http://schemas.microsoft.com/office/powerpoint/2010/main" val="693853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Palindrome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Thinking about input and output:</a:t>
            </a:r>
          </a:p>
          <a:p>
            <a:pPr lvl="1"/>
            <a:r>
              <a:rPr lang="en-US" dirty="0"/>
              <a:t>IN: a string of characters</a:t>
            </a:r>
          </a:p>
          <a:p>
            <a:pPr lvl="1"/>
            <a:r>
              <a:rPr lang="en-US" dirty="0"/>
              <a:t>OUT: </a:t>
            </a:r>
          </a:p>
          <a:p>
            <a:pPr lvl="2"/>
            <a:r>
              <a:rPr lang="en-US" dirty="0"/>
              <a:t>An answer in English (String)</a:t>
            </a:r>
          </a:p>
          <a:p>
            <a:pPr lvl="2"/>
            <a:r>
              <a:rPr lang="en-US" dirty="0"/>
              <a:t>True or False (Boolean)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39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starter code - </a:t>
            </a:r>
            <a:r>
              <a:rPr lang="en-US" b="1" i="1" dirty="0"/>
              <a:t>if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test = </a:t>
            </a:r>
            <a:r>
              <a:rPr lang="en-US" sz="2800" dirty="0">
                <a:solidFill>
                  <a:srgbClr val="006600"/>
                </a:solidFill>
              </a:rPr>
              <a:t>"kayak"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Ideally we'd want something like this: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if</a:t>
            </a:r>
            <a:r>
              <a:rPr lang="en-US" sz="2800" dirty="0"/>
              <a:t> </a:t>
            </a:r>
            <a:r>
              <a:rPr lang="en-US" sz="2800" dirty="0" err="1"/>
              <a:t>test_is_a_palindrome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else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We need to learn more…</a:t>
            </a:r>
          </a:p>
        </p:txBody>
      </p:sp>
    </p:spTree>
    <p:extLst>
      <p:ext uri="{BB962C8B-B14F-4D97-AF65-F5344CB8AC3E}">
        <p14:creationId xmlns:p14="http://schemas.microsoft.com/office/powerpoint/2010/main" val="1459966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90800"/>
            <a:ext cx="7728857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know what to do '</a:t>
            </a:r>
            <a:r>
              <a:rPr lang="en-US" i="1" dirty="0"/>
              <a:t>only </a:t>
            </a:r>
            <a:r>
              <a:rPr lang="en-US" b="1" i="1" dirty="0"/>
              <a:t>if </a:t>
            </a:r>
            <a:r>
              <a:rPr lang="en-US" dirty="0"/>
              <a:t>X' Python uses indentation:</a:t>
            </a:r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r>
              <a:rPr lang="en-US" i="1" dirty="0">
                <a:solidFill>
                  <a:srgbClr val="808080"/>
                </a:solidFill>
              </a:rPr>
              <a:t># Not indented, always do this part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r>
              <a:rPr lang="en-US" i="1" dirty="0">
                <a:solidFill>
                  <a:srgbClr val="808080"/>
                </a:solidFill>
              </a:rPr>
              <a:t># Also not indented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</a:t>
            </a:r>
            <a:r>
              <a:rPr lang="en-US" i="1" dirty="0">
                <a:solidFill>
                  <a:srgbClr val="808080"/>
                </a:solidFill>
              </a:rPr>
              <a:t># Not indented, since this check always happens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808080"/>
                </a:solidFill>
              </a:rPr>
              <a:t># This is indented – only do if x&gt;y</a:t>
            </a:r>
          </a:p>
          <a:p>
            <a:endParaRPr lang="en-US" i="1" dirty="0">
              <a:solidFill>
                <a:srgbClr val="808080"/>
              </a:solidFill>
            </a:endParaRPr>
          </a:p>
          <a:p>
            <a:r>
              <a:rPr lang="en-US" dirty="0"/>
              <a:t>In other words, indentation determines the </a:t>
            </a:r>
            <a:r>
              <a:rPr lang="en-US" b="1" dirty="0"/>
              <a:t>scope</a:t>
            </a:r>
            <a:r>
              <a:rPr lang="en-US" dirty="0"/>
              <a:t> of the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statement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04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from last time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2362200"/>
            <a:ext cx="4571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8129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14600"/>
            <a:ext cx="7728857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If, else and </a:t>
            </a:r>
            <a:r>
              <a:rPr lang="en-US" dirty="0" err="1"/>
              <a:t>elif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also test multiple alternatives: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elif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x &lt;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the same!"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endParaRPr lang="en-US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4500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Quick exercise – imagine it’s snowing!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Hurray! Snow!!</a:t>
            </a:r>
          </a:p>
          <a:p>
            <a:r>
              <a:rPr lang="en-US" dirty="0"/>
              <a:t>What will this code print?</a:t>
            </a:r>
          </a:p>
          <a:p>
            <a:pPr marL="411480" lvl="1" indent="0">
              <a:buNone/>
            </a:pPr>
            <a:r>
              <a:rPr lang="en-US" sz="2000" dirty="0" err="1"/>
              <a:t>snow_inches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40  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Current snow level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campus_open_max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55 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Level at which campus closes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tomorrow_min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Minimum projected snowfall tomorrow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err="1"/>
              <a:t>tomorrow_max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20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Maximum project snowfall tomorrow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tomorrow_max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 err="1">
                <a:solidFill>
                  <a:srgbClr val="000080"/>
                </a:solidFill>
              </a:rPr>
              <a:t>elif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tomorrow_min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might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else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closed"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1026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8056"/>
            <a:ext cx="1370685" cy="1367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682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r>
              <a:rPr lang="en-US" dirty="0"/>
              <a:t>Python accepts two ways of indenting:</a:t>
            </a:r>
          </a:p>
          <a:p>
            <a:pPr lvl="1"/>
            <a:r>
              <a:rPr lang="en-US" dirty="0"/>
              <a:t>Initial spaces, often 4 (sometimes 2 are used)</a:t>
            </a:r>
          </a:p>
          <a:p>
            <a:pPr lvl="1"/>
            <a:r>
              <a:rPr lang="en-US" dirty="0"/>
              <a:t>Tabs</a:t>
            </a:r>
          </a:p>
          <a:p>
            <a:r>
              <a:rPr lang="en-US" b="1" dirty="0"/>
              <a:t>PEP8 </a:t>
            </a:r>
            <a:r>
              <a:rPr lang="en-US" dirty="0"/>
              <a:t>recommends 4 spaces</a:t>
            </a:r>
          </a:p>
          <a:p>
            <a:r>
              <a:rPr lang="en-US" dirty="0"/>
              <a:t>But many developers use tabs (esp. outside US)</a:t>
            </a:r>
          </a:p>
          <a:p>
            <a:r>
              <a:rPr lang="en-US" dirty="0"/>
              <a:t>I will accept either, but no mixing!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What is PEP?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28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Conventions and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good idea to use informative names for variables and functions</a:t>
            </a:r>
          </a:p>
          <a:p>
            <a:r>
              <a:rPr lang="en-US" dirty="0"/>
              <a:t>To document your code inside your scripts</a:t>
            </a:r>
          </a:p>
          <a:p>
            <a:pPr lvl="1"/>
            <a:r>
              <a:rPr lang="en-US" dirty="0"/>
              <a:t>Helps others work with your code</a:t>
            </a:r>
          </a:p>
          <a:p>
            <a:pPr lvl="1"/>
            <a:r>
              <a:rPr lang="en-US" dirty="0"/>
              <a:t>Helps you to remember what you were doing</a:t>
            </a:r>
          </a:p>
          <a:p>
            <a:pPr lvl="1"/>
            <a:r>
              <a:rPr lang="en-US" dirty="0"/>
              <a:t>Allows creation of automatic documentation</a:t>
            </a:r>
          </a:p>
          <a:p>
            <a:r>
              <a:rPr lang="en-US" dirty="0"/>
              <a:t>High quality code is easy to maintain – but what conventions should we use?</a:t>
            </a:r>
          </a:p>
        </p:txBody>
      </p:sp>
    </p:spTree>
    <p:extLst>
      <p:ext uri="{BB962C8B-B14F-4D97-AF65-F5344CB8AC3E}">
        <p14:creationId xmlns:p14="http://schemas.microsoft.com/office/powerpoint/2010/main" val="2623375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Python is developed using the Python Enhancement Proposal (PEP) process</a:t>
            </a:r>
          </a:p>
          <a:p>
            <a:pPr lvl="1"/>
            <a:r>
              <a:rPr lang="en-US" dirty="0"/>
              <a:t>Enhancements to the language in newer versions </a:t>
            </a:r>
            <a:br>
              <a:rPr lang="en-US" dirty="0"/>
            </a:br>
            <a:r>
              <a:rPr lang="en-US" dirty="0"/>
              <a:t>(e.g. adding new operators, built in functions…)</a:t>
            </a:r>
          </a:p>
          <a:p>
            <a:pPr lvl="1"/>
            <a:r>
              <a:rPr lang="en-US" dirty="0"/>
              <a:t>Various </a:t>
            </a:r>
            <a:r>
              <a:rPr lang="en-US" b="1" dirty="0"/>
              <a:t>recommendations</a:t>
            </a:r>
          </a:p>
          <a:p>
            <a:r>
              <a:rPr lang="en-US" dirty="0"/>
              <a:t>Crucial for maintaining readable code:</a:t>
            </a:r>
          </a:p>
          <a:p>
            <a:pPr lvl="1"/>
            <a:r>
              <a:rPr lang="en-US" dirty="0"/>
              <a:t>PEP 0008: Style Guide for Python Code</a:t>
            </a:r>
            <a:br>
              <a:rPr lang="en-US" dirty="0"/>
            </a:br>
            <a:r>
              <a:rPr lang="en-US" dirty="0">
                <a:hlinkClick r:id="rId2"/>
              </a:rPr>
              <a:t>https://www.python.org/dev/peps/pep-0008/</a:t>
            </a:r>
            <a:endParaRPr lang="en-US" dirty="0"/>
          </a:p>
          <a:p>
            <a:pPr lvl="1"/>
            <a:r>
              <a:rPr lang="en-US" dirty="0" err="1"/>
              <a:t>PyCharm</a:t>
            </a:r>
            <a:r>
              <a:rPr lang="en-US" dirty="0"/>
              <a:t> automatically checks PEP8 compliance</a:t>
            </a:r>
          </a:p>
          <a:p>
            <a:pPr lvl="1"/>
            <a:r>
              <a:rPr lang="en-US" dirty="0"/>
              <a:t>We will follow PEP8 in our assignments</a:t>
            </a:r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533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PEP8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Variables and functions should have informative, lower case names: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word_count</a:t>
            </a:r>
            <a:r>
              <a:rPr lang="en-US" dirty="0"/>
              <a:t> 	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wdct</a:t>
            </a:r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find_nouns</a:t>
            </a:r>
            <a:r>
              <a:rPr lang="en-US" dirty="0"/>
              <a:t>() 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findnn</a:t>
            </a:r>
            <a:r>
              <a:rPr lang="en-US" dirty="0"/>
              <a:t>(), </a:t>
            </a:r>
            <a:r>
              <a:rPr lang="en-US" dirty="0" err="1"/>
              <a:t>FindNouns</a:t>
            </a:r>
            <a:r>
              <a:rPr lang="en-US" dirty="0"/>
              <a:t>()</a:t>
            </a:r>
          </a:p>
          <a:p>
            <a:r>
              <a:rPr lang="en-US" dirty="0"/>
              <a:t>White space around operators: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✓</a:t>
            </a:r>
            <a:r>
              <a:rPr lang="en-US" dirty="0"/>
              <a:t>count = previous + 1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/>
              <a:t>count=previous+1</a:t>
            </a:r>
          </a:p>
          <a:p>
            <a:r>
              <a:rPr lang="en-US" dirty="0"/>
              <a:t>Line length should be 79 characters maximum</a:t>
            </a:r>
          </a:p>
          <a:p>
            <a:r>
              <a:rPr lang="en-US" dirty="0"/>
              <a:t>Nice overview: </a:t>
            </a:r>
            <a:r>
              <a:rPr lang="en-US" dirty="0">
                <a:hlinkClick r:id="rId2"/>
              </a:rPr>
              <a:t>https://realpython.com/python-pep8/</a:t>
            </a:r>
            <a:endParaRPr lang="en-US" dirty="0"/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354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209800"/>
            <a:ext cx="67056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Indentation and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indentation is hierarchical: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		</a:t>
            </a:r>
            <a:r>
              <a:rPr lang="en-US" i="1" dirty="0">
                <a:solidFill>
                  <a:srgbClr val="808080"/>
                </a:solidFill>
              </a:rPr>
              <a:t># Not indented, always happens.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 *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: 	</a:t>
            </a:r>
            <a:r>
              <a:rPr lang="en-US" i="1" dirty="0">
                <a:solidFill>
                  <a:srgbClr val="808080"/>
                </a:solidFill>
              </a:rPr>
              <a:t># Indented, happens if x &gt; y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lot bigger!"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bit bigger"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2819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144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811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3581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47057" y="4800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089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756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9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checking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Suppose we have a variable </a:t>
            </a:r>
            <a:r>
              <a:rPr lang="en-US" i="1" dirty="0" err="1"/>
              <a:t>my_name</a:t>
            </a:r>
            <a:r>
              <a:rPr lang="en-US" dirty="0"/>
              <a:t>, which holds a name</a:t>
            </a:r>
          </a:p>
          <a:p>
            <a:r>
              <a:rPr lang="en-US" dirty="0"/>
              <a:t>We want to guess gender based on the name and use a very simple heuristic:</a:t>
            </a:r>
          </a:p>
          <a:p>
            <a:pPr lvl="1"/>
            <a:r>
              <a:rPr lang="en-US" dirty="0"/>
              <a:t>Name ends in -a: </a:t>
            </a:r>
            <a:r>
              <a:rPr lang="en-US" i="1" dirty="0" err="1"/>
              <a:t>gender_guess</a:t>
            </a:r>
            <a:r>
              <a:rPr lang="en-US" dirty="0"/>
              <a:t> = "F"</a:t>
            </a:r>
          </a:p>
          <a:p>
            <a:pPr lvl="1"/>
            <a:r>
              <a:rPr lang="en-US" dirty="0"/>
              <a:t>Otherwise: </a:t>
            </a:r>
            <a:r>
              <a:rPr lang="en-US" i="1" dirty="0" err="1"/>
              <a:t>gender_guess</a:t>
            </a:r>
            <a:r>
              <a:rPr lang="en-US" i="1" dirty="0"/>
              <a:t> </a:t>
            </a:r>
            <a:r>
              <a:rPr lang="en-US" dirty="0"/>
              <a:t>= "M"</a:t>
            </a:r>
          </a:p>
          <a:p>
            <a:endParaRPr lang="en-US" dirty="0"/>
          </a:p>
          <a:p>
            <a:r>
              <a:rPr lang="en-US" dirty="0"/>
              <a:t>How would the code look to check </a:t>
            </a:r>
            <a:br>
              <a:rPr lang="en-US" dirty="0"/>
            </a:br>
            <a:r>
              <a:rPr lang="en-US" i="1" dirty="0" err="1"/>
              <a:t>my_name</a:t>
            </a:r>
            <a:r>
              <a:rPr lang="en-US" dirty="0"/>
              <a:t>  with the value </a:t>
            </a:r>
            <a:r>
              <a:rPr lang="en-US" dirty="0">
                <a:solidFill>
                  <a:srgbClr val="008000"/>
                </a:solidFill>
              </a:rPr>
              <a:t>"Linda"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Remember how to look up the last character in a string…</a:t>
            </a:r>
          </a:p>
          <a:p>
            <a:pPr lvl="1"/>
            <a:r>
              <a:rPr lang="en-US" dirty="0"/>
              <a:t>Remember the difference between = and ==</a:t>
            </a:r>
          </a:p>
          <a:p>
            <a:pPr lvl="1"/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(Solution also in Canvas)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16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err="1"/>
              <a:t>my_name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"Linda"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if </a:t>
            </a:r>
            <a:r>
              <a:rPr lang="en-US" sz="2600" dirty="0" err="1"/>
              <a:t>my_name</a:t>
            </a:r>
            <a:r>
              <a:rPr lang="en-US" sz="2600" dirty="0"/>
              <a:t>[-</a:t>
            </a:r>
            <a:r>
              <a:rPr lang="en-US" sz="2600" dirty="0">
                <a:solidFill>
                  <a:srgbClr val="0000FF"/>
                </a:solidFill>
              </a:rPr>
              <a:t>1</a:t>
            </a:r>
            <a:r>
              <a:rPr lang="en-US" sz="2600" dirty="0"/>
              <a:t>] == </a:t>
            </a:r>
            <a:r>
              <a:rPr lang="en-US" sz="2600" dirty="0">
                <a:solidFill>
                  <a:srgbClr val="008000"/>
                </a:solidFill>
              </a:rPr>
              <a:t>"a"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"F"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"ends in -a, probably female"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br>
              <a:rPr lang="en-US" sz="2600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0080"/>
                </a:solidFill>
              </a:rPr>
              <a:t>else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gender_guess</a:t>
            </a:r>
            <a:r>
              <a:rPr lang="en-US" sz="2600" dirty="0"/>
              <a:t> = </a:t>
            </a:r>
            <a:r>
              <a:rPr lang="en-US" sz="2600" dirty="0">
                <a:solidFill>
                  <a:srgbClr val="008000"/>
                </a:solidFill>
              </a:rPr>
              <a:t>"M"</a:t>
            </a:r>
            <a:br>
              <a:rPr lang="en-US" sz="2600" b="1" dirty="0">
                <a:solidFill>
                  <a:srgbClr val="008000"/>
                </a:solidFill>
              </a:rPr>
            </a:br>
            <a:r>
              <a:rPr lang="en-US" sz="2600" b="1" dirty="0">
                <a:solidFill>
                  <a:srgbClr val="008000"/>
                </a:solidFill>
              </a:rPr>
              <a:t>   </a:t>
            </a:r>
            <a:r>
              <a:rPr lang="en-US" sz="2600" b="1" dirty="0">
                <a:solidFill>
                  <a:srgbClr val="000080"/>
                </a:solidFill>
              </a:rPr>
              <a:t>print(</a:t>
            </a:r>
            <a:r>
              <a:rPr lang="en-US" sz="2600" dirty="0">
                <a:solidFill>
                  <a:srgbClr val="008000"/>
                </a:solidFill>
              </a:rPr>
              <a:t>"does not end in -a, guess male"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endParaRPr lang="en-US" sz="26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2178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we check the palindrome?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something is a palindrome, then it is identical to its reverse</a:t>
            </a:r>
          </a:p>
          <a:p>
            <a:r>
              <a:rPr lang="en-US" dirty="0"/>
              <a:t>How can we reverse a string?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'hello world'</a:t>
            </a:r>
            <a:r>
              <a:rPr lang="en-US" dirty="0"/>
              <a:t>[::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/>
              <a:t>'</a:t>
            </a:r>
            <a:r>
              <a:rPr lang="en-US" dirty="0" err="1"/>
              <a:t>dlrow</a:t>
            </a:r>
            <a:r>
              <a:rPr lang="en-US" dirty="0"/>
              <a:t> </a:t>
            </a:r>
            <a:r>
              <a:rPr lang="en-US" dirty="0" err="1"/>
              <a:t>olleh</a:t>
            </a:r>
            <a:r>
              <a:rPr lang="en-US" dirty="0"/>
              <a:t>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This means: Go through entire string: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'[:]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Do it in steps of -1: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'[::-1] == '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alb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'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73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Math:</a:t>
            </a:r>
          </a:p>
          <a:p>
            <a:pPr lvl="1"/>
            <a:r>
              <a:rPr lang="en-US" dirty="0"/>
              <a:t>4 + 3</a:t>
            </a:r>
          </a:p>
          <a:p>
            <a:pPr lvl="1"/>
            <a:r>
              <a:rPr lang="en-US" dirty="0"/>
              <a:t>5 ** 2</a:t>
            </a:r>
          </a:p>
          <a:p>
            <a:r>
              <a:rPr lang="en-US" dirty="0"/>
              <a:t>Variable type conversions:</a:t>
            </a:r>
          </a:p>
          <a:p>
            <a:pPr lvl="1"/>
            <a:r>
              <a:rPr lang="en-US" dirty="0" err="1"/>
              <a:t>int</a:t>
            </a:r>
            <a:r>
              <a:rPr lang="en-US" dirty="0"/>
              <a:t>(4.0)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4</a:t>
            </a:r>
          </a:p>
          <a:p>
            <a:pPr lvl="1"/>
            <a:r>
              <a:rPr lang="en-US" dirty="0"/>
              <a:t>float(4)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4.0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str</a:t>
            </a:r>
            <a:r>
              <a:rPr lang="en-US" dirty="0">
                <a:sym typeface="Wingdings" panose="05000000000000000000" pitchFamily="2" charset="2"/>
              </a:rPr>
              <a:t>(4)  </a:t>
            </a:r>
            <a:r>
              <a:rPr lang="en-US" dirty="0">
                <a:solidFill>
                  <a:srgbClr val="006600"/>
                </a:solidFill>
                <a:sym typeface="Wingdings" panose="05000000000000000000" pitchFamily="2" charset="2"/>
              </a:rPr>
              <a:t>"4"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23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palindrome checker V1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>
                <a:solidFill>
                  <a:srgbClr val="000000"/>
                </a:solidFill>
              </a:rPr>
              <a:t>test = </a:t>
            </a:r>
            <a:r>
              <a:rPr lang="en-US" sz="2800" b="1" dirty="0">
                <a:solidFill>
                  <a:srgbClr val="008000"/>
                </a:solidFill>
              </a:rPr>
              <a:t>"kayak"</a:t>
            </a:r>
            <a:br>
              <a:rPr lang="en-US" sz="2800" b="1" dirty="0">
                <a:solidFill>
                  <a:srgbClr val="008000"/>
                </a:solidFill>
              </a:rPr>
            </a:b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i="1" dirty="0">
                <a:solidFill>
                  <a:srgbClr val="808080"/>
                </a:solidFill>
              </a:rPr>
              <a:t># Get the reverse of the input string</a:t>
            </a:r>
            <a:br>
              <a:rPr lang="en-US" sz="2800" i="1" dirty="0">
                <a:solidFill>
                  <a:srgbClr val="808080"/>
                </a:solidFill>
              </a:rPr>
            </a:br>
            <a:r>
              <a:rPr lang="en-US" sz="2800" dirty="0" err="1">
                <a:solidFill>
                  <a:srgbClr val="000000"/>
                </a:solidFill>
              </a:rPr>
              <a:t>reversed_test</a:t>
            </a:r>
            <a:r>
              <a:rPr lang="en-US" sz="2800" dirty="0">
                <a:solidFill>
                  <a:srgbClr val="000000"/>
                </a:solidFill>
              </a:rPr>
              <a:t> = test[::-</a:t>
            </a:r>
            <a:r>
              <a:rPr lang="en-US" sz="2800" dirty="0">
                <a:solidFill>
                  <a:srgbClr val="0000FF"/>
                </a:solidFill>
              </a:rPr>
              <a:t>1</a:t>
            </a:r>
            <a:r>
              <a:rPr lang="en-US" sz="2800" dirty="0">
                <a:solidFill>
                  <a:srgbClr val="000000"/>
                </a:solidFill>
              </a:rPr>
              <a:t>]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80"/>
                </a:solidFill>
              </a:rPr>
              <a:t>if </a:t>
            </a:r>
            <a:r>
              <a:rPr lang="en-US" sz="2800" dirty="0">
                <a:solidFill>
                  <a:srgbClr val="000000"/>
                </a:solidFill>
              </a:rPr>
              <a:t>test == </a:t>
            </a:r>
            <a:r>
              <a:rPr lang="en-US" sz="2800" dirty="0" err="1">
                <a:solidFill>
                  <a:srgbClr val="000000"/>
                </a:solidFill>
              </a:rPr>
              <a:t>reversed_test</a:t>
            </a:r>
            <a:r>
              <a:rPr lang="en-US" sz="2800" dirty="0">
                <a:solidFill>
                  <a:srgbClr val="000000"/>
                </a:solidFill>
              </a:rPr>
              <a:t>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   </a:t>
            </a:r>
            <a:r>
              <a:rPr lang="en-US" sz="2800" b="1" dirty="0">
                <a:solidFill>
                  <a:srgbClr val="000080"/>
                </a:solidFill>
              </a:rPr>
              <a:t>print(</a:t>
            </a:r>
            <a:r>
              <a:rPr lang="en-US" sz="2800" b="1" dirty="0">
                <a:solidFill>
                  <a:srgbClr val="008000"/>
                </a:solidFill>
              </a:rPr>
              <a:t>"The input '" </a:t>
            </a:r>
            <a:r>
              <a:rPr lang="en-US" sz="2800" dirty="0">
                <a:solidFill>
                  <a:srgbClr val="000000"/>
                </a:solidFill>
              </a:rPr>
              <a:t>+ test + </a:t>
            </a:r>
            <a:r>
              <a:rPr lang="en-US" sz="2800" b="1" dirty="0">
                <a:solidFill>
                  <a:srgbClr val="0080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b="1" dirty="0">
                <a:solidFill>
                  <a:srgbClr val="000080"/>
                </a:solidFill>
              </a:rPr>
              <a:t>else</a:t>
            </a:r>
            <a:r>
              <a:rPr lang="en-US" sz="2800" dirty="0">
                <a:solidFill>
                  <a:srgbClr val="000000"/>
                </a:solidFill>
              </a:rPr>
              <a:t>: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   </a:t>
            </a:r>
            <a:r>
              <a:rPr lang="en-US" sz="2800" b="1" dirty="0">
                <a:solidFill>
                  <a:srgbClr val="000080"/>
                </a:solidFill>
              </a:rPr>
              <a:t>print(</a:t>
            </a:r>
            <a:r>
              <a:rPr lang="en-US" sz="2800" b="1" dirty="0">
                <a:solidFill>
                  <a:srgbClr val="008000"/>
                </a:solidFill>
              </a:rPr>
              <a:t>"The input '" </a:t>
            </a:r>
            <a:r>
              <a:rPr lang="en-US" sz="2800" dirty="0">
                <a:solidFill>
                  <a:srgbClr val="000000"/>
                </a:solidFill>
              </a:rPr>
              <a:t>+ test + </a:t>
            </a:r>
            <a:r>
              <a:rPr lang="en-US" sz="2800" b="1" dirty="0">
                <a:solidFill>
                  <a:srgbClr val="0080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  <a:r>
              <a:rPr lang="en-US" sz="2800" dirty="0"/>
              <a:t> </a:t>
            </a:r>
            <a:r>
              <a:rPr lang="en-US" sz="2000" dirty="0">
                <a:ea typeface="Calibri"/>
                <a:cs typeface="Arial"/>
              </a:rPr>
              <a:t> 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58340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How to give our program parameters?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Changing the variable </a:t>
            </a:r>
            <a:r>
              <a:rPr lang="en-US" b="1" i="1" dirty="0"/>
              <a:t>test </a:t>
            </a:r>
            <a:r>
              <a:rPr lang="en-US" dirty="0"/>
              <a:t>in code every time you want to check input is not an option</a:t>
            </a:r>
          </a:p>
          <a:p>
            <a:r>
              <a:rPr lang="en-US" dirty="0"/>
              <a:t>Users must be able to run the program without altering code</a:t>
            </a:r>
          </a:p>
          <a:p>
            <a:r>
              <a:rPr lang="en-US" dirty="0"/>
              <a:t>We need </a:t>
            </a:r>
            <a:r>
              <a:rPr lang="en-US" b="1" dirty="0"/>
              <a:t>input parameters </a:t>
            </a:r>
            <a:r>
              <a:rPr lang="en-US" dirty="0"/>
              <a:t>or </a:t>
            </a:r>
            <a:r>
              <a:rPr lang="en-US" b="1" dirty="0"/>
              <a:t>'arguments'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062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Unnamed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When we run a Python script from the command line we can get anything written after the script name like this:</a:t>
            </a:r>
          </a:p>
          <a:p>
            <a:pPr marL="411480" lvl="1" indent="0">
              <a:buNone/>
            </a:pPr>
            <a:endParaRPr lang="en-US" sz="1900" dirty="0"/>
          </a:p>
          <a:p>
            <a:pPr marL="411480" lvl="1" indent="0">
              <a:buNone/>
            </a:pPr>
            <a:r>
              <a:rPr lang="en-US" b="1" dirty="0"/>
              <a:t>Command line terminal:</a:t>
            </a:r>
          </a:p>
          <a:p>
            <a:pPr marL="411480" lvl="1" indent="0">
              <a:buNone/>
            </a:pPr>
            <a:r>
              <a:rPr lang="en-US" i="1" dirty="0"/>
              <a:t>&gt; python my_script.py arg1 arg2 arg3</a:t>
            </a:r>
          </a:p>
          <a:p>
            <a:pPr marL="411480" lvl="1" indent="0">
              <a:buNone/>
            </a:pPr>
            <a:endParaRPr lang="en-US" sz="1900" b="1" dirty="0">
              <a:solidFill>
                <a:srgbClr val="000080"/>
              </a:solidFill>
            </a:endParaRPr>
          </a:p>
          <a:p>
            <a:pPr marL="411480" lvl="1" indent="0">
              <a:buNone/>
            </a:pPr>
            <a:r>
              <a:rPr lang="en-US" b="1" dirty="0"/>
              <a:t>Script: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/>
              <a:t>sys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dirty="0" err="1"/>
              <a:t>sys.argv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br>
              <a:rPr lang="en-US" dirty="0"/>
            </a:br>
            <a:endParaRPr lang="en-US" sz="1900" dirty="0"/>
          </a:p>
          <a:p>
            <a:pPr marL="411480" lvl="1" indent="0">
              <a:buNone/>
            </a:pPr>
            <a:r>
              <a:rPr lang="en-US" b="1" dirty="0"/>
              <a:t>Output: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'my_script.py'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'arg2'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'arg3'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739707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Unnamed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But there is no structure to these:</a:t>
            </a:r>
          </a:p>
          <a:p>
            <a:pPr marL="411480" lvl="1" indent="0">
              <a:buNone/>
            </a:pPr>
            <a:r>
              <a:rPr lang="en-US" dirty="0"/>
              <a:t>[</a:t>
            </a:r>
            <a:r>
              <a:rPr lang="en-US" b="1" dirty="0">
                <a:solidFill>
                  <a:srgbClr val="008000"/>
                </a:solidFill>
              </a:rPr>
              <a:t>'test.py'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'arg1'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'arg2'</a:t>
            </a:r>
            <a:r>
              <a:rPr lang="en-US" dirty="0"/>
              <a:t>, </a:t>
            </a:r>
            <a:r>
              <a:rPr lang="en-US" b="1" dirty="0">
                <a:solidFill>
                  <a:srgbClr val="008000"/>
                </a:solidFill>
              </a:rPr>
              <a:t>'arg3'</a:t>
            </a:r>
            <a:r>
              <a:rPr lang="en-US" dirty="0"/>
              <a:t>]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They don't have names</a:t>
            </a:r>
          </a:p>
          <a:p>
            <a:pPr lvl="1"/>
            <a:r>
              <a:rPr lang="en-US" dirty="0"/>
              <a:t>Must be in a specific order</a:t>
            </a:r>
          </a:p>
          <a:p>
            <a:pPr lvl="1"/>
            <a:r>
              <a:rPr lang="en-US" dirty="0"/>
              <a:t>Must all be present</a:t>
            </a:r>
          </a:p>
          <a:p>
            <a:pPr lvl="1"/>
            <a:r>
              <a:rPr lang="en-US" dirty="0"/>
              <a:t>No helpful message for the user what input is allowed</a:t>
            </a:r>
          </a:p>
          <a:p>
            <a:pPr lvl="1"/>
            <a:r>
              <a:rPr lang="en-US" dirty="0"/>
              <a:t>We could make a better way… or </a:t>
            </a:r>
            <a:r>
              <a:rPr lang="en-US" b="1" dirty="0"/>
              <a:t>import</a:t>
            </a:r>
            <a:r>
              <a:rPr lang="en-US" dirty="0"/>
              <a:t> one!</a:t>
            </a:r>
          </a:p>
        </p:txBody>
      </p:sp>
    </p:spTree>
    <p:extLst>
      <p:ext uri="{BB962C8B-B14F-4D97-AF65-F5344CB8AC3E}">
        <p14:creationId xmlns:p14="http://schemas.microsoft.com/office/powerpoint/2010/main" val="11890466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block: </a:t>
            </a:r>
            <a:r>
              <a:rPr lang="en-US" dirty="0" err="1"/>
              <a:t>argparser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>
                <a:solidFill>
                  <a:srgbClr val="000000"/>
                </a:solidFill>
              </a:rPr>
              <a:t>argparse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parser = </a:t>
            </a:r>
            <a:r>
              <a:rPr lang="en-US" sz="2400" dirty="0" err="1">
                <a:solidFill>
                  <a:srgbClr val="000000"/>
                </a:solidFill>
              </a:rPr>
              <a:t>argparse.ArgumentParser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8000"/>
                </a:solidFill>
              </a:rPr>
              <a:t>'-</a:t>
            </a:r>
            <a:r>
              <a:rPr lang="en-US" sz="2400" b="1" dirty="0" err="1">
                <a:solidFill>
                  <a:srgbClr val="008000"/>
                </a:solidFill>
              </a:rPr>
              <a:t>i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8000"/>
                </a:solidFill>
              </a:rPr>
              <a:t>'--input'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"kayak"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"text to check"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word_to_test</a:t>
            </a:r>
            <a:r>
              <a:rPr lang="en-US" sz="2400" dirty="0">
                <a:solidFill>
                  <a:srgbClr val="000000"/>
                </a:solidFill>
              </a:rPr>
              <a:t> = </a:t>
            </a:r>
            <a:r>
              <a:rPr lang="en-US" sz="2400" dirty="0" err="1">
                <a:solidFill>
                  <a:srgbClr val="000000"/>
                </a:solidFill>
              </a:rPr>
              <a:t>options.input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70607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other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Unnamed, mandatory positional argument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filename"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filename = </a:t>
            </a:r>
            <a:r>
              <a:rPr lang="en-US" sz="2400" dirty="0" err="1">
                <a:solidFill>
                  <a:srgbClr val="000000"/>
                </a:solidFill>
              </a:rPr>
              <a:t>options.filename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99428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other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Boolean options (neater than saving ‘yes’ or ‘true’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# Compare: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--parse"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b="1" dirty="0">
                <a:solidFill>
                  <a:srgbClr val="008000"/>
                </a:solidFill>
              </a:rPr>
              <a:t>"-p"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store_true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660099"/>
                </a:solidFill>
              </a:rPr>
              <a:t> 	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parser.add_argument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b="1" dirty="0">
                <a:solidFill>
                  <a:srgbClr val="006600"/>
                </a:solidFill>
              </a:rPr>
              <a:t>"</a:t>
            </a:r>
            <a:r>
              <a:rPr lang="en-US" sz="2400" b="1" dirty="0">
                <a:solidFill>
                  <a:srgbClr val="008000"/>
                </a:solidFill>
              </a:rPr>
              <a:t>--</a:t>
            </a:r>
            <a:r>
              <a:rPr lang="en-US" sz="2400" b="1" dirty="0" err="1">
                <a:solidFill>
                  <a:srgbClr val="008000"/>
                </a:solidFill>
              </a:rPr>
              <a:t>doparse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b="1" dirty="0">
                <a:solidFill>
                  <a:srgbClr val="008000"/>
                </a:solidFill>
              </a:rPr>
              <a:t>"-d"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660099"/>
                </a:solidFill>
              </a:rPr>
              <a:t>action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"store"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660099"/>
                </a:solidFill>
              </a:rPr>
              <a:t> 	default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yes"</a:t>
            </a:r>
            <a:r>
              <a:rPr lang="en-US" sz="2400" dirty="0" err="1">
                <a:solidFill>
                  <a:srgbClr val="000000"/>
                </a:solidFill>
              </a:rPr>
              <a:t>,</a:t>
            </a:r>
            <a:r>
              <a:rPr lang="en-US" sz="2400" dirty="0" err="1">
                <a:solidFill>
                  <a:srgbClr val="660099"/>
                </a:solidFill>
              </a:rPr>
              <a:t>help</a:t>
            </a:r>
            <a:r>
              <a:rPr lang="en-US" sz="2400" dirty="0">
                <a:solidFill>
                  <a:srgbClr val="000000"/>
                </a:solidFill>
              </a:rPr>
              <a:t>=</a:t>
            </a:r>
            <a:r>
              <a:rPr lang="en-US" sz="2400" b="1" dirty="0">
                <a:solidFill>
                  <a:srgbClr val="008000"/>
                </a:solidFill>
              </a:rPr>
              <a:t>"file to process"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options = </a:t>
            </a:r>
            <a:r>
              <a:rPr lang="en-US" sz="2400" dirty="0" err="1">
                <a:solidFill>
                  <a:srgbClr val="000000"/>
                </a:solidFill>
              </a:rPr>
              <a:t>parser.parse_args</a:t>
            </a:r>
            <a:r>
              <a:rPr lang="en-US" sz="2400" dirty="0">
                <a:solidFill>
                  <a:srgbClr val="000000"/>
                </a:solidFill>
              </a:rPr>
              <a:t>()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if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options.parse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…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if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options.doparse</a:t>
            </a:r>
            <a:r>
              <a:rPr lang="en-US" sz="2400" dirty="0">
                <a:solidFill>
                  <a:srgbClr val="000000"/>
                </a:solidFill>
              </a:rPr>
              <a:t> == </a:t>
            </a:r>
            <a:r>
              <a:rPr lang="en-US" sz="2400" b="1" dirty="0">
                <a:solidFill>
                  <a:srgbClr val="008000"/>
                </a:solidFill>
              </a:rPr>
              <a:t>"yes"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1800" dirty="0">
                <a:ea typeface="Calibri"/>
                <a:cs typeface="Arial"/>
              </a:rPr>
              <a:t> …</a:t>
            </a:r>
          </a:p>
          <a:p>
            <a:endParaRPr lang="en-US" sz="2400" dirty="0"/>
          </a:p>
        </p:txBody>
      </p:sp>
      <p:sp>
        <p:nvSpPr>
          <p:cNvPr id="4" name="Frame 3"/>
          <p:cNvSpPr/>
          <p:nvPr/>
        </p:nvSpPr>
        <p:spPr>
          <a:xfrm>
            <a:off x="5562600" y="2362200"/>
            <a:ext cx="1676400" cy="457200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4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argparser</a:t>
            </a:r>
            <a:r>
              <a:rPr lang="en-US" dirty="0"/>
              <a:t> –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python heb_pipe.py -h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python heb_pipe.py [OPTIONS] files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positional arguments: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files                 File name/pattern of files to process (e.g. *.txt)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optional arguments: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-h, --help            show this help message and exit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standard module options: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-w, --whitespace      Perform white-space based tokenization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-t, --tokenize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Tokenize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word forms into morphological segments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-p, --pos             Do POS tagging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-l, --lemma           Do lemmatization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-m, --morph           Do morphological tagging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-d, --dependencies    Parse with dependency parser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-e, --entities        Add entity spans and types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-c, --coref           Add coreference annotations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-s {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auto,none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--sent {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auto,none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XML tag to split sentences, e.g. sent for &lt;sent ..&gt; 		       (otherwise automatic sentence splitting)</a:t>
            </a:r>
          </a:p>
        </p:txBody>
      </p:sp>
    </p:spTree>
    <p:extLst>
      <p:ext uri="{BB962C8B-B14F-4D97-AF65-F5344CB8AC3E}">
        <p14:creationId xmlns:p14="http://schemas.microsoft.com/office/powerpoint/2010/main" val="21243126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Homework – due next Wednesday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will find the rudimentary</a:t>
            </a:r>
            <a:r>
              <a:rPr lang="en-US" b="1" i="1" dirty="0"/>
              <a:t> palindrome.py</a:t>
            </a:r>
            <a:r>
              <a:rPr lang="en-US" dirty="0"/>
              <a:t> in Canvas</a:t>
            </a:r>
          </a:p>
          <a:p>
            <a:pPr lvl="1"/>
            <a:r>
              <a:rPr lang="en-US" dirty="0"/>
              <a:t>In the comments you will find 4 tasks:</a:t>
            </a:r>
          </a:p>
          <a:p>
            <a:pPr lvl="2"/>
            <a:r>
              <a:rPr lang="en-US" dirty="0"/>
              <a:t>Add 2 parameters for input and True/False output mode</a:t>
            </a:r>
          </a:p>
          <a:p>
            <a:pPr lvl="2"/>
            <a:r>
              <a:rPr lang="en-US" dirty="0"/>
              <a:t>Add handling for capitalization</a:t>
            </a:r>
          </a:p>
          <a:p>
            <a:pPr lvl="2"/>
            <a:r>
              <a:rPr lang="en-US" dirty="0"/>
              <a:t>Add handling for spaces in input</a:t>
            </a:r>
          </a:p>
          <a:p>
            <a:pPr lvl="1"/>
            <a:r>
              <a:rPr lang="en-US" dirty="0"/>
              <a:t>The comments will guide you and provide some sample inputs</a:t>
            </a:r>
          </a:p>
          <a:p>
            <a:pPr lvl="2"/>
            <a:r>
              <a:rPr lang="en-US" dirty="0"/>
              <a:t>If your inputs go through correctly – all is well!</a:t>
            </a:r>
          </a:p>
          <a:p>
            <a:pPr lvl="2"/>
            <a:r>
              <a:rPr lang="en-US" dirty="0"/>
              <a:t>If not – try debugging in PyCharm first!</a:t>
            </a:r>
          </a:p>
          <a:p>
            <a:pPr lvl="2"/>
            <a:r>
              <a:rPr lang="en-US" dirty="0"/>
              <a:t>Ask Janet and me for help, and come to office hours!</a:t>
            </a:r>
          </a:p>
        </p:txBody>
      </p:sp>
    </p:spTree>
    <p:extLst>
      <p:ext uri="{BB962C8B-B14F-4D97-AF65-F5344CB8AC3E}">
        <p14:creationId xmlns:p14="http://schemas.microsoft.com/office/powerpoint/2010/main" val="64149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Strings: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"hello" </a:t>
            </a:r>
            <a:r>
              <a:rPr lang="en-US" dirty="0"/>
              <a:t>+</a:t>
            </a:r>
            <a:r>
              <a:rPr lang="en-US" dirty="0">
                <a:solidFill>
                  <a:srgbClr val="006600"/>
                </a:solidFill>
              </a:rPr>
              <a:t> " " </a:t>
            </a:r>
            <a:r>
              <a:rPr lang="en-US" dirty="0"/>
              <a:t>+</a:t>
            </a:r>
            <a:r>
              <a:rPr lang="en-US" dirty="0">
                <a:solidFill>
                  <a:srgbClr val="006600"/>
                </a:solidFill>
              </a:rPr>
              <a:t> "world"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'hello world'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 </a:t>
            </a:r>
            <a:r>
              <a:rPr lang="en-US" dirty="0"/>
              <a:t>*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2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</a:t>
            </a:r>
            <a:r>
              <a:rPr lang="en-US" dirty="0" err="1">
                <a:solidFill>
                  <a:srgbClr val="006600"/>
                </a:solidFill>
              </a:rPr>
              <a:t>byebye</a:t>
            </a:r>
            <a:r>
              <a:rPr lang="en-US" dirty="0">
                <a:solidFill>
                  <a:srgbClr val="006600"/>
                </a:solidFill>
              </a:rPr>
              <a:t>'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'b'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'e'</a:t>
            </a:r>
          </a:p>
          <a:p>
            <a:pPr lvl="1"/>
            <a:r>
              <a:rPr lang="en-US" dirty="0">
                <a:solidFill>
                  <a:srgbClr val="006600"/>
                </a:solidFill>
              </a:rPr>
              <a:t>"bye"</a:t>
            </a:r>
            <a:r>
              <a:rPr lang="en-US" dirty="0"/>
              <a:t>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:</a:t>
            </a:r>
            <a:r>
              <a:rPr lang="en-US" dirty="0">
                <a:solidFill>
                  <a:srgbClr val="0000FF"/>
                </a:solidFill>
              </a:rPr>
              <a:t>-1</a:t>
            </a:r>
            <a:r>
              <a:rPr lang="en-US" dirty="0"/>
              <a:t>]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'by'</a:t>
            </a:r>
          </a:p>
          <a:p>
            <a:pPr marL="411480" lvl="1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33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Booleans: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 &gt; </a:t>
            </a:r>
            <a:r>
              <a:rPr lang="en-US" dirty="0">
                <a:solidFill>
                  <a:srgbClr val="0000FF"/>
                </a:solidFill>
              </a:rPr>
              <a:t>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True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6</a:t>
            </a:r>
            <a:r>
              <a:rPr lang="en-US" dirty="0"/>
              <a:t> == </a:t>
            </a:r>
            <a:r>
              <a:rPr lang="en-US" dirty="0">
                <a:solidFill>
                  <a:srgbClr val="0000FF"/>
                </a:solidFill>
              </a:rPr>
              <a:t>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0080"/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73093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With the resources installed, we can play with some texts: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</a:t>
            </a:r>
            <a:r>
              <a:rPr lang="en-US" sz="2300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nltk.book</a:t>
            </a:r>
            <a:r>
              <a:rPr lang="en-US" b="1" dirty="0">
                <a:solidFill>
                  <a:srgbClr val="000080"/>
                </a:solidFill>
              </a:rPr>
              <a:t> import </a:t>
            </a:r>
            <a:r>
              <a:rPr lang="en-US" dirty="0"/>
              <a:t>*</a:t>
            </a:r>
          </a:p>
          <a:p>
            <a:pPr marL="411480" lvl="1" indent="0">
              <a:buNone/>
            </a:pPr>
            <a:r>
              <a:rPr lang="en-US" dirty="0"/>
              <a:t>*** Introductory Examples for the NLTK Book ***</a:t>
            </a:r>
          </a:p>
          <a:p>
            <a:pPr marL="411480" lvl="1" indent="0">
              <a:buNone/>
            </a:pPr>
            <a:r>
              <a:rPr lang="en-US" dirty="0"/>
              <a:t>Loading text1, ..., text9 and sent1, ..., sent9</a:t>
            </a:r>
          </a:p>
          <a:p>
            <a:pPr marL="411480" lvl="1" indent="0">
              <a:buNone/>
            </a:pPr>
            <a:r>
              <a:rPr lang="en-US" dirty="0"/>
              <a:t>Type the name of the text or sentence to view it.</a:t>
            </a:r>
          </a:p>
          <a:p>
            <a:pPr marL="411480" lvl="1" indent="0">
              <a:buNone/>
            </a:pPr>
            <a:r>
              <a:rPr lang="en-US" dirty="0"/>
              <a:t>Type: 'texts()' or '</a:t>
            </a:r>
            <a:r>
              <a:rPr lang="en-US" dirty="0" err="1"/>
              <a:t>sents</a:t>
            </a:r>
            <a:r>
              <a:rPr lang="en-US" dirty="0"/>
              <a:t>()' to list the materials.</a:t>
            </a:r>
          </a:p>
          <a:p>
            <a:pPr marL="411480" lvl="1" indent="0">
              <a:buNone/>
            </a:pPr>
            <a:r>
              <a:rPr lang="en-US" dirty="0"/>
              <a:t>text1: Moby Dick by Herman Melville 1851</a:t>
            </a:r>
          </a:p>
          <a:p>
            <a:pPr marL="411480" lvl="1" indent="0">
              <a:buNone/>
            </a:pPr>
            <a:r>
              <a:rPr lang="en-US" dirty="0"/>
              <a:t>text2: Sense and Sensibility by Jane Austen 1811</a:t>
            </a:r>
          </a:p>
          <a:p>
            <a:pPr marL="411480" lvl="1" indent="0">
              <a:buNone/>
            </a:pPr>
            <a:r>
              <a:rPr lang="en-US" dirty="0"/>
              <a:t>text3: The Book of Genesis</a:t>
            </a:r>
          </a:p>
          <a:p>
            <a:pPr marL="411480" lvl="1" indent="0">
              <a:buNone/>
            </a:pPr>
            <a:r>
              <a:rPr lang="en-US" dirty="0"/>
              <a:t>text4: Inaugural Address Corpus</a:t>
            </a:r>
          </a:p>
          <a:p>
            <a:pPr marL="411480" lvl="1" indent="0">
              <a:buNone/>
            </a:pPr>
            <a:r>
              <a:rPr lang="en-US" dirty="0"/>
              <a:t>text5: Chat Corpus</a:t>
            </a:r>
          </a:p>
          <a:p>
            <a:pPr marL="411480" lvl="1" indent="0">
              <a:buNone/>
            </a:pPr>
            <a:r>
              <a:rPr lang="en-US" dirty="0"/>
              <a:t>text6: Monty Python and the Holy Grail</a:t>
            </a:r>
          </a:p>
          <a:p>
            <a:pPr marL="411480" lvl="1" indent="0">
              <a:buNone/>
            </a:pPr>
            <a:r>
              <a:rPr lang="en-US" dirty="0"/>
              <a:t>text7: Wall Street Journal</a:t>
            </a:r>
          </a:p>
          <a:p>
            <a:pPr marL="411480" lvl="1" indent="0">
              <a:buNone/>
            </a:pPr>
            <a:r>
              <a:rPr lang="en-US" dirty="0"/>
              <a:t>text8: Personals Corpus</a:t>
            </a:r>
          </a:p>
          <a:p>
            <a:pPr marL="411480" lvl="1" indent="0">
              <a:buNone/>
            </a:pPr>
            <a:r>
              <a:rPr lang="en-US" dirty="0"/>
              <a:t>text9: The Man Who Was Thursday by G . K . Chesterton 1908</a:t>
            </a:r>
          </a:p>
        </p:txBody>
      </p:sp>
    </p:spTree>
    <p:extLst>
      <p:ext uri="{BB962C8B-B14F-4D97-AF65-F5344CB8AC3E}">
        <p14:creationId xmlns:p14="http://schemas.microsoft.com/office/powerpoint/2010/main" val="364241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import an installed library like this:</a:t>
            </a:r>
          </a:p>
          <a:p>
            <a:pPr marL="411480" lvl="1" indent="0">
              <a:buNone/>
            </a:pPr>
            <a:r>
              <a:rPr lang="en-US" dirty="0"/>
              <a:t>&gt;&gt;&gt;</a:t>
            </a:r>
            <a:r>
              <a:rPr lang="en-US" b="1" dirty="0">
                <a:solidFill>
                  <a:srgbClr val="000080"/>
                </a:solidFill>
              </a:rPr>
              <a:t> import</a:t>
            </a:r>
            <a:r>
              <a:rPr lang="en-US" dirty="0"/>
              <a:t> </a:t>
            </a:r>
            <a:r>
              <a:rPr lang="en-US" dirty="0" err="1"/>
              <a:t>nltk</a:t>
            </a:r>
            <a:r>
              <a:rPr lang="en-US" dirty="0"/>
              <a:t>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Now we can access the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nltk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object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dirty="0" err="1"/>
              <a:t>nltk</a:t>
            </a:r>
            <a:r>
              <a:rPr lang="en-US" dirty="0"/>
              <a:t>.__version__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Get the __version__ attribute</a:t>
            </a:r>
          </a:p>
          <a:p>
            <a:pPr marL="411480" lvl="1" indent="0">
              <a:buNone/>
            </a:pPr>
            <a:r>
              <a:rPr lang="en-US" dirty="0"/>
              <a:t>'3.6.2'</a:t>
            </a:r>
          </a:p>
          <a:p>
            <a:r>
              <a:rPr lang="en-US" dirty="0"/>
              <a:t>We can also import contents of specific submodules: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nltk.book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*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# all contents of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nltk.book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0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 even specific objects and functions: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nltk.book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text1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(text1.name)</a:t>
            </a:r>
          </a:p>
          <a:p>
            <a:pPr marL="411480" lvl="1" indent="0">
              <a:buNone/>
            </a:pPr>
            <a:r>
              <a:rPr lang="en-US" dirty="0"/>
              <a:t>'Moby Dick by Herman Melville 1851'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(text2.name)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Traceback</a:t>
            </a:r>
            <a:r>
              <a:rPr lang="en-US" dirty="0">
                <a:solidFill>
                  <a:srgbClr val="FF0000"/>
                </a:solidFill>
              </a:rPr>
              <a:t> (most recent call last):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File "&lt;</a:t>
            </a:r>
            <a:r>
              <a:rPr lang="en-US" dirty="0" err="1">
                <a:solidFill>
                  <a:srgbClr val="FF0000"/>
                </a:solidFill>
              </a:rPr>
              <a:t>stdin</a:t>
            </a:r>
            <a:r>
              <a:rPr lang="en-US" dirty="0">
                <a:solidFill>
                  <a:srgbClr val="FF0000"/>
                </a:solidFill>
              </a:rPr>
              <a:t>&gt;", line 1, in &lt;module&gt;</a:t>
            </a:r>
          </a:p>
          <a:p>
            <a:pPr marL="411480" lvl="1" indent="0">
              <a:buNone/>
            </a:pPr>
            <a:r>
              <a:rPr lang="en-US" dirty="0" err="1">
                <a:solidFill>
                  <a:srgbClr val="FF0000"/>
                </a:solidFill>
              </a:rPr>
              <a:t>NameError</a:t>
            </a:r>
            <a:r>
              <a:rPr lang="en-US" dirty="0">
                <a:solidFill>
                  <a:srgbClr val="FF0000"/>
                </a:solidFill>
              </a:rPr>
              <a:t>: name 'text2' is not defined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73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82000" cy="4526280"/>
          </a:xfrm>
        </p:spPr>
        <p:txBody>
          <a:bodyPr>
            <a:normAutofit/>
          </a:bodyPr>
          <a:lstStyle/>
          <a:p>
            <a:r>
              <a:rPr lang="en-US" dirty="0"/>
              <a:t>What are these texts we’re importing?</a:t>
            </a:r>
          </a:p>
          <a:p>
            <a:pPr lvl="1"/>
            <a:r>
              <a:rPr lang="en-US" dirty="0"/>
              <a:t>Objects</a:t>
            </a:r>
            <a:r>
              <a:rPr lang="en-US" b="1" dirty="0"/>
              <a:t> </a:t>
            </a:r>
            <a:r>
              <a:rPr lang="en-US" dirty="0"/>
              <a:t>of the type or </a:t>
            </a:r>
            <a:r>
              <a:rPr lang="en-US" b="1" dirty="0">
                <a:solidFill>
                  <a:srgbClr val="000080"/>
                </a:solidFill>
              </a:rPr>
              <a:t>Class </a:t>
            </a:r>
            <a:r>
              <a:rPr lang="en-US" b="1" i="1" dirty="0"/>
              <a:t>Text</a:t>
            </a:r>
          </a:p>
          <a:p>
            <a:pPr lvl="1"/>
            <a:r>
              <a:rPr lang="en-US" dirty="0"/>
              <a:t>A 'customized' data type – we will learn a lot about these</a:t>
            </a:r>
          </a:p>
          <a:p>
            <a:pPr lvl="1"/>
            <a:r>
              <a:rPr lang="en-US" dirty="0"/>
              <a:t>Objects represent encapsulated, somewhat autonomous pieces of code with specified functionality</a:t>
            </a:r>
          </a:p>
          <a:p>
            <a:r>
              <a:rPr lang="en-US" dirty="0"/>
              <a:t>Objects have: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b="1" dirty="0"/>
              <a:t>Properties </a:t>
            </a:r>
            <a:r>
              <a:rPr lang="en-US" dirty="0"/>
              <a:t>or </a:t>
            </a:r>
            <a:r>
              <a:rPr lang="en-US" b="1" dirty="0">
                <a:solidFill>
                  <a:srgbClr val="000080"/>
                </a:solidFill>
              </a:rPr>
              <a:t>attributes  	</a:t>
            </a:r>
            <a:r>
              <a:rPr lang="en-US" dirty="0"/>
              <a:t>text1.name</a:t>
            </a:r>
            <a:endParaRPr lang="en-US" b="1" dirty="0">
              <a:solidFill>
                <a:srgbClr val="000080"/>
              </a:solidFill>
            </a:endParaRPr>
          </a:p>
          <a:p>
            <a:pPr lvl="1"/>
            <a:r>
              <a:rPr lang="en-US" b="1" dirty="0"/>
              <a:t>Functions </a:t>
            </a:r>
            <a:r>
              <a:rPr lang="en-US" dirty="0"/>
              <a:t>or</a:t>
            </a:r>
            <a:r>
              <a:rPr lang="en-US" b="1" dirty="0"/>
              <a:t> </a:t>
            </a:r>
            <a:r>
              <a:rPr lang="en-US" b="1" dirty="0">
                <a:solidFill>
                  <a:srgbClr val="000080"/>
                </a:solidFill>
              </a:rPr>
              <a:t>methods 	</a:t>
            </a:r>
            <a:r>
              <a:rPr lang="en-US" dirty="0"/>
              <a:t>text1.concordance("ship")</a:t>
            </a:r>
            <a:endParaRPr lang="en-US" b="1" dirty="0">
              <a:solidFill>
                <a:srgbClr val="00008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20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32338</TotalTime>
  <Words>2582</Words>
  <Application>Microsoft Office PowerPoint</Application>
  <PresentationFormat>On-screen Show (4:3)</PresentationFormat>
  <Paragraphs>293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</vt:lpstr>
      <vt:lpstr>Courier New</vt:lpstr>
      <vt:lpstr>Wingdings</vt:lpstr>
      <vt:lpstr>Wingdings 2</vt:lpstr>
      <vt:lpstr>Foundry</vt:lpstr>
      <vt:lpstr>LING-362 Introduction to  Natural Language Processing</vt:lpstr>
      <vt:lpstr>Questions from last time</vt:lpstr>
      <vt:lpstr>Quick review</vt:lpstr>
      <vt:lpstr>Quick review</vt:lpstr>
      <vt:lpstr>Quick review</vt:lpstr>
      <vt:lpstr>NLTK – a quick taste</vt:lpstr>
      <vt:lpstr>Imports</vt:lpstr>
      <vt:lpstr>Imports</vt:lpstr>
      <vt:lpstr>NLTK – a quick taste</vt:lpstr>
      <vt:lpstr>Methods and arguments</vt:lpstr>
      <vt:lpstr>First notions about OOP</vt:lpstr>
      <vt:lpstr>Procedural vs. OOP</vt:lpstr>
      <vt:lpstr>Procedural vs. OOP</vt:lpstr>
      <vt:lpstr>Another example: .similar(word)</vt:lpstr>
      <vt:lpstr>Another example: .similar(word)</vt:lpstr>
      <vt:lpstr>A (slightly) more serious program</vt:lpstr>
      <vt:lpstr>Palindrome checker</vt:lpstr>
      <vt:lpstr>Some starter code - if</vt:lpstr>
      <vt:lpstr>A word about indentation</vt:lpstr>
      <vt:lpstr>If, else and elif</vt:lpstr>
      <vt:lpstr>Quick exercise – imagine it’s snowing!</vt:lpstr>
      <vt:lpstr>Another word about indentation</vt:lpstr>
      <vt:lpstr>Conventions and names</vt:lpstr>
      <vt:lpstr>PEP</vt:lpstr>
      <vt:lpstr>Some PEP8 basics</vt:lpstr>
      <vt:lpstr>Indentation and hierarchy</vt:lpstr>
      <vt:lpstr>Exercise – checking things</vt:lpstr>
      <vt:lpstr>Checking things</vt:lpstr>
      <vt:lpstr>How can we check the palindrome?</vt:lpstr>
      <vt:lpstr>Full palindrome checker V1</vt:lpstr>
      <vt:lpstr>How to give our program parameters?</vt:lpstr>
      <vt:lpstr>Unnamed arguments</vt:lpstr>
      <vt:lpstr>Unnamed arguments</vt:lpstr>
      <vt:lpstr>Building block: argparser</vt:lpstr>
      <vt:lpstr>argparser – other options</vt:lpstr>
      <vt:lpstr>argparser – other options</vt:lpstr>
      <vt:lpstr>argparser – help</vt:lpstr>
      <vt:lpstr>Homework – due next Wednesday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1153</cp:revision>
  <dcterms:created xsi:type="dcterms:W3CDTF">2015-10-05T21:10:16Z</dcterms:created>
  <dcterms:modified xsi:type="dcterms:W3CDTF">2021-08-31T22:59:39Z</dcterms:modified>
</cp:coreProperties>
</file>