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2"/>
  </p:notesMasterIdLst>
  <p:sldIdLst>
    <p:sldId id="256" r:id="rId2"/>
    <p:sldId id="375" r:id="rId3"/>
    <p:sldId id="376" r:id="rId4"/>
    <p:sldId id="377" r:id="rId5"/>
    <p:sldId id="349" r:id="rId6"/>
    <p:sldId id="322" r:id="rId7"/>
    <p:sldId id="368" r:id="rId8"/>
    <p:sldId id="369" r:id="rId9"/>
    <p:sldId id="350" r:id="rId10"/>
    <p:sldId id="351" r:id="rId11"/>
    <p:sldId id="352" r:id="rId12"/>
    <p:sldId id="374" r:id="rId13"/>
    <p:sldId id="354" r:id="rId14"/>
    <p:sldId id="353" r:id="rId15"/>
    <p:sldId id="355" r:id="rId16"/>
    <p:sldId id="357" r:id="rId17"/>
    <p:sldId id="358" r:id="rId18"/>
    <p:sldId id="359" r:id="rId19"/>
    <p:sldId id="360" r:id="rId20"/>
    <p:sldId id="361" r:id="rId21"/>
    <p:sldId id="362" r:id="rId22"/>
    <p:sldId id="356" r:id="rId23"/>
    <p:sldId id="365" r:id="rId24"/>
    <p:sldId id="379" r:id="rId25"/>
    <p:sldId id="380" r:id="rId26"/>
    <p:sldId id="381" r:id="rId27"/>
    <p:sldId id="382" r:id="rId28"/>
    <p:sldId id="383" r:id="rId29"/>
    <p:sldId id="384" r:id="rId30"/>
    <p:sldId id="385" r:id="rId31"/>
    <p:sldId id="386" r:id="rId32"/>
    <p:sldId id="387" r:id="rId33"/>
    <p:sldId id="388" r:id="rId34"/>
    <p:sldId id="389" r:id="rId35"/>
    <p:sldId id="390" r:id="rId36"/>
    <p:sldId id="391" r:id="rId37"/>
    <p:sldId id="392" r:id="rId38"/>
    <p:sldId id="393" r:id="rId39"/>
    <p:sldId id="394" r:id="rId40"/>
    <p:sldId id="39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382" y="41"/>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BC5CB0-B1ED-4473-B4C0-F1AC80350F2F}" type="datetimeFigureOut">
              <a:rPr lang="en-US" smtClean="0"/>
              <a:t>11/24/2021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5A06B8-5A75-420E-9181-3C6C33721115}" type="slidenum">
              <a:rPr lang="en-US" smtClean="0"/>
              <a:t>‹#›</a:t>
            </a:fld>
            <a:endParaRPr lang="en-US"/>
          </a:p>
        </p:txBody>
      </p:sp>
    </p:spTree>
    <p:extLst>
      <p:ext uri="{BB962C8B-B14F-4D97-AF65-F5344CB8AC3E}">
        <p14:creationId xmlns:p14="http://schemas.microsoft.com/office/powerpoint/2010/main" val="2687771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a:t>Click to edit Master title style</a:t>
            </a:r>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0" name="Date Placeholder 9"/>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11/24/2021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11/24/2021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86622B1-F2BC-4186-9F4A-76DE9254F7E4}" type="datetimeFigureOut">
              <a:rPr lang="en-US" smtClean="0"/>
              <a:t>11/24/2021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dirty="0"/>
              <a:t>Click to edit Master title style</a:t>
            </a:r>
          </a:p>
        </p:txBody>
      </p:sp>
      <p:sp>
        <p:nvSpPr>
          <p:cNvPr id="3" name="Content Placeholder 2"/>
          <p:cNvSpPr>
            <a:spLocks noGrp="1"/>
          </p:cNvSpPr>
          <p:nvPr>
            <p:ph idx="1"/>
          </p:nvPr>
        </p:nvSpPr>
        <p:spPr/>
        <p:txBody>
          <a:bodyPr/>
          <a:lstStyle>
            <a:lvl1pPr>
              <a:buClrTx/>
              <a:defRPr/>
            </a:lvl1pPr>
            <a:lvl2pPr>
              <a:buClr>
                <a:srgbClr val="002060"/>
              </a:buClr>
              <a:defRPr/>
            </a:lvl2pPr>
            <a:extLst/>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p:cNvSpPr>
            <a:spLocks noGrp="1"/>
          </p:cNvSpPr>
          <p:nvPr>
            <p:ph type="dt" sz="half" idx="10"/>
          </p:nvPr>
        </p:nvSpPr>
        <p:spPr/>
        <p:txBody>
          <a:bodyPr/>
          <a:lstStyle/>
          <a:p>
            <a:fld id="{386622B1-F2BC-4186-9F4A-76DE9254F7E4}" type="datetimeFigureOut">
              <a:rPr lang="en-US" smtClean="0"/>
              <a:t>11/24/2021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rgbClr val="002060"/>
                </a:solidFill>
              </a:defRPr>
            </a:lvl1pPr>
            <a:extLst/>
          </a:lstStyle>
          <a:p>
            <a:r>
              <a:rPr kumimoji="0" lang="en-US" dirty="0"/>
              <a:t>Click to edit Master title style</a:t>
            </a:r>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bg1">
                    <a:lumMod val="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dirty="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11/24/2021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86622B1-F2BC-4186-9F4A-76DE9254F7E4}" type="datetimeFigureOut">
              <a:rPr lang="en-US" smtClean="0"/>
              <a:t>11/24/2021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386622B1-F2BC-4186-9F4A-76DE9254F7E4}" type="datetimeFigureOut">
              <a:rPr lang="en-US" smtClean="0"/>
              <a:t>11/24/2021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F6AB0563-D78A-4FA2-B6B1-9EDD31DABC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86622B1-F2BC-4186-9F4A-76DE9254F7E4}" type="datetimeFigureOut">
              <a:rPr lang="en-US" smtClean="0"/>
              <a:t>11/24/2021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B0563-D78A-4FA2-B6B1-9EDD31DABC4C}"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622B1-F2BC-4186-9F4A-76DE9254F7E4}" type="datetimeFigureOut">
              <a:rPr lang="en-US" smtClean="0"/>
              <a:t>11/24/2021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B0563-D78A-4FA2-B6B1-9EDD31DABC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a:t>Click to edit Master title style</a:t>
            </a:r>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386622B1-F2BC-4186-9F4A-76DE9254F7E4}" type="datetimeFigureOut">
              <a:rPr lang="en-US" smtClean="0"/>
              <a:t>11/24/2021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a:t>Click to edit Master title style</a:t>
            </a:r>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386622B1-F2BC-4186-9F4A-76DE9254F7E4}" type="datetimeFigureOut">
              <a:rPr lang="en-US" smtClean="0"/>
              <a:t>11/24/2021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6AB0563-D78A-4FA2-B6B1-9EDD31DABC4C}"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7" name="Round Diagonal Corner Rectangle 6"/>
          <p:cNvSpPr/>
          <p:nvPr userDrawn="1"/>
        </p:nvSpPr>
        <p:spPr>
          <a:xfrm>
            <a:off x="164592" y="147085"/>
            <a:ext cx="8810846" cy="6565392"/>
          </a:xfrm>
          <a:prstGeom prst="round2DiagRect">
            <a:avLst>
              <a:gd name="adj1" fmla="val 11807"/>
              <a:gd name="adj2" fmla="val 0"/>
            </a:avLst>
          </a:prstGeom>
          <a:solidFill>
            <a:schemeClr val="bg2"/>
          </a:solidFill>
          <a:ln w="11000" cap="rnd" cmpd="sng" algn="ctr">
            <a:solidFill>
              <a:schemeClr val="bg2">
                <a:tint val="78000"/>
                <a:satMod val="180000"/>
                <a:alpha val="88000"/>
              </a:schemeClr>
            </a:solidFill>
            <a:prstDash val="solid"/>
          </a:ln>
          <a:effectLst>
            <a:innerShdw blurRad="114300">
              <a:srgbClr val="000000"/>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386622B1-F2BC-4186-9F4A-76DE9254F7E4}" type="datetimeFigureOut">
              <a:rPr lang="en-US" smtClean="0"/>
              <a:t>11/24/2021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rgbClr val="002060"/>
                </a:solidFill>
                <a:effectLst/>
              </a:defRPr>
            </a:lvl1pPr>
            <a:extLst/>
          </a:lstStyle>
          <a:p>
            <a:fld id="{F6AB0563-D78A-4FA2-B6B1-9EDD31DABC4C}"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odyPr>
          <a:lstStyle/>
          <a:p>
            <a:r>
              <a:rPr kumimoji="0" lang="en-US" dirty="0"/>
              <a:t>Click to edit Master title style</a:t>
            </a:r>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pic>
        <p:nvPicPr>
          <p:cNvPr id="8" name="Picture 2" descr="C:\Uni\Teaching\LING362\nlp.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04800" y="6096000"/>
            <a:ext cx="1600200" cy="51709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l" rtl="0" eaLnBrk="1" latinLnBrk="0" hangingPunct="1">
        <a:spcBef>
          <a:spcPct val="0"/>
        </a:spcBef>
        <a:buNone/>
        <a:defRPr kumimoji="0" sz="4600" kern="1200">
          <a:ln>
            <a:noFill/>
          </a:ln>
          <a:solidFill>
            <a:srgbClr val="002060"/>
          </a:solidFill>
          <a:effectLst/>
          <a:latin typeface="+mj-lt"/>
          <a:ea typeface="+mj-ea"/>
          <a:cs typeface="+mj-cs"/>
        </a:defRPr>
      </a:lvl1pPr>
      <a:extLst/>
    </p:titleStyle>
    <p:bodyStyle>
      <a:lvl1pPr marL="292100" indent="-292100" algn="l" rtl="0" eaLnBrk="1" latinLnBrk="0" hangingPunct="1">
        <a:spcBef>
          <a:spcPts val="0"/>
        </a:spcBef>
        <a:buClrTx/>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rgbClr val="002060"/>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image" Target="../media/image8.wmf"/></Relationships>
</file>

<file path=ppt/slides/_rels/slide2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200" dirty="0"/>
              <a:t>LING-362</a:t>
            </a:r>
            <a:br>
              <a:rPr lang="en-US" dirty="0"/>
            </a:br>
            <a:r>
              <a:rPr lang="en-US" dirty="0"/>
              <a:t>Introduction to </a:t>
            </a:r>
            <a:br>
              <a:rPr lang="en-US" dirty="0"/>
            </a:br>
            <a:r>
              <a:rPr lang="en-US" b="1" dirty="0">
                <a:solidFill>
                  <a:srgbClr val="002060"/>
                </a:solidFill>
              </a:rPr>
              <a:t>N</a:t>
            </a:r>
            <a:r>
              <a:rPr lang="en-US" dirty="0"/>
              <a:t>atural </a:t>
            </a:r>
            <a:r>
              <a:rPr lang="en-US" b="1" dirty="0">
                <a:solidFill>
                  <a:srgbClr val="002060"/>
                </a:solidFill>
              </a:rPr>
              <a:t>L</a:t>
            </a:r>
            <a:r>
              <a:rPr lang="en-US" dirty="0"/>
              <a:t>anguage </a:t>
            </a:r>
            <a:r>
              <a:rPr lang="en-US" b="1" dirty="0">
                <a:solidFill>
                  <a:srgbClr val="002060"/>
                </a:solidFill>
              </a:rPr>
              <a:t>P</a:t>
            </a:r>
            <a:r>
              <a:rPr lang="en-US" dirty="0"/>
              <a:t>rocessing</a:t>
            </a:r>
          </a:p>
        </p:txBody>
      </p:sp>
      <p:sp>
        <p:nvSpPr>
          <p:cNvPr id="3" name="Subtitle 2"/>
          <p:cNvSpPr>
            <a:spLocks noGrp="1"/>
          </p:cNvSpPr>
          <p:nvPr>
            <p:ph type="subTitle" idx="1"/>
          </p:nvPr>
        </p:nvSpPr>
        <p:spPr/>
        <p:txBody>
          <a:bodyPr/>
          <a:lstStyle/>
          <a:p>
            <a:r>
              <a:rPr lang="en-US" dirty="0"/>
              <a:t>Topic Modelling I</a:t>
            </a:r>
          </a:p>
        </p:txBody>
      </p:sp>
      <p:pic>
        <p:nvPicPr>
          <p:cNvPr id="1026" name="Picture 2" descr="C:\Uni\Teaching\LING362\nl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5329249"/>
            <a:ext cx="3429000" cy="1108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672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How do we know what this is about?</a:t>
            </a:r>
          </a:p>
        </p:txBody>
      </p:sp>
      <p:sp>
        <p:nvSpPr>
          <p:cNvPr id="4" name="Content Placeholder 3"/>
          <p:cNvSpPr>
            <a:spLocks noGrp="1"/>
          </p:cNvSpPr>
          <p:nvPr>
            <p:ph sz="half" idx="1"/>
          </p:nvPr>
        </p:nvSpPr>
        <p:spPr>
          <a:xfrm>
            <a:off x="457200" y="1645920"/>
            <a:ext cx="7467600" cy="4526280"/>
          </a:xfrm>
        </p:spPr>
        <p:txBody>
          <a:bodyPr>
            <a:normAutofit/>
          </a:bodyPr>
          <a:lstStyle/>
          <a:p>
            <a:pPr marL="0" indent="0">
              <a:buNone/>
            </a:pPr>
            <a:r>
              <a:rPr lang="en-US" sz="2000" dirty="0"/>
              <a:t>The U.S. Navy and Coast Guard rescued three mariners from a remote, uninhabited Pacific island Thursday after a Navy plane spotted palm fronds spelling the word "help" on the sand.</a:t>
            </a:r>
          </a:p>
          <a:p>
            <a:pPr marL="0" indent="0">
              <a:buNone/>
            </a:pPr>
            <a:r>
              <a:rPr lang="en-US" sz="2000" dirty="0"/>
              <a:t>    The castaways who constructed the makeshift S.O.S. had been stranded on </a:t>
            </a:r>
            <a:r>
              <a:rPr lang="en-US" sz="2000" dirty="0" err="1"/>
              <a:t>Fanadik</a:t>
            </a:r>
            <a:r>
              <a:rPr lang="en-US" sz="2000" dirty="0"/>
              <a:t> Island for three days, according to the Coast Guard. This island lies about 2,600 miles southwest of Honolulu.</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8286" y="4073867"/>
            <a:ext cx="3494314" cy="202213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43984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Some words are “not interesting”</a:t>
            </a:r>
          </a:p>
        </p:txBody>
      </p:sp>
      <p:sp>
        <p:nvSpPr>
          <p:cNvPr id="6" name="Content Placeholder 5"/>
          <p:cNvSpPr>
            <a:spLocks noGrp="1"/>
          </p:cNvSpPr>
          <p:nvPr>
            <p:ph idx="1"/>
          </p:nvPr>
        </p:nvSpPr>
        <p:spPr/>
        <p:txBody>
          <a:bodyPr/>
          <a:lstStyle/>
          <a:p>
            <a:r>
              <a:rPr lang="en-US" dirty="0"/>
              <a:t>A simple approach would be to only look at ‘content words’ (nouns and verbs?)</a:t>
            </a:r>
          </a:p>
          <a:p>
            <a:pPr lvl="1"/>
            <a:r>
              <a:rPr lang="en-US" dirty="0"/>
              <a:t>But POS tags like NN don’t guarantee content-y-ness</a:t>
            </a:r>
          </a:p>
          <a:p>
            <a:pPr lvl="2"/>
            <a:r>
              <a:rPr lang="en-US" i="1" dirty="0">
                <a:solidFill>
                  <a:srgbClr val="0070C0"/>
                </a:solidFill>
              </a:rPr>
              <a:t>A/DT </a:t>
            </a:r>
            <a:r>
              <a:rPr lang="en-US" b="1" i="1" dirty="0">
                <a:solidFill>
                  <a:srgbClr val="0070C0"/>
                </a:solidFill>
              </a:rPr>
              <a:t>lot/NN </a:t>
            </a:r>
            <a:r>
              <a:rPr lang="en-US" i="1" dirty="0">
                <a:solidFill>
                  <a:srgbClr val="0070C0"/>
                </a:solidFill>
              </a:rPr>
              <a:t>of/IN …</a:t>
            </a:r>
          </a:p>
          <a:p>
            <a:pPr lvl="2"/>
            <a:r>
              <a:rPr lang="en-US" b="1" i="1" dirty="0">
                <a:solidFill>
                  <a:srgbClr val="0070C0"/>
                </a:solidFill>
              </a:rPr>
              <a:t>Take/VB</a:t>
            </a:r>
            <a:r>
              <a:rPr lang="en-US" i="1" dirty="0">
                <a:solidFill>
                  <a:srgbClr val="0070C0"/>
                </a:solidFill>
              </a:rPr>
              <a:t> for/IN </a:t>
            </a:r>
            <a:r>
              <a:rPr lang="en-US" b="1" i="1" dirty="0">
                <a:solidFill>
                  <a:srgbClr val="0070C0"/>
                </a:solidFill>
              </a:rPr>
              <a:t>example/NN </a:t>
            </a:r>
            <a:r>
              <a:rPr lang="en-US" i="1" dirty="0">
                <a:solidFill>
                  <a:srgbClr val="0070C0"/>
                </a:solidFill>
              </a:rPr>
              <a:t>…</a:t>
            </a:r>
          </a:p>
          <a:p>
            <a:endParaRPr lang="en-US" dirty="0"/>
          </a:p>
          <a:p>
            <a:r>
              <a:rPr lang="en-US" dirty="0"/>
              <a:t>More often, </a:t>
            </a:r>
            <a:r>
              <a:rPr lang="en-US" b="1" dirty="0"/>
              <a:t>stop lists </a:t>
            </a:r>
            <a:r>
              <a:rPr lang="en-US" dirty="0"/>
              <a:t>are used:</a:t>
            </a:r>
          </a:p>
          <a:p>
            <a:pPr lvl="1"/>
            <a:r>
              <a:rPr lang="en-US" dirty="0"/>
              <a:t>Manual curation and/or top frequencies</a:t>
            </a:r>
          </a:p>
          <a:p>
            <a:pPr lvl="1"/>
            <a:r>
              <a:rPr lang="en-US" i="1" dirty="0">
                <a:solidFill>
                  <a:srgbClr val="0070C0"/>
                </a:solidFill>
              </a:rPr>
              <a:t>if, in, take, do, lot, make, while, to</a:t>
            </a:r>
            <a:r>
              <a:rPr lang="en-US" dirty="0"/>
              <a:t> …</a:t>
            </a:r>
          </a:p>
          <a:p>
            <a:pPr lvl="1"/>
            <a:endParaRPr lang="en-US" dirty="0"/>
          </a:p>
        </p:txBody>
      </p:sp>
      <p:pic>
        <p:nvPicPr>
          <p:cNvPr id="4098" name="Picture 2" descr="C:\Users\az364\AppData\Local\Microsoft\Windows\Temporary Internet Files\Content.IE5\R8G329FS\Stop-02-Sign[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572000"/>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7517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What would you consider a ‘stop word’?</a:t>
            </a:r>
          </a:p>
        </p:txBody>
      </p:sp>
      <p:sp>
        <p:nvSpPr>
          <p:cNvPr id="3" name="Content Placeholder 2"/>
          <p:cNvSpPr>
            <a:spLocks noGrp="1"/>
          </p:cNvSpPr>
          <p:nvPr>
            <p:ph idx="1"/>
          </p:nvPr>
        </p:nvSpPr>
        <p:spPr/>
        <p:txBody>
          <a:bodyPr/>
          <a:lstStyle/>
          <a:p>
            <a:r>
              <a:rPr lang="en-US" dirty="0"/>
              <a:t>Try crossing out words that you think are not useful for establishing what the text on the sheet is about</a:t>
            </a:r>
          </a:p>
          <a:p>
            <a:pPr lvl="1"/>
            <a:r>
              <a:rPr lang="en-US" dirty="0"/>
              <a:t>Can we agree on the stop words?</a:t>
            </a:r>
          </a:p>
          <a:p>
            <a:pPr lvl="1"/>
            <a:r>
              <a:rPr lang="en-US" dirty="0"/>
              <a:t>Can you still understand the text with the words crossed out?</a:t>
            </a:r>
          </a:p>
        </p:txBody>
      </p:sp>
      <p:sp>
        <p:nvSpPr>
          <p:cNvPr id="4" name="Rectangle 3">
            <a:extLst>
              <a:ext uri="{FF2B5EF4-FFF2-40B4-BE49-F238E27FC236}">
                <a16:creationId xmlns:a16="http://schemas.microsoft.com/office/drawing/2014/main" id="{5F20F303-1889-4FFE-9306-38C663DB81EF}"/>
              </a:ext>
            </a:extLst>
          </p:cNvPr>
          <p:cNvSpPr/>
          <p:nvPr/>
        </p:nvSpPr>
        <p:spPr>
          <a:xfrm>
            <a:off x="2514600" y="4695189"/>
            <a:ext cx="4572000" cy="1477328"/>
          </a:xfrm>
          <a:prstGeom prst="rect">
            <a:avLst/>
          </a:prstGeom>
        </p:spPr>
        <p:txBody>
          <a:bodyPr>
            <a:spAutoFit/>
          </a:bodyPr>
          <a:lstStyle/>
          <a:p>
            <a:r>
              <a:rPr lang="en-US" strike="sngStrike" dirty="0"/>
              <a:t>The </a:t>
            </a:r>
            <a:r>
              <a:rPr lang="en-US" dirty="0"/>
              <a:t>U.S. Navy and Coast Guard rescued three mariners from a remote, uninhabited Pacific island Thursday after a Navy plane spotted palm fronds spelling the word "help" on the sand.</a:t>
            </a:r>
          </a:p>
        </p:txBody>
      </p:sp>
    </p:spTree>
    <p:extLst>
      <p:ext uri="{BB962C8B-B14F-4D97-AF65-F5344CB8AC3E}">
        <p14:creationId xmlns:p14="http://schemas.microsoft.com/office/powerpoint/2010/main" val="3762245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Just ‘content words’</a:t>
            </a:r>
          </a:p>
        </p:txBody>
      </p:sp>
      <p:sp>
        <p:nvSpPr>
          <p:cNvPr id="4" name="Content Placeholder 3"/>
          <p:cNvSpPr>
            <a:spLocks noGrp="1"/>
          </p:cNvSpPr>
          <p:nvPr>
            <p:ph sz="half" idx="1"/>
          </p:nvPr>
        </p:nvSpPr>
        <p:spPr>
          <a:xfrm>
            <a:off x="457200" y="1645920"/>
            <a:ext cx="7696200" cy="4297680"/>
          </a:xfrm>
        </p:spPr>
        <p:txBody>
          <a:bodyPr>
            <a:normAutofit/>
          </a:bodyPr>
          <a:lstStyle/>
          <a:p>
            <a:pPr marL="0" indent="0">
              <a:buNone/>
            </a:pPr>
            <a:r>
              <a:rPr lang="en-US" sz="2000" dirty="0">
                <a:solidFill>
                  <a:schemeClr val="bg2"/>
                </a:solidFill>
              </a:rPr>
              <a:t>The</a:t>
            </a:r>
            <a:r>
              <a:rPr lang="en-US" sz="2000" dirty="0"/>
              <a:t> </a:t>
            </a:r>
            <a:r>
              <a:rPr lang="en-US" sz="2000" b="1" dirty="0"/>
              <a:t>U.S. Navy </a:t>
            </a:r>
            <a:r>
              <a:rPr lang="en-US" sz="2000" dirty="0">
                <a:solidFill>
                  <a:schemeClr val="bg2"/>
                </a:solidFill>
              </a:rPr>
              <a:t>and</a:t>
            </a:r>
            <a:r>
              <a:rPr lang="en-US" sz="2000" dirty="0"/>
              <a:t> </a:t>
            </a:r>
            <a:r>
              <a:rPr lang="en-US" sz="2000" b="1" dirty="0"/>
              <a:t>Coast Guard rescued </a:t>
            </a:r>
            <a:r>
              <a:rPr lang="en-US" sz="2000" dirty="0">
                <a:solidFill>
                  <a:schemeClr val="bg2"/>
                </a:solidFill>
              </a:rPr>
              <a:t>three</a:t>
            </a:r>
            <a:r>
              <a:rPr lang="en-US" sz="2000" dirty="0"/>
              <a:t> </a:t>
            </a:r>
            <a:r>
              <a:rPr lang="en-US" sz="2000" b="1" dirty="0"/>
              <a:t>mariners </a:t>
            </a:r>
            <a:r>
              <a:rPr lang="en-US" sz="2000" dirty="0">
                <a:solidFill>
                  <a:schemeClr val="bg2"/>
                </a:solidFill>
              </a:rPr>
              <a:t>from</a:t>
            </a:r>
            <a:r>
              <a:rPr lang="en-US" sz="2000" dirty="0"/>
              <a:t> </a:t>
            </a:r>
            <a:r>
              <a:rPr lang="en-US" sz="2000" dirty="0">
                <a:solidFill>
                  <a:schemeClr val="bg2"/>
                </a:solidFill>
              </a:rPr>
              <a:t>a </a:t>
            </a:r>
            <a:r>
              <a:rPr lang="en-US" sz="2000" b="1" dirty="0"/>
              <a:t>remote</a:t>
            </a:r>
            <a:r>
              <a:rPr lang="en-US" sz="2000" dirty="0"/>
              <a:t>, </a:t>
            </a:r>
            <a:r>
              <a:rPr lang="en-US" sz="2000" b="1" dirty="0"/>
              <a:t>uninhabited Pacific island Thursday </a:t>
            </a:r>
            <a:r>
              <a:rPr lang="en-US" sz="2000" dirty="0">
                <a:solidFill>
                  <a:schemeClr val="bg2"/>
                </a:solidFill>
              </a:rPr>
              <a:t>after</a:t>
            </a:r>
            <a:r>
              <a:rPr lang="en-US" sz="2000" dirty="0"/>
              <a:t> </a:t>
            </a:r>
            <a:r>
              <a:rPr lang="en-US" sz="2000" dirty="0">
                <a:solidFill>
                  <a:schemeClr val="bg2"/>
                </a:solidFill>
              </a:rPr>
              <a:t>a</a:t>
            </a:r>
            <a:r>
              <a:rPr lang="en-US" sz="2000" dirty="0"/>
              <a:t> </a:t>
            </a:r>
            <a:r>
              <a:rPr lang="en-US" sz="2000" b="1" dirty="0"/>
              <a:t>Navy plane spotted palm fronds spelling </a:t>
            </a:r>
            <a:r>
              <a:rPr lang="en-US" sz="2000" dirty="0">
                <a:solidFill>
                  <a:schemeClr val="bg2"/>
                </a:solidFill>
              </a:rPr>
              <a:t>the</a:t>
            </a:r>
            <a:r>
              <a:rPr lang="en-US" sz="2000" dirty="0"/>
              <a:t> </a:t>
            </a:r>
            <a:r>
              <a:rPr lang="en-US" sz="2000" b="1" dirty="0"/>
              <a:t>word </a:t>
            </a:r>
            <a:r>
              <a:rPr lang="en-US" sz="2000" dirty="0"/>
              <a:t>"</a:t>
            </a:r>
            <a:r>
              <a:rPr lang="en-US" sz="2000" b="1" dirty="0"/>
              <a:t>help</a:t>
            </a:r>
            <a:r>
              <a:rPr lang="en-US" sz="2000" dirty="0"/>
              <a:t>" </a:t>
            </a:r>
            <a:r>
              <a:rPr lang="en-US" sz="2000" dirty="0">
                <a:solidFill>
                  <a:schemeClr val="bg2"/>
                </a:solidFill>
              </a:rPr>
              <a:t>on</a:t>
            </a:r>
            <a:r>
              <a:rPr lang="en-US" sz="2000" dirty="0"/>
              <a:t> </a:t>
            </a:r>
            <a:r>
              <a:rPr lang="en-US" sz="2000" dirty="0">
                <a:solidFill>
                  <a:schemeClr val="bg2"/>
                </a:solidFill>
              </a:rPr>
              <a:t>the</a:t>
            </a:r>
            <a:r>
              <a:rPr lang="en-US" sz="2000" dirty="0"/>
              <a:t> </a:t>
            </a:r>
            <a:r>
              <a:rPr lang="en-US" sz="2000" b="1" dirty="0"/>
              <a:t>sand</a:t>
            </a:r>
            <a:r>
              <a:rPr lang="en-US" sz="2000" dirty="0"/>
              <a:t>.</a:t>
            </a:r>
          </a:p>
          <a:p>
            <a:pPr marL="0" indent="0">
              <a:buNone/>
            </a:pPr>
            <a:r>
              <a:rPr lang="en-US" sz="2000" dirty="0"/>
              <a:t>    </a:t>
            </a:r>
            <a:r>
              <a:rPr lang="en-US" sz="2000" dirty="0">
                <a:solidFill>
                  <a:schemeClr val="bg2"/>
                </a:solidFill>
              </a:rPr>
              <a:t>The</a:t>
            </a:r>
            <a:r>
              <a:rPr lang="en-US" sz="2000" dirty="0"/>
              <a:t> </a:t>
            </a:r>
            <a:r>
              <a:rPr lang="en-US" sz="2000" b="1" dirty="0"/>
              <a:t>castaways </a:t>
            </a:r>
            <a:r>
              <a:rPr lang="en-US" sz="2000" dirty="0">
                <a:solidFill>
                  <a:schemeClr val="bg2"/>
                </a:solidFill>
              </a:rPr>
              <a:t>who</a:t>
            </a:r>
            <a:r>
              <a:rPr lang="en-US" sz="2000" dirty="0"/>
              <a:t> </a:t>
            </a:r>
            <a:r>
              <a:rPr lang="en-US" sz="2000" b="1" dirty="0"/>
              <a:t>constructed </a:t>
            </a:r>
            <a:r>
              <a:rPr lang="en-US" sz="2000" dirty="0">
                <a:solidFill>
                  <a:schemeClr val="bg2"/>
                </a:solidFill>
              </a:rPr>
              <a:t>the</a:t>
            </a:r>
            <a:r>
              <a:rPr lang="en-US" sz="2000" dirty="0"/>
              <a:t> </a:t>
            </a:r>
            <a:r>
              <a:rPr lang="en-US" sz="2000" b="1" dirty="0"/>
              <a:t>makeshift S.O.S.</a:t>
            </a:r>
            <a:r>
              <a:rPr lang="en-US" sz="2000" dirty="0"/>
              <a:t> </a:t>
            </a:r>
            <a:r>
              <a:rPr lang="en-US" sz="2000" dirty="0">
                <a:solidFill>
                  <a:schemeClr val="bg2"/>
                </a:solidFill>
              </a:rPr>
              <a:t>had</a:t>
            </a:r>
            <a:r>
              <a:rPr lang="en-US" sz="2000" dirty="0"/>
              <a:t> </a:t>
            </a:r>
            <a:r>
              <a:rPr lang="en-US" sz="2000" dirty="0">
                <a:solidFill>
                  <a:schemeClr val="bg2"/>
                </a:solidFill>
              </a:rPr>
              <a:t>been</a:t>
            </a:r>
            <a:r>
              <a:rPr lang="en-US" sz="2000" dirty="0"/>
              <a:t> </a:t>
            </a:r>
            <a:r>
              <a:rPr lang="en-US" sz="2000" b="1" dirty="0"/>
              <a:t>stranded </a:t>
            </a:r>
            <a:r>
              <a:rPr lang="en-US" sz="2000" dirty="0">
                <a:solidFill>
                  <a:schemeClr val="bg2"/>
                </a:solidFill>
              </a:rPr>
              <a:t>on</a:t>
            </a:r>
            <a:r>
              <a:rPr lang="en-US" sz="2000" dirty="0"/>
              <a:t> </a:t>
            </a:r>
            <a:r>
              <a:rPr lang="en-US" sz="2000" b="1" dirty="0" err="1"/>
              <a:t>Fanadik</a:t>
            </a:r>
            <a:r>
              <a:rPr lang="en-US" sz="2000" b="1" dirty="0"/>
              <a:t> Island </a:t>
            </a:r>
            <a:r>
              <a:rPr lang="en-US" sz="2000" dirty="0">
                <a:solidFill>
                  <a:schemeClr val="bg2"/>
                </a:solidFill>
              </a:rPr>
              <a:t>for</a:t>
            </a:r>
            <a:r>
              <a:rPr lang="en-US" sz="2000" dirty="0"/>
              <a:t> </a:t>
            </a:r>
            <a:r>
              <a:rPr lang="en-US" sz="2000" dirty="0">
                <a:solidFill>
                  <a:schemeClr val="bg2"/>
                </a:solidFill>
              </a:rPr>
              <a:t>three</a:t>
            </a:r>
            <a:r>
              <a:rPr lang="en-US" sz="2000" dirty="0"/>
              <a:t> </a:t>
            </a:r>
            <a:r>
              <a:rPr lang="en-US" sz="2000" dirty="0">
                <a:solidFill>
                  <a:schemeClr val="bg2"/>
                </a:solidFill>
              </a:rPr>
              <a:t>days,</a:t>
            </a:r>
            <a:r>
              <a:rPr lang="en-US" sz="2000" dirty="0"/>
              <a:t> </a:t>
            </a:r>
            <a:r>
              <a:rPr lang="en-US" sz="2000" dirty="0">
                <a:solidFill>
                  <a:schemeClr val="bg2"/>
                </a:solidFill>
              </a:rPr>
              <a:t>according</a:t>
            </a:r>
            <a:r>
              <a:rPr lang="en-US" sz="2000" dirty="0"/>
              <a:t> </a:t>
            </a:r>
            <a:r>
              <a:rPr lang="en-US" sz="2000" dirty="0">
                <a:solidFill>
                  <a:schemeClr val="bg2"/>
                </a:solidFill>
              </a:rPr>
              <a:t>to</a:t>
            </a:r>
            <a:r>
              <a:rPr lang="en-US" sz="2000" dirty="0"/>
              <a:t> </a:t>
            </a:r>
            <a:r>
              <a:rPr lang="en-US" sz="2000" dirty="0">
                <a:solidFill>
                  <a:schemeClr val="bg2"/>
                </a:solidFill>
              </a:rPr>
              <a:t>the</a:t>
            </a:r>
            <a:r>
              <a:rPr lang="en-US" sz="2000" dirty="0"/>
              <a:t> </a:t>
            </a:r>
            <a:r>
              <a:rPr lang="en-US" sz="2000" b="1" dirty="0"/>
              <a:t>Coast Guard</a:t>
            </a:r>
            <a:r>
              <a:rPr lang="en-US" sz="2000" dirty="0"/>
              <a:t>. </a:t>
            </a:r>
            <a:r>
              <a:rPr lang="en-US" sz="2000" dirty="0">
                <a:solidFill>
                  <a:schemeClr val="bg2"/>
                </a:solidFill>
              </a:rPr>
              <a:t>This</a:t>
            </a:r>
            <a:r>
              <a:rPr lang="en-US" sz="2000" dirty="0"/>
              <a:t> </a:t>
            </a:r>
            <a:r>
              <a:rPr lang="en-US" sz="2000" b="1" dirty="0"/>
              <a:t>island lies </a:t>
            </a:r>
            <a:r>
              <a:rPr lang="en-US" sz="2000" dirty="0">
                <a:solidFill>
                  <a:schemeClr val="bg2"/>
                </a:solidFill>
              </a:rPr>
              <a:t>about</a:t>
            </a:r>
            <a:r>
              <a:rPr lang="en-US" sz="2000" dirty="0"/>
              <a:t> </a:t>
            </a:r>
            <a:r>
              <a:rPr lang="en-US" sz="2000" dirty="0">
                <a:solidFill>
                  <a:schemeClr val="bg2"/>
                </a:solidFill>
              </a:rPr>
              <a:t>2,600</a:t>
            </a:r>
            <a:r>
              <a:rPr lang="en-US" sz="2000" dirty="0"/>
              <a:t> </a:t>
            </a:r>
            <a:r>
              <a:rPr lang="en-US" sz="2000" dirty="0">
                <a:solidFill>
                  <a:schemeClr val="bg2"/>
                </a:solidFill>
              </a:rPr>
              <a:t>miles</a:t>
            </a:r>
            <a:r>
              <a:rPr lang="en-US" sz="2000" dirty="0"/>
              <a:t> </a:t>
            </a:r>
            <a:r>
              <a:rPr lang="en-US" sz="2000" b="1" dirty="0"/>
              <a:t>southwest </a:t>
            </a:r>
            <a:r>
              <a:rPr lang="en-US" sz="2000" dirty="0">
                <a:solidFill>
                  <a:schemeClr val="bg2"/>
                </a:solidFill>
              </a:rPr>
              <a:t>of</a:t>
            </a:r>
            <a:r>
              <a:rPr lang="en-US" sz="2000" dirty="0"/>
              <a:t> </a:t>
            </a:r>
            <a:r>
              <a:rPr lang="en-US" sz="2000" b="1" dirty="0"/>
              <a:t>Honolulu</a:t>
            </a:r>
            <a:r>
              <a:rPr lang="en-US" sz="2000" dirty="0"/>
              <a:t>.</a:t>
            </a:r>
          </a:p>
        </p:txBody>
      </p:sp>
      <p:pic>
        <p:nvPicPr>
          <p:cNvPr id="9" name="Picture 2">
            <a:extLst>
              <a:ext uri="{FF2B5EF4-FFF2-40B4-BE49-F238E27FC236}">
                <a16:creationId xmlns:a16="http://schemas.microsoft.com/office/drawing/2014/main" id="{C7ECE37E-AC87-40D1-82A8-56ECE8FE27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8286" y="4073867"/>
            <a:ext cx="3494314" cy="202213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00385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what is it about?</a:t>
            </a:r>
          </a:p>
        </p:txBody>
      </p:sp>
      <p:sp>
        <p:nvSpPr>
          <p:cNvPr id="3" name="Content Placeholder 2"/>
          <p:cNvSpPr>
            <a:spLocks noGrp="1"/>
          </p:cNvSpPr>
          <p:nvPr>
            <p:ph idx="1"/>
          </p:nvPr>
        </p:nvSpPr>
        <p:spPr/>
        <p:txBody>
          <a:bodyPr/>
          <a:lstStyle/>
          <a:p>
            <a:r>
              <a:rPr lang="en-US" dirty="0"/>
              <a:t>So the article is not about the word ‘the’</a:t>
            </a:r>
          </a:p>
          <a:p>
            <a:pPr lvl="1"/>
            <a:r>
              <a:rPr lang="en-US" dirty="0"/>
              <a:t>But is it about the coast guard?</a:t>
            </a:r>
          </a:p>
          <a:p>
            <a:pPr lvl="1"/>
            <a:r>
              <a:rPr lang="en-US" dirty="0"/>
              <a:t>About Honolulu?</a:t>
            </a:r>
          </a:p>
          <a:p>
            <a:pPr lvl="1"/>
            <a:r>
              <a:rPr lang="en-US" dirty="0"/>
              <a:t>About palm fronds?</a:t>
            </a:r>
          </a:p>
        </p:txBody>
      </p:sp>
    </p:spTree>
    <p:extLst>
      <p:ext uri="{BB962C8B-B14F-4D97-AF65-F5344CB8AC3E}">
        <p14:creationId xmlns:p14="http://schemas.microsoft.com/office/powerpoint/2010/main" val="505902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what is it about?</a:t>
            </a:r>
          </a:p>
        </p:txBody>
      </p:sp>
      <p:sp>
        <p:nvSpPr>
          <p:cNvPr id="3" name="Content Placeholder 2"/>
          <p:cNvSpPr>
            <a:spLocks noGrp="1"/>
          </p:cNvSpPr>
          <p:nvPr>
            <p:ph idx="1"/>
          </p:nvPr>
        </p:nvSpPr>
        <p:spPr/>
        <p:txBody>
          <a:bodyPr>
            <a:normAutofit fontScale="92500" lnSpcReduction="20000"/>
          </a:bodyPr>
          <a:lstStyle/>
          <a:p>
            <a:r>
              <a:rPr lang="en-US" dirty="0"/>
              <a:t>Answer 1: use…</a:t>
            </a:r>
          </a:p>
          <a:p>
            <a:r>
              <a:rPr lang="en-US" dirty="0"/>
              <a:t>Frequencies!</a:t>
            </a:r>
          </a:p>
          <a:p>
            <a:pPr lvl="1"/>
            <a:r>
              <a:rPr lang="en-US" dirty="0"/>
              <a:t>Island 		3</a:t>
            </a:r>
          </a:p>
          <a:p>
            <a:pPr lvl="1"/>
            <a:r>
              <a:rPr lang="en-US" dirty="0"/>
              <a:t>Navy 		2</a:t>
            </a:r>
          </a:p>
          <a:p>
            <a:pPr lvl="1"/>
            <a:r>
              <a:rPr lang="en-US" dirty="0"/>
              <a:t>Coast 		2</a:t>
            </a:r>
          </a:p>
          <a:p>
            <a:pPr lvl="1"/>
            <a:r>
              <a:rPr lang="en-US" dirty="0"/>
              <a:t>Guard 		2</a:t>
            </a:r>
          </a:p>
          <a:p>
            <a:pPr lvl="1"/>
            <a:r>
              <a:rPr lang="en-US" dirty="0"/>
              <a:t>palm 		1</a:t>
            </a:r>
          </a:p>
          <a:p>
            <a:pPr lvl="1"/>
            <a:r>
              <a:rPr lang="en-US" dirty="0"/>
              <a:t>fronds 		1</a:t>
            </a:r>
          </a:p>
          <a:p>
            <a:pPr lvl="1"/>
            <a:r>
              <a:rPr lang="en-US" dirty="0"/>
              <a:t>castaways	1</a:t>
            </a:r>
          </a:p>
          <a:p>
            <a:pPr lvl="1"/>
            <a:r>
              <a:rPr lang="en-US" dirty="0"/>
              <a:t>Honolulu		1</a:t>
            </a:r>
          </a:p>
          <a:p>
            <a:pPr lvl="1"/>
            <a:r>
              <a:rPr lang="en-US" dirty="0" err="1"/>
              <a:t>Fanadik</a:t>
            </a:r>
            <a:r>
              <a:rPr lang="en-US" dirty="0"/>
              <a:t>		1</a:t>
            </a:r>
          </a:p>
          <a:p>
            <a:pPr lvl="1"/>
            <a:r>
              <a:rPr lang="en-US" dirty="0"/>
              <a:t>stranded		1</a:t>
            </a:r>
          </a:p>
        </p:txBody>
      </p:sp>
      <p:sp>
        <p:nvSpPr>
          <p:cNvPr id="4" name="TextBox 3"/>
          <p:cNvSpPr txBox="1"/>
          <p:nvPr/>
        </p:nvSpPr>
        <p:spPr>
          <a:xfrm>
            <a:off x="4495800" y="3124200"/>
            <a:ext cx="2819400" cy="830997"/>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sz="2400" dirty="0"/>
              <a:t>We’d like some things to go together</a:t>
            </a:r>
          </a:p>
        </p:txBody>
      </p:sp>
    </p:spTree>
    <p:extLst>
      <p:ext uri="{BB962C8B-B14F-4D97-AF65-F5344CB8AC3E}">
        <p14:creationId xmlns:p14="http://schemas.microsoft.com/office/powerpoint/2010/main" val="380693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MWEs, lemmatization &amp; stemming</a:t>
            </a:r>
          </a:p>
        </p:txBody>
      </p:sp>
      <p:sp>
        <p:nvSpPr>
          <p:cNvPr id="3" name="Content Placeholder 2"/>
          <p:cNvSpPr>
            <a:spLocks noGrp="1"/>
          </p:cNvSpPr>
          <p:nvPr>
            <p:ph idx="1"/>
          </p:nvPr>
        </p:nvSpPr>
        <p:spPr/>
        <p:txBody>
          <a:bodyPr/>
          <a:lstStyle/>
          <a:p>
            <a:r>
              <a:rPr lang="en-US" dirty="0"/>
              <a:t>Some words go together and form a unit:</a:t>
            </a:r>
          </a:p>
          <a:p>
            <a:pPr lvl="1"/>
            <a:r>
              <a:rPr lang="en-US" b="1" dirty="0"/>
              <a:t>Multiword Expressions: </a:t>
            </a:r>
            <a:r>
              <a:rPr lang="en-US" i="1" dirty="0">
                <a:solidFill>
                  <a:srgbClr val="0070C0"/>
                </a:solidFill>
              </a:rPr>
              <a:t>Coast Guard</a:t>
            </a:r>
            <a:r>
              <a:rPr lang="en-US" dirty="0">
                <a:solidFill>
                  <a:srgbClr val="0070C0"/>
                </a:solidFill>
              </a:rPr>
              <a:t>, </a:t>
            </a:r>
            <a:r>
              <a:rPr lang="en-US" i="1" dirty="0">
                <a:solidFill>
                  <a:srgbClr val="0070C0"/>
                </a:solidFill>
              </a:rPr>
              <a:t>as well</a:t>
            </a:r>
          </a:p>
          <a:p>
            <a:endParaRPr lang="en-US" b="1" dirty="0"/>
          </a:p>
          <a:p>
            <a:r>
              <a:rPr lang="en-US" dirty="0"/>
              <a:t>And some words are different forms of the same lexical item:</a:t>
            </a:r>
          </a:p>
          <a:p>
            <a:pPr lvl="1"/>
            <a:r>
              <a:rPr lang="en-US" i="1" dirty="0">
                <a:solidFill>
                  <a:srgbClr val="0070C0"/>
                </a:solidFill>
              </a:rPr>
              <a:t>rescue, rescued </a:t>
            </a:r>
            <a:r>
              <a:rPr lang="en-US" dirty="0">
                <a:sym typeface="Wingdings" panose="05000000000000000000" pitchFamily="2" charset="2"/>
              </a:rPr>
              <a:t> </a:t>
            </a:r>
            <a:r>
              <a:rPr lang="en-US" b="1" dirty="0">
                <a:sym typeface="Wingdings" panose="05000000000000000000" pitchFamily="2" charset="2"/>
              </a:rPr>
              <a:t>lemma</a:t>
            </a:r>
            <a:r>
              <a:rPr lang="en-US" dirty="0">
                <a:sym typeface="Wingdings" panose="05000000000000000000" pitchFamily="2" charset="2"/>
              </a:rPr>
              <a:t>: rescue</a:t>
            </a:r>
          </a:p>
          <a:p>
            <a:pPr lvl="1"/>
            <a:endParaRPr lang="en-US" dirty="0">
              <a:sym typeface="Wingdings" panose="05000000000000000000" pitchFamily="2" charset="2"/>
            </a:endParaRPr>
          </a:p>
          <a:p>
            <a:r>
              <a:rPr lang="en-US" dirty="0">
                <a:sym typeface="Wingdings" panose="05000000000000000000" pitchFamily="2" charset="2"/>
              </a:rPr>
              <a:t>And some words share the same </a:t>
            </a:r>
            <a:r>
              <a:rPr lang="en-US" b="1" dirty="0">
                <a:sym typeface="Wingdings" panose="05000000000000000000" pitchFamily="2" charset="2"/>
              </a:rPr>
              <a:t>stem</a:t>
            </a:r>
            <a:r>
              <a:rPr lang="en-US" dirty="0">
                <a:sym typeface="Wingdings" panose="05000000000000000000" pitchFamily="2" charset="2"/>
              </a:rPr>
              <a:t>:</a:t>
            </a:r>
          </a:p>
          <a:p>
            <a:pPr lvl="1"/>
            <a:r>
              <a:rPr lang="en-US" i="1" dirty="0">
                <a:solidFill>
                  <a:srgbClr val="0070C0"/>
                </a:solidFill>
                <a:sym typeface="Wingdings" panose="05000000000000000000" pitchFamily="2" charset="2"/>
              </a:rPr>
              <a:t>rescue, rescued, rescuer </a:t>
            </a:r>
            <a:r>
              <a:rPr lang="en-US" dirty="0">
                <a:sym typeface="Wingdings" panose="05000000000000000000" pitchFamily="2" charset="2"/>
              </a:rPr>
              <a:t> </a:t>
            </a:r>
            <a:r>
              <a:rPr lang="en-US" b="1" dirty="0">
                <a:sym typeface="Wingdings" panose="05000000000000000000" pitchFamily="2" charset="2"/>
              </a:rPr>
              <a:t>stem</a:t>
            </a:r>
            <a:r>
              <a:rPr lang="en-US" dirty="0">
                <a:sym typeface="Wingdings" panose="05000000000000000000" pitchFamily="2" charset="2"/>
              </a:rPr>
              <a:t>: rescue</a:t>
            </a:r>
            <a:endParaRPr lang="en-US" dirty="0"/>
          </a:p>
        </p:txBody>
      </p:sp>
    </p:spTree>
    <p:extLst>
      <p:ext uri="{BB962C8B-B14F-4D97-AF65-F5344CB8AC3E}">
        <p14:creationId xmlns:p14="http://schemas.microsoft.com/office/powerpoint/2010/main" val="3431590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fontScale="85000" lnSpcReduction="20000"/>
          </a:bodyPr>
          <a:lstStyle/>
          <a:p>
            <a:r>
              <a:rPr lang="en-US" dirty="0"/>
              <a:t>Very many stemmers out there</a:t>
            </a:r>
          </a:p>
          <a:p>
            <a:r>
              <a:rPr lang="en-US" dirty="0"/>
              <a:t>Porter and Snowball are freely available classics:</a:t>
            </a:r>
          </a:p>
          <a:p>
            <a:pPr marL="411480" lvl="1" indent="0">
              <a:buNone/>
            </a:pPr>
            <a:endParaRPr lang="en-US" b="1" dirty="0">
              <a:solidFill>
                <a:srgbClr val="000080"/>
              </a:solidFill>
            </a:endParaRPr>
          </a:p>
          <a:p>
            <a:pPr marL="411480" lvl="1" indent="0">
              <a:buNone/>
            </a:pPr>
            <a:r>
              <a:rPr lang="en-US" b="1" dirty="0">
                <a:solidFill>
                  <a:srgbClr val="000080"/>
                </a:solidFill>
              </a:rPr>
              <a:t>from </a:t>
            </a:r>
            <a:r>
              <a:rPr lang="en-US" dirty="0" err="1"/>
              <a:t>nltk</a:t>
            </a:r>
            <a:r>
              <a:rPr lang="en-US" dirty="0"/>
              <a:t> </a:t>
            </a:r>
            <a:r>
              <a:rPr lang="en-US" b="1" dirty="0">
                <a:solidFill>
                  <a:srgbClr val="000080"/>
                </a:solidFill>
              </a:rPr>
              <a:t>import </a:t>
            </a:r>
            <a:r>
              <a:rPr lang="en-US" dirty="0" err="1"/>
              <a:t>word_tokenize</a:t>
            </a:r>
            <a:br>
              <a:rPr lang="en-US" dirty="0"/>
            </a:br>
            <a:r>
              <a:rPr lang="en-US" b="1" dirty="0">
                <a:solidFill>
                  <a:srgbClr val="000080"/>
                </a:solidFill>
              </a:rPr>
              <a:t>from </a:t>
            </a:r>
            <a:r>
              <a:rPr lang="en-US" dirty="0" err="1"/>
              <a:t>nltk.stem</a:t>
            </a:r>
            <a:r>
              <a:rPr lang="en-US" dirty="0"/>
              <a:t> </a:t>
            </a:r>
            <a:r>
              <a:rPr lang="en-US" b="1" dirty="0">
                <a:solidFill>
                  <a:srgbClr val="000080"/>
                </a:solidFill>
              </a:rPr>
              <a:t>import </a:t>
            </a:r>
            <a:r>
              <a:rPr lang="en-US" dirty="0"/>
              <a:t>snowball</a:t>
            </a:r>
            <a:br>
              <a:rPr lang="en-US" dirty="0"/>
            </a:br>
            <a:br>
              <a:rPr lang="en-US" dirty="0"/>
            </a:br>
            <a:r>
              <a:rPr lang="en-US" dirty="0"/>
              <a:t>text = </a:t>
            </a:r>
            <a:r>
              <a:rPr lang="en-US" b="1" dirty="0">
                <a:solidFill>
                  <a:srgbClr val="008000"/>
                </a:solidFill>
              </a:rPr>
              <a:t>"Instructive instructions are less useful than exemplifying examples"</a:t>
            </a:r>
          </a:p>
          <a:p>
            <a:pPr marL="411480" lvl="1" indent="0">
              <a:buNone/>
            </a:pPr>
            <a:br>
              <a:rPr lang="en-US" b="1" dirty="0">
                <a:solidFill>
                  <a:srgbClr val="008000"/>
                </a:solidFill>
              </a:rPr>
            </a:br>
            <a:r>
              <a:rPr lang="en-US" dirty="0"/>
              <a:t>tokens = </a:t>
            </a:r>
            <a:r>
              <a:rPr lang="en-US" dirty="0" err="1"/>
              <a:t>word_tokenize</a:t>
            </a:r>
            <a:r>
              <a:rPr lang="en-US" dirty="0"/>
              <a:t>(text)</a:t>
            </a:r>
            <a:br>
              <a:rPr lang="en-US" dirty="0"/>
            </a:br>
            <a:r>
              <a:rPr lang="en-US" dirty="0" err="1"/>
              <a:t>my_stemmer</a:t>
            </a:r>
            <a:r>
              <a:rPr lang="en-US" dirty="0"/>
              <a:t> = </a:t>
            </a:r>
            <a:r>
              <a:rPr lang="en-US" dirty="0" err="1"/>
              <a:t>snowball.SnowballStemmer</a:t>
            </a:r>
            <a:r>
              <a:rPr lang="en-US" dirty="0"/>
              <a:t>(</a:t>
            </a:r>
            <a:r>
              <a:rPr lang="en-US" b="1" dirty="0">
                <a:solidFill>
                  <a:srgbClr val="008000"/>
                </a:solidFill>
              </a:rPr>
              <a:t>"</a:t>
            </a:r>
            <a:r>
              <a:rPr lang="en-US" b="1" dirty="0" err="1">
                <a:solidFill>
                  <a:srgbClr val="008000"/>
                </a:solidFill>
              </a:rPr>
              <a:t>english</a:t>
            </a:r>
            <a:r>
              <a:rPr lang="en-US" b="1" dirty="0">
                <a:solidFill>
                  <a:srgbClr val="008000"/>
                </a:solidFill>
              </a:rPr>
              <a:t>"</a:t>
            </a:r>
            <a:r>
              <a:rPr lang="en-US" dirty="0"/>
              <a:t>)</a:t>
            </a:r>
            <a:br>
              <a:rPr lang="en-US" dirty="0"/>
            </a:br>
            <a:br>
              <a:rPr lang="en-US" dirty="0"/>
            </a:br>
            <a:r>
              <a:rPr lang="en-US" b="1" dirty="0">
                <a:solidFill>
                  <a:srgbClr val="000080"/>
                </a:solidFill>
              </a:rPr>
              <a:t>for </a:t>
            </a:r>
            <a:r>
              <a:rPr lang="en-US" dirty="0"/>
              <a:t>token </a:t>
            </a:r>
            <a:r>
              <a:rPr lang="en-US" b="1" dirty="0">
                <a:solidFill>
                  <a:srgbClr val="000080"/>
                </a:solidFill>
              </a:rPr>
              <a:t>in </a:t>
            </a:r>
            <a:r>
              <a:rPr lang="en-US" dirty="0"/>
              <a:t>tokens:</a:t>
            </a:r>
            <a:br>
              <a:rPr lang="en-US" dirty="0"/>
            </a:br>
            <a:r>
              <a:rPr lang="en-US" dirty="0"/>
              <a:t>   </a:t>
            </a:r>
            <a:r>
              <a:rPr lang="en-US" b="1" dirty="0">
                <a:solidFill>
                  <a:srgbClr val="000080"/>
                </a:solidFill>
              </a:rPr>
              <a:t>print(</a:t>
            </a:r>
            <a:r>
              <a:rPr lang="en-US" dirty="0" err="1"/>
              <a:t>my_stemmer.stem</a:t>
            </a:r>
            <a:r>
              <a:rPr lang="en-US" dirty="0"/>
              <a:t>(token)</a:t>
            </a:r>
            <a:r>
              <a:rPr lang="en-US" b="1" dirty="0">
                <a:solidFill>
                  <a:srgbClr val="002060"/>
                </a:solidFill>
              </a:rPr>
              <a:t>)</a:t>
            </a:r>
            <a:br>
              <a:rPr lang="en-US" dirty="0"/>
            </a:br>
            <a:endParaRPr lang="en-US" dirty="0"/>
          </a:p>
        </p:txBody>
      </p:sp>
    </p:spTree>
    <p:extLst>
      <p:ext uri="{BB962C8B-B14F-4D97-AF65-F5344CB8AC3E}">
        <p14:creationId xmlns:p14="http://schemas.microsoft.com/office/powerpoint/2010/main" val="431931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a:bodyPr>
          <a:lstStyle/>
          <a:p>
            <a:pPr marL="0" indent="0">
              <a:buNone/>
            </a:pPr>
            <a:r>
              <a:rPr lang="en-US" dirty="0"/>
              <a:t>instruct</a:t>
            </a:r>
          </a:p>
          <a:p>
            <a:pPr marL="0" indent="0">
              <a:buNone/>
            </a:pPr>
            <a:r>
              <a:rPr lang="en-US" dirty="0"/>
              <a:t>instruct</a:t>
            </a:r>
          </a:p>
          <a:p>
            <a:pPr marL="0" indent="0">
              <a:buNone/>
            </a:pPr>
            <a:r>
              <a:rPr lang="en-US" dirty="0"/>
              <a:t>are</a:t>
            </a:r>
          </a:p>
          <a:p>
            <a:pPr marL="0" indent="0">
              <a:buNone/>
            </a:pPr>
            <a:r>
              <a:rPr lang="en-US" dirty="0"/>
              <a:t>less</a:t>
            </a:r>
          </a:p>
          <a:p>
            <a:pPr marL="0" indent="0">
              <a:buNone/>
            </a:pPr>
            <a:r>
              <a:rPr lang="en-US" dirty="0"/>
              <a:t>use</a:t>
            </a:r>
          </a:p>
          <a:p>
            <a:pPr marL="0" indent="0">
              <a:buNone/>
            </a:pPr>
            <a:r>
              <a:rPr lang="en-US" dirty="0"/>
              <a:t>than</a:t>
            </a:r>
          </a:p>
          <a:p>
            <a:pPr marL="0" indent="0">
              <a:buNone/>
            </a:pPr>
            <a:r>
              <a:rPr lang="en-US" dirty="0" err="1"/>
              <a:t>exemplifi</a:t>
            </a:r>
            <a:endParaRPr lang="en-US" dirty="0"/>
          </a:p>
          <a:p>
            <a:pPr marL="0" indent="0">
              <a:buNone/>
            </a:pPr>
            <a:r>
              <a:rPr lang="en-US" dirty="0" err="1"/>
              <a:t>exampl</a:t>
            </a:r>
            <a:endParaRPr lang="en-US" dirty="0"/>
          </a:p>
        </p:txBody>
      </p:sp>
    </p:spTree>
    <p:extLst>
      <p:ext uri="{BB962C8B-B14F-4D97-AF65-F5344CB8AC3E}">
        <p14:creationId xmlns:p14="http://schemas.microsoft.com/office/powerpoint/2010/main" val="30543282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a:bodyPr>
          <a:lstStyle/>
          <a:p>
            <a:r>
              <a:rPr lang="en-US" dirty="0"/>
              <a:t>Lemmatization is often more reliable, but collapses fewer forms</a:t>
            </a:r>
          </a:p>
          <a:p>
            <a:r>
              <a:rPr lang="en-US" dirty="0"/>
              <a:t>We can use the </a:t>
            </a:r>
            <a:r>
              <a:rPr lang="en-US" dirty="0" err="1"/>
              <a:t>nltk</a:t>
            </a:r>
            <a:r>
              <a:rPr lang="en-US" dirty="0"/>
              <a:t> </a:t>
            </a:r>
            <a:r>
              <a:rPr lang="en-US" dirty="0" err="1"/>
              <a:t>WordNetLemmatizer</a:t>
            </a:r>
            <a:r>
              <a:rPr lang="en-US" dirty="0"/>
              <a:t> </a:t>
            </a:r>
            <a:br>
              <a:rPr lang="en-US" dirty="0"/>
            </a:br>
            <a:r>
              <a:rPr lang="en-US" dirty="0"/>
              <a:t>(not great but works mostly)</a:t>
            </a:r>
          </a:p>
          <a:p>
            <a:pPr marL="0" indent="0">
              <a:buNone/>
            </a:pPr>
            <a:endParaRPr lang="en-US" dirty="0"/>
          </a:p>
          <a:p>
            <a:pPr marL="411480" lvl="1" indent="0">
              <a:buNone/>
            </a:pPr>
            <a:r>
              <a:rPr lang="en-US" b="1" dirty="0">
                <a:solidFill>
                  <a:srgbClr val="000080"/>
                </a:solidFill>
              </a:rPr>
              <a:t>from </a:t>
            </a:r>
            <a:r>
              <a:rPr lang="en-US" dirty="0" err="1"/>
              <a:t>nltk.stem</a:t>
            </a:r>
            <a:r>
              <a:rPr lang="en-US" dirty="0"/>
              <a:t> </a:t>
            </a:r>
            <a:r>
              <a:rPr lang="en-US" b="1" dirty="0">
                <a:solidFill>
                  <a:srgbClr val="000080"/>
                </a:solidFill>
              </a:rPr>
              <a:t>import </a:t>
            </a:r>
            <a:r>
              <a:rPr lang="en-US" dirty="0" err="1"/>
              <a:t>WordNetLemmatizer</a:t>
            </a:r>
            <a:br>
              <a:rPr lang="en-US" dirty="0"/>
            </a:br>
            <a:r>
              <a:rPr lang="en-US" b="1" dirty="0">
                <a:solidFill>
                  <a:srgbClr val="000080"/>
                </a:solidFill>
              </a:rPr>
              <a:t>from </a:t>
            </a:r>
            <a:r>
              <a:rPr lang="en-US" dirty="0" err="1"/>
              <a:t>nltk</a:t>
            </a:r>
            <a:r>
              <a:rPr lang="en-US" dirty="0"/>
              <a:t> </a:t>
            </a:r>
            <a:r>
              <a:rPr lang="en-US" b="1" dirty="0">
                <a:solidFill>
                  <a:srgbClr val="000080"/>
                </a:solidFill>
              </a:rPr>
              <a:t>import </a:t>
            </a:r>
            <a:r>
              <a:rPr lang="en-US" dirty="0" err="1"/>
              <a:t>pos_tag</a:t>
            </a:r>
            <a:r>
              <a:rPr lang="en-US" dirty="0"/>
              <a:t>, </a:t>
            </a:r>
            <a:r>
              <a:rPr lang="en-US" dirty="0" err="1"/>
              <a:t>word_tokenize</a:t>
            </a:r>
            <a:br>
              <a:rPr lang="en-US" dirty="0"/>
            </a:br>
            <a:r>
              <a:rPr lang="en-US" b="1" dirty="0">
                <a:solidFill>
                  <a:srgbClr val="000080"/>
                </a:solidFill>
              </a:rPr>
              <a:t>from </a:t>
            </a:r>
            <a:r>
              <a:rPr lang="en-US" dirty="0" err="1"/>
              <a:t>nltk.corpus</a:t>
            </a:r>
            <a:r>
              <a:rPr lang="en-US" dirty="0"/>
              <a:t> </a:t>
            </a:r>
            <a:r>
              <a:rPr lang="en-US" b="1" dirty="0">
                <a:solidFill>
                  <a:srgbClr val="000080"/>
                </a:solidFill>
              </a:rPr>
              <a:t>import </a:t>
            </a:r>
            <a:r>
              <a:rPr lang="en-US" dirty="0" err="1"/>
              <a:t>wordnet</a:t>
            </a:r>
            <a:br>
              <a:rPr lang="en-US" dirty="0"/>
            </a:br>
            <a:endParaRPr lang="en-US" dirty="0"/>
          </a:p>
        </p:txBody>
      </p:sp>
    </p:spTree>
    <p:extLst>
      <p:ext uri="{BB962C8B-B14F-4D97-AF65-F5344CB8AC3E}">
        <p14:creationId xmlns:p14="http://schemas.microsoft.com/office/powerpoint/2010/main" val="3715661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Parsing – review</a:t>
            </a:r>
          </a:p>
        </p:txBody>
      </p:sp>
      <p:sp>
        <p:nvSpPr>
          <p:cNvPr id="3" name="Content Placeholder 2"/>
          <p:cNvSpPr>
            <a:spLocks noGrp="1"/>
          </p:cNvSpPr>
          <p:nvPr>
            <p:ph idx="1"/>
          </p:nvPr>
        </p:nvSpPr>
        <p:spPr/>
        <p:txBody>
          <a:bodyPr>
            <a:normAutofit lnSpcReduction="10000"/>
          </a:bodyPr>
          <a:lstStyle/>
          <a:p>
            <a:r>
              <a:rPr lang="en-US" dirty="0"/>
              <a:t>CFG parsers work by constructing a tree of phrases – grammars are bi-directional:</a:t>
            </a:r>
          </a:p>
          <a:p>
            <a:pPr lvl="1"/>
            <a:r>
              <a:rPr lang="en-US" dirty="0"/>
              <a:t>Top down: LHS &gt; RHS</a:t>
            </a:r>
          </a:p>
          <a:p>
            <a:pPr lvl="1"/>
            <a:r>
              <a:rPr lang="en-US" dirty="0"/>
              <a:t>Bottom up: LHS &lt; RHS</a:t>
            </a:r>
          </a:p>
          <a:p>
            <a:r>
              <a:rPr lang="en-US" dirty="0"/>
              <a:t>Algorithm for possible (binary) trees: CKY</a:t>
            </a:r>
          </a:p>
          <a:p>
            <a:pPr lvl="1"/>
            <a:r>
              <a:rPr lang="en-US" dirty="0"/>
              <a:t>Try to identify places to split the input</a:t>
            </a:r>
          </a:p>
          <a:p>
            <a:pPr lvl="1"/>
            <a:r>
              <a:rPr lang="en-US" dirty="0"/>
              <a:t>Do two things show up as a RHS somewhere?</a:t>
            </a:r>
          </a:p>
          <a:p>
            <a:pPr lvl="1"/>
            <a:r>
              <a:rPr lang="en-US" dirty="0"/>
              <a:t>Use dynamic programming: keep a table of all possible pairs, look up only once</a:t>
            </a:r>
          </a:p>
          <a:p>
            <a:pPr lvl="1"/>
            <a:r>
              <a:rPr lang="en-US" dirty="0"/>
              <a:t>Requires grammars in </a:t>
            </a:r>
            <a:r>
              <a:rPr lang="en-US" b="1" dirty="0"/>
              <a:t>CNF</a:t>
            </a:r>
          </a:p>
        </p:txBody>
      </p:sp>
    </p:spTree>
    <p:extLst>
      <p:ext uri="{BB962C8B-B14F-4D97-AF65-F5344CB8AC3E}">
        <p14:creationId xmlns:p14="http://schemas.microsoft.com/office/powerpoint/2010/main" val="18034716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fontScale="92500" lnSpcReduction="20000"/>
          </a:bodyPr>
          <a:lstStyle/>
          <a:p>
            <a:pPr marL="411480" lvl="1" indent="0">
              <a:buNone/>
            </a:pPr>
            <a:r>
              <a:rPr lang="en-US" dirty="0"/>
              <a:t>text = </a:t>
            </a:r>
            <a:r>
              <a:rPr lang="en-US" b="1" dirty="0">
                <a:solidFill>
                  <a:srgbClr val="008000"/>
                </a:solidFill>
              </a:rPr>
              <a:t>"Instructive instructions are less useful than exemplifying examples"</a:t>
            </a:r>
            <a:br>
              <a:rPr lang="en-US" b="1" dirty="0">
                <a:solidFill>
                  <a:srgbClr val="008000"/>
                </a:solidFill>
              </a:rPr>
            </a:br>
            <a:r>
              <a:rPr lang="en-US" dirty="0"/>
              <a:t>tokens = </a:t>
            </a:r>
            <a:r>
              <a:rPr lang="en-US" dirty="0" err="1"/>
              <a:t>word_tokenize</a:t>
            </a:r>
            <a:r>
              <a:rPr lang="en-US" dirty="0"/>
              <a:t>(text)</a:t>
            </a:r>
            <a:br>
              <a:rPr lang="en-US" dirty="0"/>
            </a:br>
            <a:r>
              <a:rPr lang="en-US" dirty="0"/>
              <a:t>tagged = </a:t>
            </a:r>
            <a:r>
              <a:rPr lang="en-US" dirty="0" err="1"/>
              <a:t>pos_tag</a:t>
            </a:r>
            <a:r>
              <a:rPr lang="en-US" dirty="0"/>
              <a:t>(tokens)</a:t>
            </a:r>
            <a:br>
              <a:rPr lang="en-US" dirty="0"/>
            </a:br>
            <a:br>
              <a:rPr lang="en-US" dirty="0"/>
            </a:br>
            <a:r>
              <a:rPr lang="en-US" dirty="0" err="1"/>
              <a:t>my_lemmatizer</a:t>
            </a:r>
            <a:r>
              <a:rPr lang="en-US" dirty="0"/>
              <a:t> = </a:t>
            </a:r>
            <a:r>
              <a:rPr lang="en-US" dirty="0" err="1"/>
              <a:t>WordNetLemmatizer</a:t>
            </a:r>
            <a:r>
              <a:rPr lang="en-US" dirty="0"/>
              <a:t>()</a:t>
            </a:r>
            <a:br>
              <a:rPr lang="en-US" dirty="0"/>
            </a:br>
            <a:br>
              <a:rPr lang="en-US" dirty="0"/>
            </a:br>
            <a:r>
              <a:rPr lang="en-US" b="1" dirty="0">
                <a:solidFill>
                  <a:srgbClr val="000080"/>
                </a:solidFill>
              </a:rPr>
              <a:t>for </a:t>
            </a:r>
            <a:r>
              <a:rPr lang="en-US" dirty="0"/>
              <a:t>token, tag </a:t>
            </a:r>
            <a:r>
              <a:rPr lang="en-US" b="1" dirty="0">
                <a:solidFill>
                  <a:srgbClr val="000080"/>
                </a:solidFill>
              </a:rPr>
              <a:t>in </a:t>
            </a:r>
            <a:r>
              <a:rPr lang="en-US" dirty="0"/>
              <a:t>tagged:</a:t>
            </a:r>
            <a:br>
              <a:rPr lang="en-US" dirty="0"/>
            </a:br>
            <a:r>
              <a:rPr lang="en-US" dirty="0"/>
              <a:t>    </a:t>
            </a:r>
            <a:r>
              <a:rPr lang="en-US" dirty="0" err="1"/>
              <a:t>wordnet_tag</a:t>
            </a:r>
            <a:r>
              <a:rPr lang="en-US" dirty="0"/>
              <a:t> = </a:t>
            </a:r>
            <a:r>
              <a:rPr lang="en-US" dirty="0" err="1"/>
              <a:t>get_wordnet_pos</a:t>
            </a:r>
            <a:r>
              <a:rPr lang="en-US" dirty="0"/>
              <a:t>(tag)</a:t>
            </a:r>
            <a:br>
              <a:rPr lang="en-US" dirty="0"/>
            </a:br>
            <a:r>
              <a:rPr lang="en-US" dirty="0"/>
              <a:t>    </a:t>
            </a:r>
            <a:r>
              <a:rPr lang="en-US" b="1" dirty="0">
                <a:solidFill>
                  <a:srgbClr val="000080"/>
                </a:solidFill>
              </a:rPr>
              <a:t>if </a:t>
            </a:r>
            <a:r>
              <a:rPr lang="en-US" dirty="0" err="1"/>
              <a:t>wordnet_tag</a:t>
            </a:r>
            <a:r>
              <a:rPr lang="en-US" dirty="0"/>
              <a:t> </a:t>
            </a:r>
            <a:r>
              <a:rPr lang="en-US" b="1" dirty="0">
                <a:solidFill>
                  <a:srgbClr val="000080"/>
                </a:solidFill>
              </a:rPr>
              <a:t>is not </a:t>
            </a:r>
            <a:r>
              <a:rPr lang="en-US" dirty="0">
                <a:solidFill>
                  <a:srgbClr val="000080"/>
                </a:solidFill>
              </a:rPr>
              <a:t>None</a:t>
            </a:r>
            <a:r>
              <a:rPr lang="en-US" dirty="0"/>
              <a:t>:</a:t>
            </a:r>
            <a:br>
              <a:rPr lang="en-US" dirty="0"/>
            </a:br>
            <a:r>
              <a:rPr lang="en-US" dirty="0"/>
              <a:t>        </a:t>
            </a:r>
            <a:r>
              <a:rPr lang="en-US" b="1" dirty="0">
                <a:solidFill>
                  <a:srgbClr val="000080"/>
                </a:solidFill>
              </a:rPr>
              <a:t>print(</a:t>
            </a:r>
            <a:r>
              <a:rPr lang="en-US" dirty="0"/>
              <a:t>token + </a:t>
            </a:r>
            <a:r>
              <a:rPr lang="en-US" b="1" dirty="0">
                <a:solidFill>
                  <a:srgbClr val="008000"/>
                </a:solidFill>
              </a:rPr>
              <a:t>"</a:t>
            </a:r>
            <a:r>
              <a:rPr lang="en-US" b="1" dirty="0">
                <a:solidFill>
                  <a:srgbClr val="000080"/>
                </a:solidFill>
              </a:rPr>
              <a:t>\t</a:t>
            </a:r>
            <a:r>
              <a:rPr lang="en-US" b="1" dirty="0">
                <a:solidFill>
                  <a:srgbClr val="008000"/>
                </a:solidFill>
              </a:rPr>
              <a:t>" </a:t>
            </a:r>
            <a:r>
              <a:rPr lang="en-US" dirty="0"/>
              <a:t>+tag + </a:t>
            </a:r>
            <a:r>
              <a:rPr lang="en-US" b="1" dirty="0">
                <a:solidFill>
                  <a:srgbClr val="008000"/>
                </a:solidFill>
              </a:rPr>
              <a:t>"</a:t>
            </a:r>
            <a:r>
              <a:rPr lang="en-US" b="1" dirty="0">
                <a:solidFill>
                  <a:srgbClr val="000080"/>
                </a:solidFill>
              </a:rPr>
              <a:t>\t</a:t>
            </a:r>
            <a:r>
              <a:rPr lang="en-US" b="1" dirty="0">
                <a:solidFill>
                  <a:srgbClr val="008000"/>
                </a:solidFill>
              </a:rPr>
              <a:t>" </a:t>
            </a:r>
            <a:r>
              <a:rPr lang="en-US" dirty="0"/>
              <a:t>+ 			    		</a:t>
            </a:r>
            <a:r>
              <a:rPr lang="en-US" dirty="0" err="1"/>
              <a:t>my_lemmatizer.lemmatize</a:t>
            </a:r>
            <a:r>
              <a:rPr lang="en-US" dirty="0"/>
              <a:t>(</a:t>
            </a:r>
            <a:r>
              <a:rPr lang="en-US" dirty="0" err="1"/>
              <a:t>token,wordnet_tag</a:t>
            </a:r>
            <a:r>
              <a:rPr lang="en-US" dirty="0"/>
              <a:t>)</a:t>
            </a:r>
            <a:r>
              <a:rPr lang="en-US" b="1" dirty="0">
                <a:solidFill>
                  <a:srgbClr val="002060"/>
                </a:solidFill>
              </a:rPr>
              <a:t>)</a:t>
            </a:r>
            <a:br>
              <a:rPr lang="en-US" dirty="0"/>
            </a:br>
            <a:r>
              <a:rPr lang="en-US" dirty="0"/>
              <a:t>    </a:t>
            </a:r>
            <a:r>
              <a:rPr lang="en-US" b="1" dirty="0">
                <a:solidFill>
                  <a:srgbClr val="000080"/>
                </a:solidFill>
              </a:rPr>
              <a:t>else</a:t>
            </a:r>
            <a:r>
              <a:rPr lang="en-US" dirty="0"/>
              <a:t>:</a:t>
            </a:r>
            <a:br>
              <a:rPr lang="en-US" dirty="0"/>
            </a:br>
            <a:r>
              <a:rPr lang="en-US" dirty="0"/>
              <a:t>        </a:t>
            </a:r>
            <a:r>
              <a:rPr lang="en-US" b="1" dirty="0">
                <a:solidFill>
                  <a:srgbClr val="000080"/>
                </a:solidFill>
              </a:rPr>
              <a:t>print(</a:t>
            </a:r>
            <a:r>
              <a:rPr lang="en-US" dirty="0"/>
              <a:t>token + </a:t>
            </a:r>
            <a:r>
              <a:rPr lang="en-US" b="1" dirty="0">
                <a:solidFill>
                  <a:srgbClr val="008000"/>
                </a:solidFill>
              </a:rPr>
              <a:t>"</a:t>
            </a:r>
            <a:r>
              <a:rPr lang="en-US" b="1" dirty="0">
                <a:solidFill>
                  <a:srgbClr val="000080"/>
                </a:solidFill>
              </a:rPr>
              <a:t>\t</a:t>
            </a:r>
            <a:r>
              <a:rPr lang="en-US" b="1" dirty="0">
                <a:solidFill>
                  <a:srgbClr val="008000"/>
                </a:solidFill>
              </a:rPr>
              <a:t>" </a:t>
            </a:r>
            <a:r>
              <a:rPr lang="en-US" dirty="0"/>
              <a:t>+tag + </a:t>
            </a:r>
            <a:r>
              <a:rPr lang="en-US" b="1" dirty="0">
                <a:solidFill>
                  <a:srgbClr val="008000"/>
                </a:solidFill>
              </a:rPr>
              <a:t>"</a:t>
            </a:r>
            <a:r>
              <a:rPr lang="en-US" b="1" dirty="0">
                <a:solidFill>
                  <a:srgbClr val="000080"/>
                </a:solidFill>
              </a:rPr>
              <a:t>\t</a:t>
            </a:r>
            <a:r>
              <a:rPr lang="en-US" b="1" dirty="0">
                <a:solidFill>
                  <a:srgbClr val="008000"/>
                </a:solidFill>
              </a:rPr>
              <a:t>" </a:t>
            </a:r>
            <a:r>
              <a:rPr lang="en-US" dirty="0"/>
              <a:t>+ token</a:t>
            </a:r>
            <a:r>
              <a:rPr lang="en-US" b="1" dirty="0">
                <a:solidFill>
                  <a:srgbClr val="002060"/>
                </a:solidFill>
              </a:rPr>
              <a:t>)</a:t>
            </a:r>
          </a:p>
        </p:txBody>
      </p:sp>
    </p:spTree>
    <p:extLst>
      <p:ext uri="{BB962C8B-B14F-4D97-AF65-F5344CB8AC3E}">
        <p14:creationId xmlns:p14="http://schemas.microsoft.com/office/powerpoint/2010/main" val="16161897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lemmatize and stem</a:t>
            </a:r>
          </a:p>
        </p:txBody>
      </p:sp>
      <p:sp>
        <p:nvSpPr>
          <p:cNvPr id="3" name="Content Placeholder 2"/>
          <p:cNvSpPr>
            <a:spLocks noGrp="1"/>
          </p:cNvSpPr>
          <p:nvPr>
            <p:ph idx="1"/>
          </p:nvPr>
        </p:nvSpPr>
        <p:spPr/>
        <p:txBody>
          <a:bodyPr>
            <a:normAutofit fontScale="92500" lnSpcReduction="20000"/>
          </a:bodyPr>
          <a:lstStyle/>
          <a:p>
            <a:pPr marL="0" indent="0">
              <a:buNone/>
            </a:pPr>
            <a:r>
              <a:rPr lang="en-US" b="1" dirty="0" err="1">
                <a:solidFill>
                  <a:srgbClr val="000080"/>
                </a:solidFill>
              </a:rPr>
              <a:t>def</a:t>
            </a:r>
            <a:r>
              <a:rPr lang="en-US" b="1" dirty="0">
                <a:solidFill>
                  <a:srgbClr val="000080"/>
                </a:solidFill>
              </a:rPr>
              <a:t> </a:t>
            </a:r>
            <a:r>
              <a:rPr lang="en-US" dirty="0" err="1"/>
              <a:t>get_wordnet_pos</a:t>
            </a:r>
            <a:r>
              <a:rPr lang="en-US" dirty="0"/>
              <a:t>(</a:t>
            </a:r>
            <a:r>
              <a:rPr lang="en-US" dirty="0" err="1"/>
              <a:t>PTB_tag</a:t>
            </a:r>
            <a:r>
              <a:rPr lang="en-US" dirty="0"/>
              <a:t>):</a:t>
            </a:r>
            <a:br>
              <a:rPr lang="en-US" dirty="0"/>
            </a:br>
            <a:r>
              <a:rPr lang="en-US" dirty="0"/>
              <a:t>    </a:t>
            </a:r>
            <a:r>
              <a:rPr lang="en-US" b="1" dirty="0">
                <a:solidFill>
                  <a:srgbClr val="000080"/>
                </a:solidFill>
              </a:rPr>
              <a:t>if </a:t>
            </a:r>
            <a:r>
              <a:rPr lang="en-US" dirty="0" err="1"/>
              <a:t>PTB_tag.startswith</a:t>
            </a:r>
            <a:r>
              <a:rPr lang="en-US" dirty="0"/>
              <a:t>(</a:t>
            </a:r>
            <a:r>
              <a:rPr lang="en-US" b="1" dirty="0">
                <a:solidFill>
                  <a:srgbClr val="008000"/>
                </a:solidFill>
              </a:rPr>
              <a:t>'J'</a:t>
            </a:r>
            <a:r>
              <a:rPr lang="en-US" dirty="0"/>
              <a:t>):</a:t>
            </a:r>
            <a:br>
              <a:rPr lang="en-US" dirty="0"/>
            </a:br>
            <a:r>
              <a:rPr lang="en-US" dirty="0"/>
              <a:t>        </a:t>
            </a:r>
            <a:r>
              <a:rPr lang="en-US" b="1" dirty="0">
                <a:solidFill>
                  <a:srgbClr val="000080"/>
                </a:solidFill>
              </a:rPr>
              <a:t>return </a:t>
            </a:r>
            <a:r>
              <a:rPr lang="en-US" dirty="0" err="1"/>
              <a:t>wordnet.ADJ</a:t>
            </a:r>
            <a:br>
              <a:rPr lang="en-US" dirty="0"/>
            </a:br>
            <a:r>
              <a:rPr lang="en-US" dirty="0"/>
              <a:t>    </a:t>
            </a:r>
            <a:r>
              <a:rPr lang="en-US" b="1" dirty="0" err="1">
                <a:solidFill>
                  <a:srgbClr val="000080"/>
                </a:solidFill>
              </a:rPr>
              <a:t>elif</a:t>
            </a:r>
            <a:r>
              <a:rPr lang="en-US" b="1" dirty="0">
                <a:solidFill>
                  <a:srgbClr val="000080"/>
                </a:solidFill>
              </a:rPr>
              <a:t> </a:t>
            </a:r>
            <a:r>
              <a:rPr lang="en-US" dirty="0" err="1"/>
              <a:t>PTB_tag.startswith</a:t>
            </a:r>
            <a:r>
              <a:rPr lang="en-US" dirty="0"/>
              <a:t>(</a:t>
            </a:r>
            <a:r>
              <a:rPr lang="en-US" b="1" dirty="0">
                <a:solidFill>
                  <a:srgbClr val="008000"/>
                </a:solidFill>
              </a:rPr>
              <a:t>'V'</a:t>
            </a:r>
            <a:r>
              <a:rPr lang="en-US" dirty="0"/>
              <a:t>):</a:t>
            </a:r>
            <a:br>
              <a:rPr lang="en-US" dirty="0"/>
            </a:br>
            <a:r>
              <a:rPr lang="en-US" dirty="0"/>
              <a:t>        </a:t>
            </a:r>
            <a:r>
              <a:rPr lang="en-US" b="1" dirty="0">
                <a:solidFill>
                  <a:srgbClr val="000080"/>
                </a:solidFill>
              </a:rPr>
              <a:t>return </a:t>
            </a:r>
            <a:r>
              <a:rPr lang="en-US" dirty="0" err="1"/>
              <a:t>wordnet.VERB</a:t>
            </a:r>
            <a:br>
              <a:rPr lang="en-US" dirty="0"/>
            </a:br>
            <a:r>
              <a:rPr lang="en-US" dirty="0"/>
              <a:t>    </a:t>
            </a:r>
            <a:r>
              <a:rPr lang="en-US" b="1" dirty="0" err="1">
                <a:solidFill>
                  <a:srgbClr val="000080"/>
                </a:solidFill>
              </a:rPr>
              <a:t>elif</a:t>
            </a:r>
            <a:r>
              <a:rPr lang="en-US" b="1" dirty="0">
                <a:solidFill>
                  <a:srgbClr val="000080"/>
                </a:solidFill>
              </a:rPr>
              <a:t> </a:t>
            </a:r>
            <a:r>
              <a:rPr lang="en-US" dirty="0" err="1"/>
              <a:t>PTB_tag.startswith</a:t>
            </a:r>
            <a:r>
              <a:rPr lang="en-US" dirty="0"/>
              <a:t>(</a:t>
            </a:r>
            <a:r>
              <a:rPr lang="en-US" b="1" dirty="0">
                <a:solidFill>
                  <a:srgbClr val="008000"/>
                </a:solidFill>
              </a:rPr>
              <a:t>'N'</a:t>
            </a:r>
            <a:r>
              <a:rPr lang="en-US" dirty="0"/>
              <a:t>):</a:t>
            </a:r>
            <a:br>
              <a:rPr lang="en-US" dirty="0"/>
            </a:br>
            <a:r>
              <a:rPr lang="en-US" dirty="0"/>
              <a:t>        </a:t>
            </a:r>
            <a:r>
              <a:rPr lang="en-US" b="1" dirty="0">
                <a:solidFill>
                  <a:srgbClr val="000080"/>
                </a:solidFill>
              </a:rPr>
              <a:t>return </a:t>
            </a:r>
            <a:r>
              <a:rPr lang="en-US" dirty="0" err="1"/>
              <a:t>wordnet.NOUN</a:t>
            </a:r>
            <a:br>
              <a:rPr lang="en-US" dirty="0"/>
            </a:br>
            <a:r>
              <a:rPr lang="en-US" dirty="0"/>
              <a:t>    </a:t>
            </a:r>
            <a:r>
              <a:rPr lang="en-US" b="1" dirty="0" err="1">
                <a:solidFill>
                  <a:srgbClr val="000080"/>
                </a:solidFill>
              </a:rPr>
              <a:t>elif</a:t>
            </a:r>
            <a:r>
              <a:rPr lang="en-US" b="1" dirty="0">
                <a:solidFill>
                  <a:srgbClr val="000080"/>
                </a:solidFill>
              </a:rPr>
              <a:t> </a:t>
            </a:r>
            <a:r>
              <a:rPr lang="en-US" dirty="0" err="1"/>
              <a:t>PTB_tag.startswith</a:t>
            </a:r>
            <a:r>
              <a:rPr lang="en-US" dirty="0"/>
              <a:t>(</a:t>
            </a:r>
            <a:r>
              <a:rPr lang="en-US" b="1" dirty="0">
                <a:solidFill>
                  <a:srgbClr val="008000"/>
                </a:solidFill>
              </a:rPr>
              <a:t>'R'</a:t>
            </a:r>
            <a:r>
              <a:rPr lang="en-US" dirty="0"/>
              <a:t>):</a:t>
            </a:r>
            <a:br>
              <a:rPr lang="en-US" dirty="0"/>
            </a:br>
            <a:r>
              <a:rPr lang="en-US" dirty="0"/>
              <a:t>        </a:t>
            </a:r>
            <a:r>
              <a:rPr lang="en-US" b="1" dirty="0">
                <a:solidFill>
                  <a:srgbClr val="000080"/>
                </a:solidFill>
              </a:rPr>
              <a:t>return </a:t>
            </a:r>
            <a:r>
              <a:rPr lang="en-US" dirty="0" err="1"/>
              <a:t>wordnet.ADV</a:t>
            </a:r>
            <a:br>
              <a:rPr lang="en-US" dirty="0"/>
            </a:br>
            <a:r>
              <a:rPr lang="en-US" dirty="0"/>
              <a:t>    </a:t>
            </a:r>
            <a:r>
              <a:rPr lang="en-US" b="1" dirty="0">
                <a:solidFill>
                  <a:srgbClr val="000080"/>
                </a:solidFill>
              </a:rPr>
              <a:t>else</a:t>
            </a:r>
            <a:r>
              <a:rPr lang="en-US" dirty="0"/>
              <a:t>: </a:t>
            </a:r>
            <a:r>
              <a:rPr lang="en-US" i="1" dirty="0">
                <a:solidFill>
                  <a:srgbClr val="808080"/>
                </a:solidFill>
              </a:rPr>
              <a:t># indeclinable word</a:t>
            </a:r>
            <a:br>
              <a:rPr lang="en-US" i="1" dirty="0">
                <a:solidFill>
                  <a:srgbClr val="808080"/>
                </a:solidFill>
              </a:rPr>
            </a:br>
            <a:r>
              <a:rPr lang="en-US" i="1" dirty="0">
                <a:solidFill>
                  <a:srgbClr val="808080"/>
                </a:solidFill>
              </a:rPr>
              <a:t>        </a:t>
            </a:r>
            <a:r>
              <a:rPr lang="en-US" b="1" dirty="0">
                <a:solidFill>
                  <a:srgbClr val="000080"/>
                </a:solidFill>
              </a:rPr>
              <a:t>return </a:t>
            </a:r>
            <a:r>
              <a:rPr lang="en-US" dirty="0">
                <a:solidFill>
                  <a:srgbClr val="000080"/>
                </a:solidFill>
              </a:rPr>
              <a:t>None</a:t>
            </a:r>
            <a:br>
              <a:rPr lang="en-US" dirty="0">
                <a:solidFill>
                  <a:srgbClr val="000080"/>
                </a:solidFill>
              </a:rPr>
            </a:br>
            <a:endParaRPr lang="en-US" dirty="0"/>
          </a:p>
        </p:txBody>
      </p:sp>
    </p:spTree>
    <p:extLst>
      <p:ext uri="{BB962C8B-B14F-4D97-AF65-F5344CB8AC3E}">
        <p14:creationId xmlns:p14="http://schemas.microsoft.com/office/powerpoint/2010/main" val="1900893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Collapsed frequencies</a:t>
            </a:r>
          </a:p>
        </p:txBody>
      </p:sp>
      <p:sp>
        <p:nvSpPr>
          <p:cNvPr id="3" name="Content Placeholder 2"/>
          <p:cNvSpPr>
            <a:spLocks noGrp="1"/>
          </p:cNvSpPr>
          <p:nvPr>
            <p:ph idx="1"/>
          </p:nvPr>
        </p:nvSpPr>
        <p:spPr/>
        <p:txBody>
          <a:bodyPr>
            <a:normAutofit fontScale="92500" lnSpcReduction="10000"/>
          </a:bodyPr>
          <a:lstStyle/>
          <a:p>
            <a:r>
              <a:rPr lang="en-US" dirty="0"/>
              <a:t>Answer 2: use…</a:t>
            </a:r>
          </a:p>
          <a:p>
            <a:r>
              <a:rPr lang="en-US" dirty="0"/>
              <a:t>Collapsed frequencies!</a:t>
            </a:r>
          </a:p>
          <a:p>
            <a:pPr lvl="1"/>
            <a:r>
              <a:rPr lang="en-US" sz="2800" dirty="0"/>
              <a:t>Island 		3</a:t>
            </a:r>
          </a:p>
          <a:p>
            <a:pPr lvl="1"/>
            <a:r>
              <a:rPr lang="en-US" sz="2800" dirty="0">
                <a:solidFill>
                  <a:srgbClr val="0070C0"/>
                </a:solidFill>
              </a:rPr>
              <a:t>Coast Guard </a:t>
            </a:r>
            <a:r>
              <a:rPr lang="en-US" sz="2800" dirty="0"/>
              <a:t>	2</a:t>
            </a:r>
          </a:p>
          <a:p>
            <a:pPr lvl="1"/>
            <a:r>
              <a:rPr lang="en-US" sz="2800" dirty="0"/>
              <a:t>Navy 		1</a:t>
            </a:r>
          </a:p>
          <a:p>
            <a:pPr lvl="1"/>
            <a:r>
              <a:rPr lang="en-US" sz="2800" dirty="0">
                <a:solidFill>
                  <a:srgbClr val="0070C0"/>
                </a:solidFill>
              </a:rPr>
              <a:t>U.S. Navy</a:t>
            </a:r>
            <a:r>
              <a:rPr lang="en-US" sz="2800" dirty="0"/>
              <a:t>	1</a:t>
            </a:r>
          </a:p>
          <a:p>
            <a:pPr lvl="1"/>
            <a:r>
              <a:rPr lang="en-US" sz="2800" dirty="0">
                <a:solidFill>
                  <a:srgbClr val="0070C0"/>
                </a:solidFill>
              </a:rPr>
              <a:t>palm fron</a:t>
            </a:r>
            <a:r>
              <a:rPr lang="en-US" sz="2800" dirty="0">
                <a:solidFill>
                  <a:srgbClr val="FF0000"/>
                </a:solidFill>
              </a:rPr>
              <a:t>d</a:t>
            </a:r>
            <a:r>
              <a:rPr lang="en-US" sz="2800" dirty="0"/>
              <a:t> 	1</a:t>
            </a:r>
          </a:p>
          <a:p>
            <a:pPr lvl="1"/>
            <a:r>
              <a:rPr lang="en-US" dirty="0"/>
              <a:t>castaway		1</a:t>
            </a:r>
          </a:p>
          <a:p>
            <a:pPr lvl="1"/>
            <a:r>
              <a:rPr lang="en-US" dirty="0"/>
              <a:t>Honolulu		1</a:t>
            </a:r>
          </a:p>
          <a:p>
            <a:pPr lvl="1"/>
            <a:r>
              <a:rPr lang="en-US" dirty="0" err="1"/>
              <a:t>Fanadik</a:t>
            </a:r>
            <a:r>
              <a:rPr lang="en-US" dirty="0"/>
              <a:t>		1</a:t>
            </a:r>
          </a:p>
          <a:p>
            <a:pPr lvl="1"/>
            <a:r>
              <a:rPr lang="en-US" dirty="0">
                <a:solidFill>
                  <a:srgbClr val="FF0000"/>
                </a:solidFill>
              </a:rPr>
              <a:t>strand</a:t>
            </a:r>
            <a:r>
              <a:rPr lang="en-US" dirty="0"/>
              <a:t>		1</a:t>
            </a:r>
          </a:p>
        </p:txBody>
      </p:sp>
      <p:sp>
        <p:nvSpPr>
          <p:cNvPr id="4" name="TextBox 3"/>
          <p:cNvSpPr txBox="1"/>
          <p:nvPr/>
        </p:nvSpPr>
        <p:spPr>
          <a:xfrm>
            <a:off x="4495800" y="3124200"/>
            <a:ext cx="2819400" cy="156966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sz="2400" dirty="0"/>
              <a:t>We have better grouping now… But what is this document like?</a:t>
            </a:r>
          </a:p>
        </p:txBody>
      </p:sp>
    </p:spTree>
    <p:extLst>
      <p:ext uri="{BB962C8B-B14F-4D97-AF65-F5344CB8AC3E}">
        <p14:creationId xmlns:p14="http://schemas.microsoft.com/office/powerpoint/2010/main" val="2572157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Is the following document similar?</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One man went from camper to castaway in a turn of the tide.</a:t>
            </a:r>
          </a:p>
          <a:p>
            <a:pPr marL="0" indent="0">
              <a:buNone/>
            </a:pPr>
            <a:endParaRPr lang="en-US" dirty="0"/>
          </a:p>
          <a:p>
            <a:pPr marL="0" indent="0">
              <a:buNone/>
            </a:pPr>
            <a:r>
              <a:rPr lang="en-US" dirty="0"/>
              <a:t>An Illinois man who drifted in a dinghy from the Florida Keys to a desolate island in the Bahamas is lucky to be alive after six days spent on the open ocean and then marooned, according the U.S. Coast Guard who rescued him Monday night.</a:t>
            </a:r>
          </a:p>
          <a:p>
            <a:pPr marL="0" indent="0">
              <a:buNone/>
            </a:pPr>
            <a:endParaRPr lang="en-US" dirty="0"/>
          </a:p>
          <a:p>
            <a:pPr marL="0" indent="0">
              <a:buNone/>
            </a:pPr>
            <a:r>
              <a:rPr lang="en-US" dirty="0"/>
              <a:t>Larry </a:t>
            </a:r>
            <a:r>
              <a:rPr lang="en-US" dirty="0" err="1"/>
              <a:t>Sutterfield</a:t>
            </a:r>
            <a:r>
              <a:rPr lang="en-US" dirty="0"/>
              <a:t>, 39, planned to go camping when he took his dinghy under the Seven Mile Bridge in Marathon, Fla. But the current took him toward the Florida Straits and then to a small spit of land along the Cay Sal Bank in the Bahamas, The Sun-Sentinel reported.</a:t>
            </a:r>
          </a:p>
        </p:txBody>
      </p:sp>
    </p:spTree>
    <p:extLst>
      <p:ext uri="{BB962C8B-B14F-4D97-AF65-F5344CB8AC3E}">
        <p14:creationId xmlns:p14="http://schemas.microsoft.com/office/powerpoint/2010/main" val="828374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Is the following document similar?</a:t>
            </a:r>
          </a:p>
        </p:txBody>
      </p:sp>
      <p:sp>
        <p:nvSpPr>
          <p:cNvPr id="6" name="Content Placeholder 5"/>
          <p:cNvSpPr>
            <a:spLocks noGrp="1"/>
          </p:cNvSpPr>
          <p:nvPr>
            <p:ph sz="half" idx="1"/>
          </p:nvPr>
        </p:nvSpPr>
        <p:spPr/>
        <p:txBody>
          <a:bodyPr>
            <a:normAutofit/>
          </a:bodyPr>
          <a:lstStyle/>
          <a:p>
            <a:pPr lvl="1"/>
            <a:r>
              <a:rPr lang="en-US" sz="2800" u="sng" dirty="0">
                <a:solidFill>
                  <a:srgbClr val="FF0000"/>
                </a:solidFill>
              </a:rPr>
              <a:t>I</a:t>
            </a:r>
            <a:r>
              <a:rPr lang="en-US" sz="2800" u="sng" dirty="0"/>
              <a:t>sland</a:t>
            </a:r>
            <a:r>
              <a:rPr lang="en-US" sz="2800" dirty="0"/>
              <a:t> 		3</a:t>
            </a:r>
          </a:p>
          <a:p>
            <a:pPr lvl="1"/>
            <a:r>
              <a:rPr lang="en-US" sz="2800" u="sng" dirty="0">
                <a:solidFill>
                  <a:srgbClr val="0070C0"/>
                </a:solidFill>
              </a:rPr>
              <a:t>Coast Guard</a:t>
            </a:r>
            <a:r>
              <a:rPr lang="en-US" sz="2800" dirty="0">
                <a:solidFill>
                  <a:srgbClr val="0070C0"/>
                </a:solidFill>
              </a:rPr>
              <a:t> </a:t>
            </a:r>
            <a:r>
              <a:rPr lang="en-US" sz="2800" dirty="0"/>
              <a:t>	2</a:t>
            </a:r>
          </a:p>
          <a:p>
            <a:pPr lvl="1"/>
            <a:r>
              <a:rPr lang="en-US" sz="2800" dirty="0"/>
              <a:t>Navy 		1</a:t>
            </a:r>
          </a:p>
          <a:p>
            <a:pPr lvl="1"/>
            <a:r>
              <a:rPr lang="en-US" sz="2800" dirty="0">
                <a:solidFill>
                  <a:srgbClr val="0070C0"/>
                </a:solidFill>
              </a:rPr>
              <a:t>U.S. Navy</a:t>
            </a:r>
            <a:r>
              <a:rPr lang="en-US" sz="2800" dirty="0"/>
              <a:t>	1</a:t>
            </a:r>
          </a:p>
          <a:p>
            <a:pPr lvl="1"/>
            <a:r>
              <a:rPr lang="en-US" sz="2800" dirty="0">
                <a:solidFill>
                  <a:srgbClr val="0070C0"/>
                </a:solidFill>
              </a:rPr>
              <a:t>palm fron</a:t>
            </a:r>
            <a:r>
              <a:rPr lang="en-US" sz="2800" dirty="0">
                <a:solidFill>
                  <a:srgbClr val="FF0000"/>
                </a:solidFill>
              </a:rPr>
              <a:t>d</a:t>
            </a:r>
            <a:r>
              <a:rPr lang="en-US" sz="2800" dirty="0"/>
              <a:t> 	1</a:t>
            </a:r>
          </a:p>
          <a:p>
            <a:pPr lvl="1"/>
            <a:r>
              <a:rPr lang="en-US" sz="2800" dirty="0"/>
              <a:t>castaway	1</a:t>
            </a:r>
          </a:p>
          <a:p>
            <a:pPr lvl="1"/>
            <a:r>
              <a:rPr lang="en-US" sz="2800" dirty="0"/>
              <a:t>Honolulu	1</a:t>
            </a:r>
          </a:p>
          <a:p>
            <a:pPr lvl="1"/>
            <a:r>
              <a:rPr lang="en-US" sz="2800" dirty="0" err="1"/>
              <a:t>Fanadik</a:t>
            </a:r>
            <a:r>
              <a:rPr lang="en-US" sz="2800" dirty="0"/>
              <a:t>		1</a:t>
            </a:r>
          </a:p>
          <a:p>
            <a:pPr lvl="1"/>
            <a:r>
              <a:rPr lang="en-US" sz="2800" dirty="0">
                <a:solidFill>
                  <a:srgbClr val="FF0000"/>
                </a:solidFill>
              </a:rPr>
              <a:t>strand</a:t>
            </a:r>
            <a:r>
              <a:rPr lang="en-US" sz="2800" dirty="0"/>
              <a:t>		1</a:t>
            </a:r>
          </a:p>
        </p:txBody>
      </p:sp>
      <p:sp>
        <p:nvSpPr>
          <p:cNvPr id="7" name="Content Placeholder 6"/>
          <p:cNvSpPr>
            <a:spLocks noGrp="1"/>
          </p:cNvSpPr>
          <p:nvPr>
            <p:ph sz="half" idx="2"/>
          </p:nvPr>
        </p:nvSpPr>
        <p:spPr/>
        <p:txBody>
          <a:bodyPr>
            <a:normAutofit/>
          </a:bodyPr>
          <a:lstStyle/>
          <a:p>
            <a:pPr lvl="1"/>
            <a:r>
              <a:rPr lang="en-US" sz="2800" dirty="0"/>
              <a:t>dinghy		2</a:t>
            </a:r>
          </a:p>
          <a:p>
            <a:pPr lvl="1"/>
            <a:r>
              <a:rPr lang="en-US" sz="2800" dirty="0"/>
              <a:t>Florida		2</a:t>
            </a:r>
          </a:p>
          <a:p>
            <a:pPr lvl="1"/>
            <a:r>
              <a:rPr lang="en-US" sz="2800" dirty="0"/>
              <a:t>Baham</a:t>
            </a:r>
            <a:r>
              <a:rPr lang="en-US" sz="2800" dirty="0">
                <a:solidFill>
                  <a:srgbClr val="FF0000"/>
                </a:solidFill>
              </a:rPr>
              <a:t>a</a:t>
            </a:r>
            <a:r>
              <a:rPr lang="en-US" sz="2800" dirty="0"/>
              <a:t>		2</a:t>
            </a:r>
          </a:p>
          <a:p>
            <a:pPr lvl="1"/>
            <a:r>
              <a:rPr lang="en-US" sz="2800" dirty="0"/>
              <a:t>man		2</a:t>
            </a:r>
          </a:p>
          <a:p>
            <a:pPr lvl="1"/>
            <a:r>
              <a:rPr lang="en-US" sz="2800" dirty="0">
                <a:solidFill>
                  <a:schemeClr val="bg1">
                    <a:lumMod val="50000"/>
                  </a:schemeClr>
                </a:solidFill>
              </a:rPr>
              <a:t>U.S.</a:t>
            </a:r>
            <a:r>
              <a:rPr lang="en-US" sz="2800" dirty="0"/>
              <a:t> 		1</a:t>
            </a:r>
          </a:p>
          <a:p>
            <a:pPr lvl="1"/>
            <a:r>
              <a:rPr lang="en-US" sz="2800" u="sng" dirty="0">
                <a:solidFill>
                  <a:srgbClr val="0070C0"/>
                </a:solidFill>
              </a:rPr>
              <a:t>Coast Guard</a:t>
            </a:r>
            <a:r>
              <a:rPr lang="en-US" sz="2800" dirty="0"/>
              <a:t>	1</a:t>
            </a:r>
          </a:p>
          <a:p>
            <a:pPr lvl="1"/>
            <a:r>
              <a:rPr lang="en-US" sz="2800" dirty="0"/>
              <a:t>rescu</a:t>
            </a:r>
            <a:r>
              <a:rPr lang="en-US" sz="2800" dirty="0">
                <a:solidFill>
                  <a:srgbClr val="FF0000"/>
                </a:solidFill>
              </a:rPr>
              <a:t>e</a:t>
            </a:r>
            <a:r>
              <a:rPr lang="en-US" sz="2800" dirty="0"/>
              <a:t>		1</a:t>
            </a:r>
          </a:p>
          <a:p>
            <a:pPr lvl="1"/>
            <a:r>
              <a:rPr lang="en-US" sz="2800" u="sng" dirty="0"/>
              <a:t>island</a:t>
            </a:r>
            <a:r>
              <a:rPr lang="en-US" sz="2800" dirty="0"/>
              <a:t>		1</a:t>
            </a:r>
          </a:p>
          <a:p>
            <a:pPr lvl="1"/>
            <a:r>
              <a:rPr lang="en-US" sz="2800" dirty="0"/>
              <a:t>maroo</a:t>
            </a:r>
            <a:r>
              <a:rPr lang="en-US" sz="2800" dirty="0">
                <a:solidFill>
                  <a:srgbClr val="FF0000"/>
                </a:solidFill>
              </a:rPr>
              <a:t>n</a:t>
            </a:r>
            <a:r>
              <a:rPr lang="en-US" sz="2800" dirty="0"/>
              <a:t>		1</a:t>
            </a:r>
          </a:p>
          <a:p>
            <a:pPr lvl="1"/>
            <a:endParaRPr lang="en-US" sz="2800" dirty="0"/>
          </a:p>
        </p:txBody>
      </p:sp>
    </p:spTree>
    <p:extLst>
      <p:ext uri="{BB962C8B-B14F-4D97-AF65-F5344CB8AC3E}">
        <p14:creationId xmlns:p14="http://schemas.microsoft.com/office/powerpoint/2010/main" val="2746140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Bag of words model</a:t>
            </a:r>
          </a:p>
        </p:txBody>
      </p:sp>
      <p:sp>
        <p:nvSpPr>
          <p:cNvPr id="3" name="Content Placeholder 2"/>
          <p:cNvSpPr>
            <a:spLocks noGrp="1"/>
          </p:cNvSpPr>
          <p:nvPr>
            <p:ph idx="1"/>
          </p:nvPr>
        </p:nvSpPr>
        <p:spPr/>
        <p:txBody>
          <a:bodyPr>
            <a:normAutofit/>
          </a:bodyPr>
          <a:lstStyle/>
          <a:p>
            <a:r>
              <a:rPr lang="en-US" dirty="0"/>
              <a:t>We’re basically treating documents as frequency lists</a:t>
            </a:r>
          </a:p>
          <a:p>
            <a:pPr lvl="1"/>
            <a:r>
              <a:rPr lang="en-US" dirty="0"/>
              <a:t>No information about </a:t>
            </a:r>
            <a:r>
              <a:rPr lang="en-US" b="1" dirty="0"/>
              <a:t>word order</a:t>
            </a:r>
          </a:p>
          <a:p>
            <a:pPr lvl="1"/>
            <a:r>
              <a:rPr lang="en-US" dirty="0"/>
              <a:t>Not all documents have all words – so lots of 0's</a:t>
            </a:r>
          </a:p>
        </p:txBody>
      </p:sp>
      <p:pic>
        <p:nvPicPr>
          <p:cNvPr id="1026"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006177" y="3815861"/>
            <a:ext cx="1890265" cy="22654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10135" y="4501661"/>
            <a:ext cx="1510107" cy="1477328"/>
          </a:xfrm>
          <a:prstGeom prst="rect">
            <a:avLst/>
          </a:prstGeom>
          <a:noFill/>
        </p:spPr>
        <p:txBody>
          <a:bodyPr wrap="square" rtlCol="0">
            <a:spAutoFit/>
          </a:bodyPr>
          <a:lstStyle/>
          <a:p>
            <a:r>
              <a:rPr lang="en-US" dirty="0"/>
              <a:t>navy: 0</a:t>
            </a:r>
          </a:p>
          <a:p>
            <a:r>
              <a:rPr lang="en-US" dirty="0"/>
              <a:t>island: 3</a:t>
            </a:r>
          </a:p>
          <a:p>
            <a:r>
              <a:rPr lang="en-US" dirty="0"/>
              <a:t>maroon: 0</a:t>
            </a:r>
          </a:p>
          <a:p>
            <a:r>
              <a:rPr lang="en-US" dirty="0"/>
              <a:t>U.S.: 5</a:t>
            </a:r>
          </a:p>
          <a:p>
            <a:r>
              <a:rPr lang="en-US" dirty="0"/>
              <a:t>Florida: 0</a:t>
            </a:r>
          </a:p>
        </p:txBody>
      </p:sp>
      <p:pic>
        <p:nvPicPr>
          <p:cNvPr id="6"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3530413" y="3830515"/>
            <a:ext cx="1890265" cy="226548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824735" y="4516315"/>
            <a:ext cx="1510107" cy="1477328"/>
          </a:xfrm>
          <a:prstGeom prst="rect">
            <a:avLst/>
          </a:prstGeom>
          <a:noFill/>
        </p:spPr>
        <p:txBody>
          <a:bodyPr wrap="square" rtlCol="0">
            <a:spAutoFit/>
          </a:bodyPr>
          <a:lstStyle/>
          <a:p>
            <a:r>
              <a:rPr lang="en-US" dirty="0"/>
              <a:t>navy: 3</a:t>
            </a:r>
          </a:p>
          <a:p>
            <a:r>
              <a:rPr lang="en-US" dirty="0"/>
              <a:t>island: 2</a:t>
            </a:r>
          </a:p>
          <a:p>
            <a:r>
              <a:rPr lang="en-US" dirty="0"/>
              <a:t>maroon: 4</a:t>
            </a:r>
          </a:p>
          <a:p>
            <a:r>
              <a:rPr lang="en-US" dirty="0"/>
              <a:t>U.S.: 1</a:t>
            </a:r>
          </a:p>
          <a:p>
            <a:r>
              <a:rPr lang="en-US" dirty="0"/>
              <a:t>Florida: 1</a:t>
            </a:r>
          </a:p>
        </p:txBody>
      </p:sp>
      <p:pic>
        <p:nvPicPr>
          <p:cNvPr id="8"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186935" y="3830515"/>
            <a:ext cx="1890265" cy="226548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491735" y="4516315"/>
            <a:ext cx="1510107" cy="1477328"/>
          </a:xfrm>
          <a:prstGeom prst="rect">
            <a:avLst/>
          </a:prstGeom>
          <a:noFill/>
        </p:spPr>
        <p:txBody>
          <a:bodyPr wrap="square" rtlCol="0">
            <a:spAutoFit/>
          </a:bodyPr>
          <a:lstStyle/>
          <a:p>
            <a:r>
              <a:rPr lang="en-US" dirty="0"/>
              <a:t>navy: 3</a:t>
            </a:r>
          </a:p>
          <a:p>
            <a:r>
              <a:rPr lang="en-US" dirty="0"/>
              <a:t>island: 0</a:t>
            </a:r>
          </a:p>
          <a:p>
            <a:r>
              <a:rPr lang="en-US" dirty="0"/>
              <a:t>maroon: 0</a:t>
            </a:r>
          </a:p>
          <a:p>
            <a:r>
              <a:rPr lang="en-US" dirty="0"/>
              <a:t>U.S.: 7</a:t>
            </a:r>
          </a:p>
          <a:p>
            <a:r>
              <a:rPr lang="en-US" dirty="0"/>
              <a:t>Florida: 7</a:t>
            </a:r>
          </a:p>
        </p:txBody>
      </p:sp>
    </p:spTree>
    <p:extLst>
      <p:ext uri="{BB962C8B-B14F-4D97-AF65-F5344CB8AC3E}">
        <p14:creationId xmlns:p14="http://schemas.microsoft.com/office/powerpoint/2010/main" val="17628453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Can we build our own </a:t>
            </a:r>
            <a:r>
              <a:rPr lang="en-US" sz="4000" dirty="0" err="1"/>
              <a:t>BoW</a:t>
            </a:r>
            <a:r>
              <a:rPr lang="en-US" sz="4000" dirty="0"/>
              <a:t> model?</a:t>
            </a:r>
          </a:p>
        </p:txBody>
      </p:sp>
      <p:sp>
        <p:nvSpPr>
          <p:cNvPr id="3" name="Content Placeholder 2"/>
          <p:cNvSpPr>
            <a:spLocks noGrp="1"/>
          </p:cNvSpPr>
          <p:nvPr>
            <p:ph idx="1"/>
          </p:nvPr>
        </p:nvSpPr>
        <p:spPr/>
        <p:txBody>
          <a:bodyPr/>
          <a:lstStyle/>
          <a:p>
            <a:r>
              <a:rPr lang="en-US" dirty="0"/>
              <a:t>Think about the tagging assignment’s common noun frequency counts</a:t>
            </a:r>
          </a:p>
          <a:p>
            <a:r>
              <a:rPr lang="en-US" dirty="0"/>
              <a:t>What kind of data structure would you get if you collected frequencies for the </a:t>
            </a:r>
            <a:r>
              <a:rPr lang="en-US" b="1" dirty="0"/>
              <a:t>same</a:t>
            </a:r>
            <a:r>
              <a:rPr lang="en-US" dirty="0"/>
              <a:t> words for multiple input documents?</a:t>
            </a:r>
          </a:p>
        </p:txBody>
      </p:sp>
      <p:pic>
        <p:nvPicPr>
          <p:cNvPr id="4" name="Picture 2" descr="C:\Users\az364\AppData\Local\Microsoft\Windows\Temporary Internet Files\Content.IE5\2YTZ1MEQ\bag-37558_640[1].png"/>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477000" y="4178158"/>
            <a:ext cx="1600200" cy="19178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886200" y="4763869"/>
            <a:ext cx="2819400" cy="1200329"/>
          </a:xfrm>
          <a:prstGeom prst="rect">
            <a:avLst/>
          </a:prstGeom>
          <a:noFill/>
        </p:spPr>
        <p:txBody>
          <a:bodyPr wrap="square" rtlCol="0">
            <a:spAutoFit/>
          </a:bodyPr>
          <a:lstStyle/>
          <a:p>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JJ? </a:t>
            </a:r>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sym typeface="Wingdings" panose="05000000000000000000" pitchFamily="2" charset="2"/>
              </a:rPr>
              <a:t> +=1</a:t>
            </a:r>
          </a:p>
          <a:p>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sym typeface="Wingdings" panose="05000000000000000000" pitchFamily="2" charset="2"/>
              </a:rPr>
              <a:t>words[“...”]</a:t>
            </a:r>
            <a:endPar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6" name="Curved Down Arrow 5"/>
          <p:cNvSpPr/>
          <p:nvPr/>
        </p:nvSpPr>
        <p:spPr>
          <a:xfrm>
            <a:off x="5638800" y="4419600"/>
            <a:ext cx="11430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713257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Bags of words as vectors in a matrix</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95308878"/>
              </p:ext>
            </p:extLst>
          </p:nvPr>
        </p:nvGraphicFramePr>
        <p:xfrm>
          <a:off x="457200" y="1646238"/>
          <a:ext cx="8229600" cy="2225040"/>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70840">
                <a:tc>
                  <a:txBody>
                    <a:bodyPr/>
                    <a:lstStyle/>
                    <a:p>
                      <a:endParaRPr lang="en-US" dirty="0"/>
                    </a:p>
                  </a:txBody>
                  <a:tcPr/>
                </a:tc>
                <a:tc>
                  <a:txBody>
                    <a:bodyPr/>
                    <a:lstStyle/>
                    <a:p>
                      <a:r>
                        <a:rPr lang="en-US" dirty="0"/>
                        <a:t>doc1</a:t>
                      </a:r>
                    </a:p>
                  </a:txBody>
                  <a:tcPr/>
                </a:tc>
                <a:tc>
                  <a:txBody>
                    <a:bodyPr/>
                    <a:lstStyle/>
                    <a:p>
                      <a:r>
                        <a:rPr lang="en-US" dirty="0"/>
                        <a:t>doc2</a:t>
                      </a:r>
                    </a:p>
                  </a:txBody>
                  <a:tcPr/>
                </a:tc>
                <a:tc>
                  <a:txBody>
                    <a:bodyPr/>
                    <a:lstStyle/>
                    <a:p>
                      <a:r>
                        <a:rPr lang="en-US" dirty="0"/>
                        <a:t>doc3</a:t>
                      </a:r>
                    </a:p>
                  </a:txBody>
                  <a:tcPr/>
                </a:tc>
                <a:extLst>
                  <a:ext uri="{0D108BD9-81ED-4DB2-BD59-A6C34878D82A}">
                    <a16:rowId xmlns:a16="http://schemas.microsoft.com/office/drawing/2014/main" val="10000"/>
                  </a:ext>
                </a:extLst>
              </a:tr>
              <a:tr h="370840">
                <a:tc>
                  <a:txBody>
                    <a:bodyPr/>
                    <a:lstStyle/>
                    <a:p>
                      <a:r>
                        <a:rPr lang="en-US" dirty="0"/>
                        <a:t>navy</a:t>
                      </a:r>
                    </a:p>
                  </a:txBody>
                  <a:tcPr/>
                </a:tc>
                <a:tc>
                  <a:txBody>
                    <a:bodyPr/>
                    <a:lstStyle/>
                    <a:p>
                      <a:r>
                        <a:rPr lang="en-US" dirty="0"/>
                        <a:t>0</a:t>
                      </a:r>
                    </a:p>
                  </a:txBody>
                  <a:tcPr/>
                </a:tc>
                <a:tc>
                  <a:txBody>
                    <a:bodyPr/>
                    <a:lstStyle/>
                    <a:p>
                      <a:r>
                        <a:rPr lang="en-US" dirty="0"/>
                        <a:t>3</a:t>
                      </a:r>
                    </a:p>
                  </a:txBody>
                  <a:tcPr/>
                </a:tc>
                <a:tc>
                  <a:txBody>
                    <a:bodyPr/>
                    <a:lstStyle/>
                    <a:p>
                      <a:r>
                        <a:rPr lang="en-US" dirty="0"/>
                        <a:t>3</a:t>
                      </a:r>
                    </a:p>
                  </a:txBody>
                  <a:tcPr/>
                </a:tc>
                <a:extLst>
                  <a:ext uri="{0D108BD9-81ED-4DB2-BD59-A6C34878D82A}">
                    <a16:rowId xmlns:a16="http://schemas.microsoft.com/office/drawing/2014/main" val="10001"/>
                  </a:ext>
                </a:extLst>
              </a:tr>
              <a:tr h="370840">
                <a:tc>
                  <a:txBody>
                    <a:bodyPr/>
                    <a:lstStyle/>
                    <a:p>
                      <a:r>
                        <a:rPr lang="en-US" dirty="0"/>
                        <a:t>Island</a:t>
                      </a:r>
                    </a:p>
                  </a:txBody>
                  <a:tcPr/>
                </a:tc>
                <a:tc>
                  <a:txBody>
                    <a:bodyPr/>
                    <a:lstStyle/>
                    <a:p>
                      <a:r>
                        <a:rPr lang="en-US" dirty="0"/>
                        <a:t>3</a:t>
                      </a:r>
                    </a:p>
                  </a:txBody>
                  <a:tcPr/>
                </a:tc>
                <a:tc>
                  <a:txBody>
                    <a:bodyPr/>
                    <a:lstStyle/>
                    <a:p>
                      <a:r>
                        <a:rPr lang="en-US" dirty="0"/>
                        <a:t>2</a:t>
                      </a:r>
                    </a:p>
                  </a:txBody>
                  <a:tcPr/>
                </a:tc>
                <a:tc>
                  <a:txBody>
                    <a:bodyPr/>
                    <a:lstStyle/>
                    <a:p>
                      <a:r>
                        <a:rPr lang="en-US" dirty="0"/>
                        <a:t>0</a:t>
                      </a:r>
                    </a:p>
                  </a:txBody>
                  <a:tcPr/>
                </a:tc>
                <a:extLst>
                  <a:ext uri="{0D108BD9-81ED-4DB2-BD59-A6C34878D82A}">
                    <a16:rowId xmlns:a16="http://schemas.microsoft.com/office/drawing/2014/main" val="10002"/>
                  </a:ext>
                </a:extLst>
              </a:tr>
              <a:tr h="370840">
                <a:tc>
                  <a:txBody>
                    <a:bodyPr/>
                    <a:lstStyle/>
                    <a:p>
                      <a:r>
                        <a:rPr lang="en-US" dirty="0"/>
                        <a:t>maroon</a:t>
                      </a:r>
                    </a:p>
                  </a:txBody>
                  <a:tcPr/>
                </a:tc>
                <a:tc>
                  <a:txBody>
                    <a:bodyPr/>
                    <a:lstStyle/>
                    <a:p>
                      <a:r>
                        <a:rPr lang="en-US" dirty="0"/>
                        <a:t>0</a:t>
                      </a:r>
                    </a:p>
                  </a:txBody>
                  <a:tcPr/>
                </a:tc>
                <a:tc>
                  <a:txBody>
                    <a:bodyPr/>
                    <a:lstStyle/>
                    <a:p>
                      <a:r>
                        <a:rPr lang="en-US" dirty="0"/>
                        <a:t>4</a:t>
                      </a:r>
                    </a:p>
                  </a:txBody>
                  <a:tcPr/>
                </a:tc>
                <a:tc>
                  <a:txBody>
                    <a:bodyPr/>
                    <a:lstStyle/>
                    <a:p>
                      <a:r>
                        <a:rPr lang="en-US" dirty="0"/>
                        <a:t>0</a:t>
                      </a:r>
                    </a:p>
                  </a:txBody>
                  <a:tcPr/>
                </a:tc>
                <a:extLst>
                  <a:ext uri="{0D108BD9-81ED-4DB2-BD59-A6C34878D82A}">
                    <a16:rowId xmlns:a16="http://schemas.microsoft.com/office/drawing/2014/main" val="10003"/>
                  </a:ext>
                </a:extLst>
              </a:tr>
              <a:tr h="370840">
                <a:tc>
                  <a:txBody>
                    <a:bodyPr/>
                    <a:lstStyle/>
                    <a:p>
                      <a:r>
                        <a:rPr lang="en-US" dirty="0"/>
                        <a:t>U.S.</a:t>
                      </a:r>
                    </a:p>
                  </a:txBody>
                  <a:tcPr/>
                </a:tc>
                <a:tc>
                  <a:txBody>
                    <a:bodyPr/>
                    <a:lstStyle/>
                    <a:p>
                      <a:r>
                        <a:rPr lang="en-US" dirty="0"/>
                        <a:t>5</a:t>
                      </a:r>
                    </a:p>
                  </a:txBody>
                  <a:tcPr/>
                </a:tc>
                <a:tc>
                  <a:txBody>
                    <a:bodyPr/>
                    <a:lstStyle/>
                    <a:p>
                      <a:r>
                        <a:rPr lang="en-US" dirty="0"/>
                        <a:t>1</a:t>
                      </a:r>
                    </a:p>
                  </a:txBody>
                  <a:tcPr/>
                </a:tc>
                <a:tc>
                  <a:txBody>
                    <a:bodyPr/>
                    <a:lstStyle/>
                    <a:p>
                      <a:r>
                        <a:rPr lang="en-US" dirty="0"/>
                        <a:t>7</a:t>
                      </a:r>
                    </a:p>
                  </a:txBody>
                  <a:tcPr/>
                </a:tc>
                <a:extLst>
                  <a:ext uri="{0D108BD9-81ED-4DB2-BD59-A6C34878D82A}">
                    <a16:rowId xmlns:a16="http://schemas.microsoft.com/office/drawing/2014/main" val="10004"/>
                  </a:ext>
                </a:extLst>
              </a:tr>
              <a:tr h="370840">
                <a:tc>
                  <a:txBody>
                    <a:bodyPr/>
                    <a:lstStyle/>
                    <a:p>
                      <a:r>
                        <a:rPr lang="en-US" dirty="0"/>
                        <a:t>Florida</a:t>
                      </a:r>
                    </a:p>
                  </a:txBody>
                  <a:tcPr/>
                </a:tc>
                <a:tc>
                  <a:txBody>
                    <a:bodyPr/>
                    <a:lstStyle/>
                    <a:p>
                      <a:r>
                        <a:rPr lang="en-US" dirty="0"/>
                        <a:t>0</a:t>
                      </a:r>
                    </a:p>
                  </a:txBody>
                  <a:tcPr/>
                </a:tc>
                <a:tc>
                  <a:txBody>
                    <a:bodyPr/>
                    <a:lstStyle/>
                    <a:p>
                      <a:r>
                        <a:rPr lang="en-US" dirty="0"/>
                        <a:t>1</a:t>
                      </a:r>
                    </a:p>
                  </a:txBody>
                  <a:tcPr/>
                </a:tc>
                <a:tc>
                  <a:txBody>
                    <a:bodyPr/>
                    <a:lstStyle/>
                    <a:p>
                      <a:r>
                        <a:rPr lang="en-US" dirty="0"/>
                        <a:t>7</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467270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Words in </a:t>
            </a:r>
            <a:r>
              <a:rPr lang="en-US" b="1" dirty="0"/>
              <a:t>Vector Space</a:t>
            </a:r>
          </a:p>
        </p:txBody>
      </p:sp>
      <p:sp>
        <p:nvSpPr>
          <p:cNvPr id="3" name="Content Placeholder 2"/>
          <p:cNvSpPr>
            <a:spLocks noGrp="1"/>
          </p:cNvSpPr>
          <p:nvPr>
            <p:ph idx="1"/>
          </p:nvPr>
        </p:nvSpPr>
        <p:spPr/>
        <p:txBody>
          <a:bodyPr/>
          <a:lstStyle/>
          <a:p>
            <a:r>
              <a:rPr lang="en-US" dirty="0"/>
              <a:t>If all we care about is frequency similarity for </a:t>
            </a:r>
            <a:r>
              <a:rPr lang="en-US" b="1" i="1" dirty="0">
                <a:solidFill>
                  <a:srgbClr val="0070C0"/>
                </a:solidFill>
              </a:rPr>
              <a:t>island</a:t>
            </a:r>
            <a:r>
              <a:rPr lang="en-US" dirty="0"/>
              <a:t> and </a:t>
            </a:r>
            <a:r>
              <a:rPr lang="en-US" b="1" i="1" dirty="0" err="1">
                <a:solidFill>
                  <a:srgbClr val="0070C0"/>
                </a:solidFill>
              </a:rPr>
              <a:t>florida</a:t>
            </a:r>
            <a:r>
              <a:rPr lang="en-US" dirty="0"/>
              <a:t>:</a:t>
            </a:r>
          </a:p>
          <a:p>
            <a:pPr lvl="1"/>
            <a:r>
              <a:rPr lang="en-US" dirty="0"/>
              <a:t>Measure similarity as</a:t>
            </a:r>
            <a:br>
              <a:rPr lang="en-US" dirty="0"/>
            </a:br>
            <a:r>
              <a:rPr lang="en-US" dirty="0"/>
              <a:t>Euclidean distance</a:t>
            </a:r>
          </a:p>
          <a:p>
            <a:pPr lvl="1"/>
            <a:r>
              <a:rPr lang="en-US" dirty="0"/>
              <a:t>Each feature is a </a:t>
            </a:r>
            <a:br>
              <a:rPr lang="en-US" dirty="0"/>
            </a:br>
            <a:r>
              <a:rPr lang="en-US" dirty="0"/>
              <a:t>coordinate</a:t>
            </a:r>
          </a:p>
        </p:txBody>
      </p:sp>
      <p:graphicFrame>
        <p:nvGraphicFramePr>
          <p:cNvPr id="4" name="Object 3"/>
          <p:cNvGraphicFramePr>
            <a:graphicFrameLocks noGrp="1" noChangeAspect="1"/>
          </p:cNvGraphicFramePr>
          <p:nvPr>
            <p:extLst>
              <p:ext uri="{D42A27DB-BD31-4B8C-83A1-F6EECF244321}">
                <p14:modId xmlns:p14="http://schemas.microsoft.com/office/powerpoint/2010/main" val="4117069946"/>
              </p:ext>
            </p:extLst>
          </p:nvPr>
        </p:nvGraphicFramePr>
        <p:xfrm>
          <a:off x="1219200" y="4572000"/>
          <a:ext cx="1908175" cy="1052512"/>
        </p:xfrm>
        <a:graphic>
          <a:graphicData uri="http://schemas.openxmlformats.org/presentationml/2006/ole">
            <mc:AlternateContent xmlns:mc="http://schemas.openxmlformats.org/markup-compatibility/2006">
              <mc:Choice xmlns:v="urn:schemas-microsoft-com:vml" Requires="v">
                <p:oleObj spid="_x0000_s1082" name="Equation" r:id="rId3" imgW="876240" imgH="482400" progId="Equation.3">
                  <p:embed/>
                </p:oleObj>
              </mc:Choice>
              <mc:Fallback>
                <p:oleObj name="Equation" r:id="rId3" imgW="876240" imgH="4824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4572000"/>
                        <a:ext cx="1908175" cy="1052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527" name="Picture 4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2326367"/>
            <a:ext cx="4429125" cy="413158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82238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measure distance?</a:t>
            </a:r>
          </a:p>
        </p:txBody>
      </p:sp>
      <p:sp>
        <p:nvSpPr>
          <p:cNvPr id="3" name="Content Placeholder 2"/>
          <p:cNvSpPr>
            <a:spLocks noGrp="1"/>
          </p:cNvSpPr>
          <p:nvPr>
            <p:ph idx="1"/>
          </p:nvPr>
        </p:nvSpPr>
        <p:spPr/>
        <p:txBody>
          <a:bodyPr>
            <a:normAutofit fontScale="92500" lnSpcReduction="10000"/>
          </a:bodyPr>
          <a:lstStyle/>
          <a:p>
            <a:r>
              <a:rPr lang="en-US" dirty="0"/>
              <a:t>We can add a third dimension (recall embeddings)</a:t>
            </a:r>
          </a:p>
          <a:p>
            <a:r>
              <a:rPr lang="en-US" dirty="0"/>
              <a:t>Adding more?</a:t>
            </a:r>
          </a:p>
          <a:p>
            <a:pPr lvl="1"/>
            <a:r>
              <a:rPr lang="en-US" dirty="0"/>
              <a:t>Hard to visualize</a:t>
            </a:r>
          </a:p>
          <a:p>
            <a:pPr lvl="1"/>
            <a:r>
              <a:rPr lang="en-US" dirty="0"/>
              <a:t>Distance still calculable</a:t>
            </a:r>
          </a:p>
          <a:p>
            <a:pPr lvl="1"/>
            <a:r>
              <a:rPr lang="en-US" dirty="0"/>
              <a:t>But should each word</a:t>
            </a:r>
            <a:br>
              <a:rPr lang="en-US" dirty="0"/>
            </a:br>
            <a:r>
              <a:rPr lang="en-US" dirty="0"/>
              <a:t>be a dimension?</a:t>
            </a:r>
          </a:p>
          <a:p>
            <a:r>
              <a:rPr lang="en-US" dirty="0"/>
              <a:t>Problems:</a:t>
            </a:r>
          </a:p>
          <a:p>
            <a:pPr lvl="1"/>
            <a:r>
              <a:rPr lang="en-US" b="1" dirty="0"/>
              <a:t>Document length</a:t>
            </a:r>
          </a:p>
          <a:p>
            <a:pPr lvl="1"/>
            <a:r>
              <a:rPr lang="en-US" b="1" dirty="0"/>
              <a:t>Scaling</a:t>
            </a:r>
          </a:p>
          <a:p>
            <a:pPr lvl="1"/>
            <a:r>
              <a:rPr lang="en-US" b="1" dirty="0"/>
              <a:t>Term specificity</a:t>
            </a:r>
          </a:p>
          <a:p>
            <a:pPr lvl="1"/>
            <a:r>
              <a:rPr lang="en-US" b="1" dirty="0"/>
              <a:t>Collinearity</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2286000"/>
            <a:ext cx="4114800" cy="41317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884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Parsing – review</a:t>
            </a:r>
          </a:p>
        </p:txBody>
      </p:sp>
      <p:sp>
        <p:nvSpPr>
          <p:cNvPr id="3" name="Content Placeholder 2"/>
          <p:cNvSpPr>
            <a:spLocks noGrp="1"/>
          </p:cNvSpPr>
          <p:nvPr>
            <p:ph idx="1"/>
          </p:nvPr>
        </p:nvSpPr>
        <p:spPr/>
        <p:txBody>
          <a:bodyPr>
            <a:normAutofit/>
          </a:bodyPr>
          <a:lstStyle/>
          <a:p>
            <a:r>
              <a:rPr lang="en-US" dirty="0"/>
              <a:t>Some big problems in rule-based parsing:</a:t>
            </a:r>
          </a:p>
          <a:p>
            <a:pPr lvl="1"/>
            <a:r>
              <a:rPr lang="en-US" dirty="0"/>
              <a:t>Data sparseness: </a:t>
            </a:r>
          </a:p>
          <a:p>
            <a:pPr lvl="2"/>
            <a:r>
              <a:rPr lang="en-US" dirty="0"/>
              <a:t>Some rules in Treebank very rare (17,000+ rules from PTB!)</a:t>
            </a:r>
          </a:p>
          <a:p>
            <a:pPr lvl="2"/>
            <a:r>
              <a:rPr lang="en-US" dirty="0"/>
              <a:t>Presumably many others are unattested</a:t>
            </a:r>
          </a:p>
          <a:p>
            <a:pPr lvl="1"/>
            <a:r>
              <a:rPr lang="en-US" dirty="0"/>
              <a:t>Ambiguity:</a:t>
            </a:r>
          </a:p>
          <a:p>
            <a:pPr lvl="2"/>
            <a:r>
              <a:rPr lang="en-US" dirty="0"/>
              <a:t>Many sentences have enormous number of possible parses</a:t>
            </a:r>
          </a:p>
          <a:p>
            <a:r>
              <a:rPr lang="en-US" dirty="0"/>
              <a:t>PCFGs:</a:t>
            </a:r>
          </a:p>
          <a:p>
            <a:pPr lvl="1"/>
            <a:r>
              <a:rPr lang="en-US" dirty="0"/>
              <a:t>Use probabilities to disambiguate possible parses</a:t>
            </a:r>
          </a:p>
          <a:p>
            <a:pPr lvl="1"/>
            <a:r>
              <a:rPr lang="en-US" dirty="0"/>
              <a:t>Probabilities for decompositions of each LHS</a:t>
            </a:r>
          </a:p>
          <a:p>
            <a:endParaRPr lang="en-US" dirty="0"/>
          </a:p>
        </p:txBody>
      </p:sp>
    </p:spTree>
    <p:extLst>
      <p:ext uri="{BB962C8B-B14F-4D97-AF65-F5344CB8AC3E}">
        <p14:creationId xmlns:p14="http://schemas.microsoft.com/office/powerpoint/2010/main" val="4190621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length</a:t>
            </a:r>
          </a:p>
        </p:txBody>
      </p:sp>
      <p:sp>
        <p:nvSpPr>
          <p:cNvPr id="3" name="Content Placeholder 2"/>
          <p:cNvSpPr>
            <a:spLocks noGrp="1"/>
          </p:cNvSpPr>
          <p:nvPr>
            <p:ph idx="1"/>
          </p:nvPr>
        </p:nvSpPr>
        <p:spPr/>
        <p:txBody>
          <a:bodyPr/>
          <a:lstStyle/>
          <a:p>
            <a:r>
              <a:rPr lang="en-US" dirty="0"/>
              <a:t>Distance might seem like a good idea but…</a:t>
            </a:r>
          </a:p>
          <a:p>
            <a:pPr lvl="1"/>
            <a:r>
              <a:rPr lang="en-US" dirty="0"/>
              <a:t>Longer documents have more words</a:t>
            </a:r>
          </a:p>
          <a:p>
            <a:pPr lvl="2"/>
            <a:r>
              <a:rPr lang="en-US" dirty="0"/>
              <a:t>A short document might not mention the U.S. Coast Guard often</a:t>
            </a:r>
          </a:p>
          <a:p>
            <a:pPr lvl="2"/>
            <a:r>
              <a:rPr lang="en-US" dirty="0"/>
              <a:t>But the fact that it does so in just 100 words seems significant</a:t>
            </a:r>
          </a:p>
          <a:p>
            <a:pPr lvl="1"/>
            <a:r>
              <a:rPr lang="en-US" dirty="0"/>
              <a:t>Still, </a:t>
            </a:r>
            <a:r>
              <a:rPr lang="en-US" b="1" dirty="0"/>
              <a:t>the angle</a:t>
            </a:r>
            <a:br>
              <a:rPr lang="en-US" b="1" dirty="0"/>
            </a:br>
            <a:r>
              <a:rPr lang="en-US" dirty="0"/>
              <a:t>remains the same</a:t>
            </a:r>
          </a:p>
          <a:p>
            <a:pPr lvl="1">
              <a:buFont typeface="Wingdings"/>
              <a:buChar char="Ø"/>
            </a:pPr>
            <a:r>
              <a:rPr lang="en-US" dirty="0"/>
              <a:t>Normalize length</a:t>
            </a:r>
          </a:p>
          <a:p>
            <a:pPr lvl="1">
              <a:buFont typeface="Wingdings"/>
              <a:buChar char="Ø"/>
            </a:pPr>
            <a:r>
              <a:rPr lang="en-US" b="1" dirty="0"/>
              <a:t>Cosine similarity</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4038600"/>
            <a:ext cx="2462212" cy="24723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4037029"/>
            <a:ext cx="2463776" cy="24739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121376" y="4038600"/>
            <a:ext cx="1346224" cy="369332"/>
          </a:xfrm>
          <a:prstGeom prst="rect">
            <a:avLst/>
          </a:prstGeom>
          <a:noFill/>
        </p:spPr>
        <p:txBody>
          <a:bodyPr wrap="square" rtlCol="0">
            <a:spAutoFit/>
          </a:bodyPr>
          <a:lstStyle/>
          <a:p>
            <a:r>
              <a:rPr lang="en-US" dirty="0"/>
              <a:t>10x </a:t>
            </a:r>
            <a:r>
              <a:rPr lang="en-US" b="1" i="1" dirty="0">
                <a:solidFill>
                  <a:srgbClr val="0070C0"/>
                </a:solidFill>
              </a:rPr>
              <a:t>navy …</a:t>
            </a:r>
          </a:p>
        </p:txBody>
      </p:sp>
    </p:spTree>
    <p:extLst>
      <p:ext uri="{BB962C8B-B14F-4D97-AF65-F5344CB8AC3E}">
        <p14:creationId xmlns:p14="http://schemas.microsoft.com/office/powerpoint/2010/main" val="1091984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Cosine similarity</a:t>
            </a:r>
          </a:p>
        </p:txBody>
      </p:sp>
      <p:sp>
        <p:nvSpPr>
          <p:cNvPr id="3" name="Content Placeholder 2"/>
          <p:cNvSpPr>
            <a:spLocks noGrp="1"/>
          </p:cNvSpPr>
          <p:nvPr>
            <p:ph idx="1"/>
          </p:nvPr>
        </p:nvSpPr>
        <p:spPr/>
        <p:txBody>
          <a:bodyPr/>
          <a:lstStyle/>
          <a:p>
            <a:r>
              <a:rPr lang="en-US" dirty="0"/>
              <a:t>Works much like cosine in </a:t>
            </a:r>
            <a:br>
              <a:rPr lang="en-US" dirty="0"/>
            </a:br>
            <a:r>
              <a:rPr lang="en-US" dirty="0"/>
              <a:t>trigonometry:</a:t>
            </a:r>
          </a:p>
          <a:p>
            <a:pPr lvl="1"/>
            <a:r>
              <a:rPr lang="en-US" b="1" dirty="0"/>
              <a:t>1 -&gt; zero angle (same)</a:t>
            </a:r>
          </a:p>
          <a:p>
            <a:pPr lvl="1"/>
            <a:r>
              <a:rPr lang="en-US" b="1" dirty="0"/>
              <a:t>0 -&gt; orthogonal (90°)</a:t>
            </a:r>
          </a:p>
          <a:p>
            <a:pPr lvl="1"/>
            <a:r>
              <a:rPr lang="en-US" b="1" dirty="0"/>
              <a:t>-1 -&gt; opposite (180°)</a:t>
            </a:r>
          </a:p>
          <a:p>
            <a:endParaRPr lang="en-US" dirty="0"/>
          </a:p>
        </p:txBody>
      </p:sp>
      <p:pic>
        <p:nvPicPr>
          <p:cNvPr id="6146" name="Picture 2" descr="C:\Users\az364\Downloads\Webysther_20160305_-_Ciclo_trigonométrico.svg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573530"/>
            <a:ext cx="3901440" cy="37109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334000" y="5105400"/>
            <a:ext cx="2514600" cy="369332"/>
          </a:xfrm>
          <a:prstGeom prst="rect">
            <a:avLst/>
          </a:prstGeom>
          <a:noFill/>
        </p:spPr>
        <p:txBody>
          <a:bodyPr wrap="square" rtlCol="0">
            <a:spAutoFit/>
          </a:bodyPr>
          <a:lstStyle/>
          <a:p>
            <a:pPr algn="ctr"/>
            <a:r>
              <a:rPr lang="en-US" dirty="0">
                <a:solidFill>
                  <a:schemeClr val="bg1">
                    <a:lumMod val="50000"/>
                  </a:schemeClr>
                </a:solidFill>
              </a:rPr>
              <a:t>[image: Wikimedia]</a:t>
            </a:r>
          </a:p>
        </p:txBody>
      </p:sp>
    </p:spTree>
    <p:extLst>
      <p:ext uri="{BB962C8B-B14F-4D97-AF65-F5344CB8AC3E}">
        <p14:creationId xmlns:p14="http://schemas.microsoft.com/office/powerpoint/2010/main" val="20084429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Cosine similarity</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a:t>But still works for n-dimensional vectors!</a:t>
                </a:r>
              </a:p>
              <a:p>
                <a:endParaRPr lang="en-US" dirty="0"/>
              </a:p>
              <a:p>
                <a:pPr marL="411480" lvl="1" indent="0">
                  <a:buNone/>
                </a:pPr>
                <a14:m>
                  <m:oMathPara xmlns:m="http://schemas.openxmlformats.org/officeDocument/2006/math">
                    <m:oMathParaPr>
                      <m:jc m:val="centerGroup"/>
                    </m:oMathParaPr>
                    <m:oMath xmlns:m="http://schemas.openxmlformats.org/officeDocument/2006/math">
                      <m:func>
                        <m:funcPr>
                          <m:ctrlPr>
                            <a:rPr lang="en-US" i="1" smtClean="0">
                              <a:latin typeface="Cambria Math" panose="02040503050406030204" pitchFamily="18" charset="0"/>
                            </a:rPr>
                          </m:ctrlPr>
                        </m:funcPr>
                        <m:fName>
                          <m:r>
                            <m:rPr>
                              <m:sty m:val="p"/>
                            </m:rPr>
                            <a:rPr lang="en-US" i="0" smtClean="0">
                              <a:latin typeface="Cambria Math"/>
                            </a:rPr>
                            <m:t>cos</m:t>
                          </m:r>
                        </m:fName>
                        <m:e>
                          <m:r>
                            <a:rPr lang="en-US" i="1" smtClean="0">
                              <a:latin typeface="Cambria Math"/>
                              <a:ea typeface="Cambria Math"/>
                            </a:rPr>
                            <m:t>𝜃</m:t>
                          </m:r>
                        </m:e>
                      </m:func>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𝐴</m:t>
                          </m:r>
                          <m:r>
                            <a:rPr lang="en-US" b="0" i="1" smtClean="0">
                              <a:latin typeface="Cambria Math"/>
                              <a:ea typeface="Cambria Math"/>
                            </a:rPr>
                            <m:t>∙</m:t>
                          </m:r>
                          <m:r>
                            <a:rPr lang="en-US" b="0" i="1" smtClean="0">
                              <a:latin typeface="Cambria Math"/>
                            </a:rPr>
                            <m:t>𝐵</m:t>
                          </m:r>
                        </m:num>
                        <m:den>
                          <m:d>
                            <m:dPr>
                              <m:begChr m:val="‖"/>
                              <m:endChr m:val="‖"/>
                              <m:ctrlPr>
                                <a:rPr lang="en-US" b="0" i="1" smtClean="0">
                                  <a:latin typeface="Cambria Math" panose="02040503050406030204" pitchFamily="18" charset="0"/>
                                </a:rPr>
                              </m:ctrlPr>
                            </m:dPr>
                            <m:e>
                              <m:r>
                                <a:rPr lang="en-US" b="0" i="1" smtClean="0">
                                  <a:latin typeface="Cambria Math"/>
                                </a:rPr>
                                <m:t>𝐴</m:t>
                              </m:r>
                            </m:e>
                          </m:d>
                          <m:d>
                            <m:dPr>
                              <m:begChr m:val="‖"/>
                              <m:endChr m:val="‖"/>
                              <m:ctrlPr>
                                <a:rPr lang="en-US" i="1">
                                  <a:latin typeface="Cambria Math" panose="02040503050406030204" pitchFamily="18" charset="0"/>
                                </a:rPr>
                              </m:ctrlPr>
                            </m:dPr>
                            <m:e>
                              <m:r>
                                <a:rPr lang="en-US" b="0" i="1" smtClean="0">
                                  <a:latin typeface="Cambria Math"/>
                                </a:rPr>
                                <m:t>𝐵</m:t>
                              </m:r>
                            </m:e>
                          </m:d>
                        </m:den>
                      </m:f>
                    </m:oMath>
                  </m:oMathPara>
                </a14:m>
                <a:endParaRPr lang="en-US" dirty="0"/>
              </a:p>
              <a:p>
                <a:pPr marL="411480" lvl="1" indent="0">
                  <a:buNone/>
                </a:pPr>
                <a:endParaRPr lang="en-US" dirty="0"/>
              </a:p>
              <a:p>
                <a:pPr lvl="1"/>
                <a:r>
                  <a:rPr lang="en-US" dirty="0"/>
                  <a:t>Dot product of two vectors divided by the product of their magnitudes</a:t>
                </a:r>
              </a:p>
              <a:p>
                <a:pPr lvl="2"/>
                <a:r>
                  <a:rPr lang="en-US" dirty="0"/>
                  <a:t>Dot product: multiply vectors cell-wise and sum</a:t>
                </a:r>
              </a:p>
              <a:p>
                <a:pPr lvl="2"/>
                <a:r>
                  <a:rPr lang="en-US" dirty="0"/>
                  <a:t>Magnitude: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a:rPr>
                          <m:t>𝑋</m:t>
                        </m:r>
                      </m:e>
                    </m:d>
                    <m:r>
                      <a:rPr lang="en-US" b="0" i="1" smtClean="0">
                        <a:latin typeface="Cambria Math"/>
                      </a:rPr>
                      <m:t>=</m:t>
                    </m:r>
                    <m:rad>
                      <m:radPr>
                        <m:degHide m:val="on"/>
                        <m:ctrlPr>
                          <a:rPr lang="en-US" b="0" i="1" smtClean="0">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a:rPr>
                              <m:t>𝑥</m:t>
                            </m:r>
                          </m:e>
                          <m:sub>
                            <m:r>
                              <a:rPr lang="en-US" i="1">
                                <a:latin typeface="Cambria Math"/>
                              </a:rPr>
                              <m:t>1</m:t>
                            </m:r>
                          </m:sub>
                          <m:sup>
                            <m:r>
                              <a:rPr lang="en-US" i="1">
                                <a:latin typeface="Cambria Math"/>
                              </a:rPr>
                              <m:t>2</m:t>
                            </m:r>
                          </m:sup>
                        </m:sSubSup>
                        <m:r>
                          <a:rPr lang="en-US" b="0" i="1" smtClean="0">
                            <a:latin typeface="Cambria Math"/>
                          </a:rPr>
                          <m:t>+</m:t>
                        </m:r>
                        <m:sSubSup>
                          <m:sSubSupPr>
                            <m:ctrlPr>
                              <a:rPr lang="en-US" i="1">
                                <a:latin typeface="Cambria Math" panose="02040503050406030204" pitchFamily="18" charset="0"/>
                              </a:rPr>
                            </m:ctrlPr>
                          </m:sSubSupPr>
                          <m:e>
                            <m:r>
                              <a:rPr lang="en-US" i="1">
                                <a:latin typeface="Cambria Math"/>
                              </a:rPr>
                              <m:t>𝑥</m:t>
                            </m:r>
                          </m:e>
                          <m:sub>
                            <m:r>
                              <a:rPr lang="en-US" b="0" i="1" smtClean="0">
                                <a:latin typeface="Cambria Math"/>
                              </a:rPr>
                              <m:t>2</m:t>
                            </m:r>
                          </m:sub>
                          <m:sup>
                            <m:r>
                              <a:rPr lang="en-US" i="1">
                                <a:latin typeface="Cambria Math"/>
                              </a:rPr>
                              <m:t>2</m:t>
                            </m:r>
                          </m:sup>
                        </m:sSubSup>
                        <m:r>
                          <a:rPr lang="en-US" b="0" i="1" smtClean="0">
                            <a:latin typeface="Cambria Math"/>
                          </a:rPr>
                          <m:t>..+</m:t>
                        </m:r>
                        <m:sSubSup>
                          <m:sSubSupPr>
                            <m:ctrlPr>
                              <a:rPr lang="en-US" i="1">
                                <a:latin typeface="Cambria Math" panose="02040503050406030204" pitchFamily="18" charset="0"/>
                              </a:rPr>
                            </m:ctrlPr>
                          </m:sSubSupPr>
                          <m:e>
                            <m:r>
                              <a:rPr lang="en-US" i="1">
                                <a:latin typeface="Cambria Math"/>
                              </a:rPr>
                              <m:t>𝑥</m:t>
                            </m:r>
                          </m:e>
                          <m:sub>
                            <m:r>
                              <a:rPr lang="en-US" b="0" i="1" smtClean="0">
                                <a:latin typeface="Cambria Math"/>
                              </a:rPr>
                              <m:t>𝑛</m:t>
                            </m:r>
                          </m:sub>
                          <m:sup>
                            <m:r>
                              <a:rPr lang="en-US" i="1" smtClean="0">
                                <a:latin typeface="Cambria Math"/>
                              </a:rPr>
                              <m:t>2</m:t>
                            </m:r>
                          </m:sup>
                        </m:sSubSup>
                      </m:e>
                    </m:rad>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41" t="-1750"/>
                </a:stretch>
              </a:blipFill>
            </p:spPr>
            <p:txBody>
              <a:bodyPr/>
              <a:lstStyle/>
              <a:p>
                <a:r>
                  <a:rPr lang="en-US">
                    <a:noFill/>
                  </a:rPr>
                  <a:t> </a:t>
                </a:r>
              </a:p>
            </p:txBody>
          </p:sp>
        </mc:Fallback>
      </mc:AlternateContent>
    </p:spTree>
    <p:extLst>
      <p:ext uri="{BB962C8B-B14F-4D97-AF65-F5344CB8AC3E}">
        <p14:creationId xmlns:p14="http://schemas.microsoft.com/office/powerpoint/2010/main" val="3529573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Scaling</a:t>
            </a:r>
          </a:p>
        </p:txBody>
      </p:sp>
      <p:sp>
        <p:nvSpPr>
          <p:cNvPr id="3" name="Content Placeholder 2"/>
          <p:cNvSpPr>
            <a:spLocks noGrp="1"/>
          </p:cNvSpPr>
          <p:nvPr>
            <p:ph idx="1"/>
          </p:nvPr>
        </p:nvSpPr>
        <p:spPr/>
        <p:txBody>
          <a:bodyPr>
            <a:normAutofit lnSpcReduction="10000"/>
          </a:bodyPr>
          <a:lstStyle/>
          <a:p>
            <a:r>
              <a:rPr lang="en-US" dirty="0"/>
              <a:t>Even with cosine similarity, the proportion of word frequencies gives the direction</a:t>
            </a:r>
          </a:p>
          <a:p>
            <a:pPr lvl="1"/>
            <a:r>
              <a:rPr lang="en-US" dirty="0"/>
              <a:t>If word 1 appears </a:t>
            </a:r>
            <a:r>
              <a:rPr lang="en-US" b="1" dirty="0"/>
              <a:t>once </a:t>
            </a:r>
            <a:r>
              <a:rPr lang="en-US" dirty="0"/>
              <a:t>and word 2 appear </a:t>
            </a:r>
            <a:r>
              <a:rPr lang="en-US" b="1" dirty="0"/>
              <a:t>twice:</a:t>
            </a:r>
          </a:p>
          <a:p>
            <a:pPr lvl="2"/>
            <a:r>
              <a:rPr lang="en-US" dirty="0"/>
              <a:t>proportion 1:2</a:t>
            </a:r>
          </a:p>
          <a:p>
            <a:pPr lvl="1"/>
            <a:r>
              <a:rPr lang="en-US" dirty="0"/>
              <a:t>Now consider words appearing 10 vs. 20 times:</a:t>
            </a:r>
          </a:p>
          <a:p>
            <a:pPr lvl="2"/>
            <a:r>
              <a:rPr lang="en-US" dirty="0"/>
              <a:t>proportion 1:2</a:t>
            </a:r>
          </a:p>
          <a:p>
            <a:pPr marL="0" indent="0">
              <a:buNone/>
            </a:pPr>
            <a:endParaRPr lang="en-US" dirty="0"/>
          </a:p>
          <a:p>
            <a:pPr>
              <a:buFont typeface="Wingdings"/>
              <a:buChar char="Ø"/>
            </a:pPr>
            <a:r>
              <a:rPr lang="en-US" dirty="0"/>
              <a:t>Is a word appearing twice really twice as important as one appearing once?</a:t>
            </a:r>
          </a:p>
          <a:p>
            <a:pPr>
              <a:buFont typeface="Wingdings"/>
              <a:buChar char="Ø"/>
            </a:pPr>
            <a:r>
              <a:rPr lang="en-US" dirty="0"/>
              <a:t>Is it the same for 10 vs. 20?</a:t>
            </a:r>
          </a:p>
          <a:p>
            <a:pPr>
              <a:buFont typeface="Wingdings"/>
              <a:buChar char="Ø"/>
            </a:pPr>
            <a:endParaRPr lang="en-US" dirty="0"/>
          </a:p>
          <a:p>
            <a:pPr lvl="1"/>
            <a:endParaRPr lang="en-US" dirty="0"/>
          </a:p>
        </p:txBody>
      </p:sp>
    </p:spTree>
    <p:extLst>
      <p:ext uri="{BB962C8B-B14F-4D97-AF65-F5344CB8AC3E}">
        <p14:creationId xmlns:p14="http://schemas.microsoft.com/office/powerpoint/2010/main" val="38491419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Scaling</a:t>
            </a:r>
          </a:p>
        </p:txBody>
      </p:sp>
      <p:sp>
        <p:nvSpPr>
          <p:cNvPr id="3" name="Content Placeholder 2"/>
          <p:cNvSpPr>
            <a:spLocks noGrp="1"/>
          </p:cNvSpPr>
          <p:nvPr>
            <p:ph idx="1"/>
          </p:nvPr>
        </p:nvSpPr>
        <p:spPr/>
        <p:txBody>
          <a:bodyPr>
            <a:normAutofit/>
          </a:bodyPr>
          <a:lstStyle/>
          <a:p>
            <a:r>
              <a:rPr lang="en-US" dirty="0"/>
              <a:t>A common solution is to take </a:t>
            </a:r>
            <a:r>
              <a:rPr lang="en-US" b="1" dirty="0"/>
              <a:t>log</a:t>
            </a:r>
            <a:r>
              <a:rPr lang="en-US" dirty="0"/>
              <a:t> frequencies</a:t>
            </a:r>
          </a:p>
          <a:p>
            <a:pPr lvl="1"/>
            <a:r>
              <a:rPr lang="en-US" dirty="0"/>
              <a:t>E.g. log base 10</a:t>
            </a:r>
          </a:p>
          <a:p>
            <a:pPr lvl="1"/>
            <a:r>
              <a:rPr lang="en-US" dirty="0"/>
              <a:t>Difference between</a:t>
            </a:r>
            <a:br>
              <a:rPr lang="en-US" dirty="0"/>
            </a:br>
            <a:r>
              <a:rPr lang="en-US" dirty="0"/>
              <a:t>1 and 10 same as</a:t>
            </a:r>
            <a:br>
              <a:rPr lang="en-US" dirty="0"/>
            </a:br>
            <a:r>
              <a:rPr lang="en-US" dirty="0"/>
              <a:t>difference between</a:t>
            </a:r>
            <a:br>
              <a:rPr lang="en-US" dirty="0"/>
            </a:br>
            <a:r>
              <a:rPr lang="en-US" dirty="0"/>
              <a:t>10 and 100,</a:t>
            </a:r>
            <a:br>
              <a:rPr lang="en-US" dirty="0"/>
            </a:br>
            <a:r>
              <a:rPr lang="en-US" dirty="0"/>
              <a:t>100 and 1000,</a:t>
            </a:r>
            <a:br>
              <a:rPr lang="en-US" dirty="0"/>
            </a:br>
            <a:r>
              <a:rPr lang="en-US" dirty="0"/>
              <a:t>…</a:t>
            </a:r>
          </a:p>
          <a:p>
            <a:pPr marL="411480" lvl="1" indent="0">
              <a:buNone/>
            </a:pPr>
            <a:r>
              <a:rPr lang="en-US" b="1" dirty="0">
                <a:solidFill>
                  <a:schemeClr val="accent4">
                    <a:lumMod val="50000"/>
                  </a:schemeClr>
                </a:solidFill>
              </a:rPr>
              <a:t>from </a:t>
            </a:r>
            <a:r>
              <a:rPr lang="en-US" dirty="0"/>
              <a:t>math </a:t>
            </a:r>
            <a:r>
              <a:rPr lang="en-US" b="1" dirty="0">
                <a:solidFill>
                  <a:schemeClr val="accent4">
                    <a:lumMod val="50000"/>
                  </a:schemeClr>
                </a:solidFill>
              </a:rPr>
              <a:t>import</a:t>
            </a:r>
            <a:r>
              <a:rPr lang="en-US" dirty="0"/>
              <a:t> log10</a:t>
            </a:r>
          </a:p>
          <a:p>
            <a:pPr marL="411480" lvl="1" indent="0">
              <a:buNone/>
            </a:pPr>
            <a:r>
              <a:rPr lang="en-US" b="1" dirty="0">
                <a:solidFill>
                  <a:schemeClr val="accent4">
                    <a:lumMod val="50000"/>
                  </a:schemeClr>
                </a:solidFill>
              </a:rPr>
              <a:t>print(</a:t>
            </a:r>
            <a:r>
              <a:rPr lang="en-US" dirty="0"/>
              <a:t>log10(5)</a:t>
            </a:r>
            <a:r>
              <a:rPr lang="en-US" b="1" dirty="0">
                <a:solidFill>
                  <a:schemeClr val="accent4">
                    <a:lumMod val="50000"/>
                  </a:schemeClr>
                </a:solidFill>
              </a:rPr>
              <a:t>)</a:t>
            </a:r>
          </a:p>
          <a:p>
            <a:pPr lvl="1"/>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396557"/>
            <a:ext cx="4267200" cy="4195357"/>
          </a:xfrm>
          <a:prstGeom prst="rect">
            <a:avLst/>
          </a:prstGeom>
          <a:solidFill>
            <a:schemeClr val="bg1"/>
          </a:solidFill>
          <a:ln>
            <a:solidFill>
              <a:schemeClr val="accent1"/>
            </a:solidFill>
          </a:ln>
          <a:effectLst/>
        </p:spPr>
      </p:pic>
    </p:spTree>
    <p:extLst>
      <p:ext uri="{BB962C8B-B14F-4D97-AF65-F5344CB8AC3E}">
        <p14:creationId xmlns:p14="http://schemas.microsoft.com/office/powerpoint/2010/main" val="23218452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 specificity</a:t>
            </a:r>
          </a:p>
        </p:txBody>
      </p:sp>
      <p:sp>
        <p:nvSpPr>
          <p:cNvPr id="3" name="Content Placeholder 2"/>
          <p:cNvSpPr>
            <a:spLocks noGrp="1"/>
          </p:cNvSpPr>
          <p:nvPr>
            <p:ph idx="1"/>
          </p:nvPr>
        </p:nvSpPr>
        <p:spPr/>
        <p:txBody>
          <a:bodyPr>
            <a:normAutofit lnSpcReduction="10000"/>
          </a:bodyPr>
          <a:lstStyle/>
          <a:p>
            <a:r>
              <a:rPr lang="en-US" dirty="0"/>
              <a:t>A more fundamental problem with VSMs is that we have different ideas about what’s important</a:t>
            </a:r>
          </a:p>
          <a:p>
            <a:pPr lvl="1"/>
            <a:r>
              <a:rPr lang="en-US" dirty="0"/>
              <a:t>Very frequent (non-stop) word is important?</a:t>
            </a:r>
          </a:p>
          <a:p>
            <a:pPr lvl="1"/>
            <a:r>
              <a:rPr lang="en-US" dirty="0"/>
              <a:t>Suppose our document contains:</a:t>
            </a:r>
          </a:p>
          <a:p>
            <a:pPr lvl="2"/>
            <a:r>
              <a:rPr lang="en-US" b="1" i="1" dirty="0">
                <a:solidFill>
                  <a:srgbClr val="0070C0"/>
                </a:solidFill>
              </a:rPr>
              <a:t>insurance</a:t>
            </a:r>
            <a:r>
              <a:rPr lang="en-US" dirty="0">
                <a:solidFill>
                  <a:srgbClr val="0070C0"/>
                </a:solidFill>
              </a:rPr>
              <a:t> </a:t>
            </a:r>
            <a:r>
              <a:rPr lang="en-US" dirty="0"/>
              <a:t>	10</a:t>
            </a:r>
          </a:p>
          <a:p>
            <a:pPr lvl="2"/>
            <a:r>
              <a:rPr lang="en-US" b="1" i="1" dirty="0">
                <a:solidFill>
                  <a:srgbClr val="0070C0"/>
                </a:solidFill>
              </a:rPr>
              <a:t>try</a:t>
            </a:r>
            <a:r>
              <a:rPr lang="en-US" dirty="0"/>
              <a:t>		10</a:t>
            </a:r>
          </a:p>
          <a:p>
            <a:pPr lvl="2"/>
            <a:r>
              <a:rPr lang="en-US" b="1" i="1" dirty="0">
                <a:solidFill>
                  <a:srgbClr val="0070C0"/>
                </a:solidFill>
              </a:rPr>
              <a:t>story</a:t>
            </a:r>
            <a:r>
              <a:rPr lang="en-US" b="1" i="1" dirty="0"/>
              <a:t>		</a:t>
            </a:r>
            <a:r>
              <a:rPr lang="en-US" dirty="0"/>
              <a:t>10</a:t>
            </a:r>
          </a:p>
          <a:p>
            <a:pPr lvl="2"/>
            <a:endParaRPr lang="en-US" dirty="0"/>
          </a:p>
          <a:p>
            <a:pPr lvl="1"/>
            <a:r>
              <a:rPr lang="en-US" dirty="0"/>
              <a:t>What is it about? </a:t>
            </a:r>
          </a:p>
          <a:p>
            <a:pPr lvl="1"/>
            <a:r>
              <a:rPr lang="en-US" dirty="0"/>
              <a:t>How can we tell which is more important?</a:t>
            </a:r>
          </a:p>
        </p:txBody>
      </p:sp>
    </p:spTree>
    <p:extLst>
      <p:ext uri="{BB962C8B-B14F-4D97-AF65-F5344CB8AC3E}">
        <p14:creationId xmlns:p14="http://schemas.microsoft.com/office/powerpoint/2010/main" val="942385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Collection frequency</a:t>
            </a:r>
          </a:p>
        </p:txBody>
      </p:sp>
      <p:sp>
        <p:nvSpPr>
          <p:cNvPr id="3" name="Content Placeholder 2"/>
          <p:cNvSpPr>
            <a:spLocks noGrp="1"/>
          </p:cNvSpPr>
          <p:nvPr>
            <p:ph idx="1"/>
          </p:nvPr>
        </p:nvSpPr>
        <p:spPr/>
        <p:txBody>
          <a:bodyPr/>
          <a:lstStyle/>
          <a:p>
            <a:r>
              <a:rPr lang="en-US" dirty="0"/>
              <a:t>Some terms might generally be very frequent</a:t>
            </a:r>
          </a:p>
          <a:p>
            <a:pPr lvl="1"/>
            <a:r>
              <a:rPr lang="en-US" dirty="0"/>
              <a:t>Appearance less surprising – assign less importance</a:t>
            </a:r>
          </a:p>
          <a:p>
            <a:pPr lvl="1"/>
            <a:r>
              <a:rPr lang="en-US" dirty="0"/>
              <a:t>Use </a:t>
            </a:r>
            <a:r>
              <a:rPr lang="en-US" b="1" dirty="0"/>
              <a:t>Collection Frequencies </a:t>
            </a:r>
            <a:r>
              <a:rPr lang="en-US" dirty="0"/>
              <a:t>(sum over all documents, adapted NYT example from Manning &amp; </a:t>
            </a:r>
            <a:r>
              <a:rPr lang="en-US" dirty="0" err="1"/>
              <a:t>Schütze</a:t>
            </a:r>
            <a:r>
              <a:rPr lang="en-US" dirty="0"/>
              <a:t> 1999)</a:t>
            </a:r>
          </a:p>
          <a:p>
            <a:pPr lvl="2"/>
            <a:r>
              <a:rPr lang="en-US" b="1" i="1" dirty="0">
                <a:solidFill>
                  <a:srgbClr val="0070C0"/>
                </a:solidFill>
              </a:rPr>
              <a:t>insurance</a:t>
            </a:r>
            <a:r>
              <a:rPr lang="en-US" dirty="0">
                <a:solidFill>
                  <a:srgbClr val="0070C0"/>
                </a:solidFill>
              </a:rPr>
              <a:t> </a:t>
            </a:r>
            <a:r>
              <a:rPr lang="en-US" dirty="0"/>
              <a:t>	10440</a:t>
            </a:r>
          </a:p>
          <a:p>
            <a:pPr lvl="2"/>
            <a:r>
              <a:rPr lang="en-US" b="1" i="1" dirty="0">
                <a:solidFill>
                  <a:srgbClr val="0070C0"/>
                </a:solidFill>
              </a:rPr>
              <a:t>try</a:t>
            </a:r>
            <a:r>
              <a:rPr lang="en-US" dirty="0"/>
              <a:t>		10422</a:t>
            </a:r>
          </a:p>
          <a:p>
            <a:pPr lvl="2"/>
            <a:r>
              <a:rPr lang="en-US" b="1" i="1" dirty="0">
                <a:solidFill>
                  <a:srgbClr val="0070C0"/>
                </a:solidFill>
              </a:rPr>
              <a:t>story</a:t>
            </a:r>
            <a:r>
              <a:rPr lang="en-US" b="1" i="1" dirty="0"/>
              <a:t>		</a:t>
            </a:r>
            <a:r>
              <a:rPr lang="en-US" dirty="0"/>
              <a:t>23591	(less surprising)</a:t>
            </a:r>
          </a:p>
          <a:p>
            <a:pPr lvl="2"/>
            <a:endParaRPr lang="en-US" dirty="0"/>
          </a:p>
          <a:p>
            <a:pPr lvl="1"/>
            <a:r>
              <a:rPr lang="en-US" dirty="0"/>
              <a:t>How are </a:t>
            </a:r>
            <a:r>
              <a:rPr lang="en-US" b="1" i="1" dirty="0"/>
              <a:t>insurance </a:t>
            </a:r>
            <a:r>
              <a:rPr lang="en-US" dirty="0"/>
              <a:t>and </a:t>
            </a:r>
            <a:r>
              <a:rPr lang="en-US" b="1" i="1" dirty="0"/>
              <a:t>try</a:t>
            </a:r>
            <a:r>
              <a:rPr lang="en-US" dirty="0"/>
              <a:t> still different?</a:t>
            </a:r>
          </a:p>
          <a:p>
            <a:pPr lvl="2"/>
            <a:endParaRPr lang="en-US" dirty="0"/>
          </a:p>
        </p:txBody>
      </p:sp>
    </p:spTree>
    <p:extLst>
      <p:ext uri="{BB962C8B-B14F-4D97-AF65-F5344CB8AC3E}">
        <p14:creationId xmlns:p14="http://schemas.microsoft.com/office/powerpoint/2010/main" val="32632867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frequency</a:t>
            </a:r>
          </a:p>
        </p:txBody>
      </p:sp>
      <p:sp>
        <p:nvSpPr>
          <p:cNvPr id="3" name="Content Placeholder 2"/>
          <p:cNvSpPr>
            <a:spLocks noGrp="1"/>
          </p:cNvSpPr>
          <p:nvPr>
            <p:ph idx="1"/>
          </p:nvPr>
        </p:nvSpPr>
        <p:spPr/>
        <p:txBody>
          <a:bodyPr/>
          <a:lstStyle/>
          <a:p>
            <a:r>
              <a:rPr lang="en-US" dirty="0"/>
              <a:t>Even with equal collection frequency, terms appear in different amounts of </a:t>
            </a:r>
            <a:r>
              <a:rPr lang="en-US" b="1" dirty="0"/>
              <a:t>documents</a:t>
            </a:r>
          </a:p>
          <a:p>
            <a:endParaRPr lang="en-US" dirty="0"/>
          </a:p>
          <a:p>
            <a:pPr marL="630936" lvl="2" indent="0">
              <a:buNone/>
            </a:pPr>
            <a:r>
              <a:rPr lang="en-US" b="1" i="1" dirty="0">
                <a:solidFill>
                  <a:srgbClr val="0070C0"/>
                </a:solidFill>
              </a:rPr>
              <a:t>			</a:t>
            </a:r>
            <a:r>
              <a:rPr lang="en-US" b="1" i="1" dirty="0"/>
              <a:t>term	collection	document</a:t>
            </a:r>
          </a:p>
          <a:p>
            <a:pPr lvl="2"/>
            <a:r>
              <a:rPr lang="en-US" b="1" i="1" dirty="0">
                <a:solidFill>
                  <a:srgbClr val="0070C0"/>
                </a:solidFill>
              </a:rPr>
              <a:t>insurance</a:t>
            </a:r>
            <a:r>
              <a:rPr lang="en-US" dirty="0">
                <a:solidFill>
                  <a:srgbClr val="0070C0"/>
                </a:solidFill>
              </a:rPr>
              <a:t> </a:t>
            </a:r>
            <a:r>
              <a:rPr lang="en-US" dirty="0"/>
              <a:t>	10	10440		3997</a:t>
            </a:r>
          </a:p>
          <a:p>
            <a:pPr lvl="2"/>
            <a:r>
              <a:rPr lang="en-US" b="1" i="1" dirty="0">
                <a:solidFill>
                  <a:srgbClr val="0070C0"/>
                </a:solidFill>
              </a:rPr>
              <a:t>try</a:t>
            </a:r>
            <a:r>
              <a:rPr lang="en-US" dirty="0"/>
              <a:t>		10	10422		8760</a:t>
            </a:r>
          </a:p>
          <a:p>
            <a:pPr lvl="2"/>
            <a:r>
              <a:rPr lang="en-US" b="1" i="1" dirty="0">
                <a:solidFill>
                  <a:srgbClr val="0070C0"/>
                </a:solidFill>
              </a:rPr>
              <a:t>story</a:t>
            </a:r>
            <a:r>
              <a:rPr lang="en-US" b="1" i="1" dirty="0"/>
              <a:t>		</a:t>
            </a:r>
            <a:r>
              <a:rPr lang="en-US" dirty="0"/>
              <a:t>10</a:t>
            </a:r>
            <a:r>
              <a:rPr lang="en-US" b="1" dirty="0"/>
              <a:t>	</a:t>
            </a:r>
            <a:r>
              <a:rPr lang="en-US" dirty="0"/>
              <a:t>23591		10897</a:t>
            </a:r>
          </a:p>
          <a:p>
            <a:pPr lvl="2"/>
            <a:endParaRPr lang="en-US" dirty="0"/>
          </a:p>
          <a:p>
            <a:pPr lvl="2"/>
            <a:endParaRPr lang="en-US" dirty="0"/>
          </a:p>
        </p:txBody>
      </p:sp>
    </p:spTree>
    <p:extLst>
      <p:ext uri="{BB962C8B-B14F-4D97-AF65-F5344CB8AC3E}">
        <p14:creationId xmlns:p14="http://schemas.microsoft.com/office/powerpoint/2010/main" val="28379164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 if we know all this</a:t>
            </a:r>
          </a:p>
        </p:txBody>
      </p:sp>
      <p:sp>
        <p:nvSpPr>
          <p:cNvPr id="3" name="Content Placeholder 2"/>
          <p:cNvSpPr>
            <a:spLocks noGrp="1"/>
          </p:cNvSpPr>
          <p:nvPr>
            <p:ph idx="1"/>
          </p:nvPr>
        </p:nvSpPr>
        <p:spPr/>
        <p:txBody>
          <a:bodyPr>
            <a:normAutofit fontScale="92500" lnSpcReduction="10000"/>
          </a:bodyPr>
          <a:lstStyle/>
          <a:p>
            <a:r>
              <a:rPr lang="en-US" dirty="0"/>
              <a:t>Answer 3: use…</a:t>
            </a:r>
          </a:p>
          <a:p>
            <a:r>
              <a:rPr lang="en-US" dirty="0"/>
              <a:t>Collapsed collection and document frequencies!</a:t>
            </a:r>
          </a:p>
          <a:p>
            <a:pPr lvl="1"/>
            <a:r>
              <a:rPr lang="en-US" sz="2800" dirty="0"/>
              <a:t>Island 		3</a:t>
            </a:r>
          </a:p>
          <a:p>
            <a:pPr lvl="1"/>
            <a:r>
              <a:rPr lang="en-US" sz="2800" dirty="0"/>
              <a:t>Coast Guard 	2</a:t>
            </a:r>
          </a:p>
          <a:p>
            <a:pPr lvl="1"/>
            <a:r>
              <a:rPr lang="en-US" sz="2800" dirty="0"/>
              <a:t>Navy 		1</a:t>
            </a:r>
          </a:p>
          <a:p>
            <a:pPr lvl="1"/>
            <a:r>
              <a:rPr lang="en-US" sz="2800" dirty="0"/>
              <a:t>U.S. Navy	1</a:t>
            </a:r>
          </a:p>
          <a:p>
            <a:pPr lvl="1"/>
            <a:r>
              <a:rPr lang="en-US" sz="2800" dirty="0"/>
              <a:t>palm frond 	1</a:t>
            </a:r>
          </a:p>
          <a:p>
            <a:pPr lvl="1"/>
            <a:r>
              <a:rPr lang="en-US" dirty="0"/>
              <a:t>castaway		1</a:t>
            </a:r>
          </a:p>
          <a:p>
            <a:pPr lvl="1"/>
            <a:r>
              <a:rPr lang="en-US" dirty="0"/>
              <a:t>Honolulu		1</a:t>
            </a:r>
          </a:p>
          <a:p>
            <a:pPr lvl="1"/>
            <a:r>
              <a:rPr lang="en-US" dirty="0" err="1"/>
              <a:t>Fanadik</a:t>
            </a:r>
            <a:r>
              <a:rPr lang="en-US" dirty="0"/>
              <a:t>		1</a:t>
            </a:r>
          </a:p>
          <a:p>
            <a:pPr lvl="1"/>
            <a:r>
              <a:rPr lang="en-US" dirty="0"/>
              <a:t>Strand		1</a:t>
            </a:r>
          </a:p>
        </p:txBody>
      </p:sp>
      <p:sp>
        <p:nvSpPr>
          <p:cNvPr id="4" name="TextBox 3"/>
          <p:cNvSpPr txBox="1"/>
          <p:nvPr/>
        </p:nvSpPr>
        <p:spPr>
          <a:xfrm>
            <a:off x="4495800" y="3124200"/>
            <a:ext cx="2819400" cy="1200329"/>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sz="2400" dirty="0"/>
              <a:t>Is this as much about Honolulu as it is about </a:t>
            </a:r>
            <a:r>
              <a:rPr lang="en-US" sz="2400" dirty="0" err="1"/>
              <a:t>Fanadik</a:t>
            </a:r>
            <a:r>
              <a:rPr lang="en-US" sz="2400" dirty="0"/>
              <a:t>?</a:t>
            </a:r>
          </a:p>
        </p:txBody>
      </p:sp>
    </p:spTree>
    <p:extLst>
      <p:ext uri="{BB962C8B-B14F-4D97-AF65-F5344CB8AC3E}">
        <p14:creationId xmlns:p14="http://schemas.microsoft.com/office/powerpoint/2010/main" val="8433027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Just one number</a:t>
            </a:r>
          </a:p>
        </p:txBody>
      </p:sp>
      <p:sp>
        <p:nvSpPr>
          <p:cNvPr id="3" name="Content Placeholder 2"/>
          <p:cNvSpPr>
            <a:spLocks noGrp="1"/>
          </p:cNvSpPr>
          <p:nvPr>
            <p:ph idx="1"/>
          </p:nvPr>
        </p:nvSpPr>
        <p:spPr/>
        <p:txBody>
          <a:bodyPr/>
          <a:lstStyle/>
          <a:p>
            <a:r>
              <a:rPr lang="en-US" dirty="0"/>
              <a:t>To get just one number representing a term’s relevance in a document:</a:t>
            </a:r>
          </a:p>
          <a:p>
            <a:pPr lvl="1"/>
            <a:r>
              <a:rPr lang="en-US" dirty="0"/>
              <a:t>Use log term frequency (TF): log(TF)</a:t>
            </a:r>
          </a:p>
          <a:p>
            <a:pPr lvl="1"/>
            <a:r>
              <a:rPr lang="en-US" dirty="0"/>
              <a:t>Weight it by proportion of documents with this term (DF) in an N document collection</a:t>
            </a:r>
          </a:p>
          <a:p>
            <a:r>
              <a:rPr lang="en-US" dirty="0"/>
              <a:t>But we want </a:t>
            </a:r>
            <a:r>
              <a:rPr lang="en-US" b="1" dirty="0"/>
              <a:t>inverse</a:t>
            </a:r>
            <a:r>
              <a:rPr lang="en-US" dirty="0"/>
              <a:t> weighting – high document count is bad, so:</a:t>
            </a:r>
          </a:p>
          <a:p>
            <a:pPr lvl="1"/>
            <a:r>
              <a:rPr lang="en-US" dirty="0"/>
              <a:t>Inverse document frequency (IDF): log(N/DF)</a:t>
            </a:r>
          </a:p>
        </p:txBody>
      </p:sp>
    </p:spTree>
    <p:extLst>
      <p:ext uri="{BB962C8B-B14F-4D97-AF65-F5344CB8AC3E}">
        <p14:creationId xmlns:p14="http://schemas.microsoft.com/office/powerpoint/2010/main" val="2909774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Parsing – review</a:t>
            </a:r>
          </a:p>
        </p:txBody>
      </p:sp>
      <p:sp>
        <p:nvSpPr>
          <p:cNvPr id="3" name="Content Placeholder 2"/>
          <p:cNvSpPr>
            <a:spLocks noGrp="1"/>
          </p:cNvSpPr>
          <p:nvPr>
            <p:ph idx="1"/>
          </p:nvPr>
        </p:nvSpPr>
        <p:spPr/>
        <p:txBody>
          <a:bodyPr>
            <a:normAutofit/>
          </a:bodyPr>
          <a:lstStyle/>
          <a:p>
            <a:r>
              <a:rPr lang="en-US" dirty="0"/>
              <a:t>Context sensitivity and lexicalized parsing:</a:t>
            </a:r>
          </a:p>
          <a:p>
            <a:pPr lvl="1"/>
            <a:r>
              <a:rPr lang="en-US" dirty="0"/>
              <a:t>Parsers always choose most frequent decomposition – rare readings can become impossible</a:t>
            </a:r>
          </a:p>
          <a:p>
            <a:pPr lvl="1"/>
            <a:r>
              <a:rPr lang="en-US" dirty="0"/>
              <a:t>Sometimes probability differs in syntactic context (object/subject NP, certain words)</a:t>
            </a:r>
          </a:p>
          <a:p>
            <a:pPr lvl="2"/>
            <a:r>
              <a:rPr lang="en-US" dirty="0">
                <a:sym typeface="Wingdings" panose="05000000000000000000" pitchFamily="2" charset="2"/>
              </a:rPr>
              <a:t>Use </a:t>
            </a:r>
            <a:r>
              <a:rPr lang="en-US" b="1" dirty="0">
                <a:sym typeface="Wingdings" panose="05000000000000000000" pitchFamily="2" charset="2"/>
              </a:rPr>
              <a:t>parent annotation </a:t>
            </a:r>
            <a:r>
              <a:rPr lang="en-US" dirty="0">
                <a:sym typeface="Wingdings" panose="05000000000000000000" pitchFamily="2" charset="2"/>
              </a:rPr>
              <a:t>(NP^S = subject NP)</a:t>
            </a:r>
          </a:p>
          <a:p>
            <a:pPr lvl="2"/>
            <a:r>
              <a:rPr lang="en-US" dirty="0"/>
              <a:t>Use </a:t>
            </a:r>
            <a:r>
              <a:rPr lang="en-US" b="1" dirty="0"/>
              <a:t>lexicalized head percolation </a:t>
            </a:r>
            <a:r>
              <a:rPr lang="en-US" dirty="0"/>
              <a:t>(NP</a:t>
            </a:r>
            <a:r>
              <a:rPr lang="en-US" baseline="-25000" dirty="0"/>
              <a:t>[</a:t>
            </a:r>
            <a:r>
              <a:rPr lang="en-US" baseline="-25000" dirty="0" err="1"/>
              <a:t>PRP,me</a:t>
            </a:r>
            <a:r>
              <a:rPr lang="en-US" baseline="-25000" dirty="0"/>
              <a:t>]</a:t>
            </a:r>
            <a:r>
              <a:rPr lang="en-US" dirty="0"/>
              <a:t>)</a:t>
            </a:r>
          </a:p>
          <a:p>
            <a:pPr lvl="2"/>
            <a:r>
              <a:rPr lang="en-US" dirty="0"/>
              <a:t>Optimize </a:t>
            </a:r>
            <a:r>
              <a:rPr lang="en-US" b="1" dirty="0"/>
              <a:t>label splitting</a:t>
            </a:r>
            <a:r>
              <a:rPr lang="en-US" dirty="0"/>
              <a:t> / </a:t>
            </a:r>
            <a:r>
              <a:rPr lang="en-US" b="1" dirty="0"/>
              <a:t>merging</a:t>
            </a:r>
          </a:p>
          <a:p>
            <a:pPr lvl="2"/>
            <a:endParaRPr lang="en-US" dirty="0"/>
          </a:p>
          <a:p>
            <a:pPr lvl="2"/>
            <a:endParaRPr lang="en-US" dirty="0">
              <a:sym typeface="Wingdings" panose="05000000000000000000" pitchFamily="2" charset="2"/>
            </a:endParaRPr>
          </a:p>
        </p:txBody>
      </p:sp>
    </p:spTree>
    <p:extLst>
      <p:ext uri="{BB962C8B-B14F-4D97-AF65-F5344CB8AC3E}">
        <p14:creationId xmlns:p14="http://schemas.microsoft.com/office/powerpoint/2010/main" val="1524855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TF-IDF</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Most common weight function in Information Retrieval:</a:t>
                </a:r>
              </a:p>
              <a:p>
                <a:pPr lvl="1"/>
                <a:r>
                  <a:rPr lang="en-US" dirty="0"/>
                  <a:t>Weight for term </a:t>
                </a:r>
                <a:r>
                  <a:rPr lang="en-US" i="1" dirty="0" err="1"/>
                  <a:t>i</a:t>
                </a:r>
                <a:r>
                  <a:rPr lang="en-US" i="1" dirty="0"/>
                  <a:t> </a:t>
                </a:r>
                <a:r>
                  <a:rPr lang="en-US" dirty="0"/>
                  <a:t>in document </a:t>
                </a:r>
                <a:r>
                  <a:rPr lang="en-US" i="1" dirty="0"/>
                  <a:t>j </a:t>
                </a:r>
                <a:r>
                  <a:rPr lang="en-US" dirty="0"/>
                  <a:t>(or 0 if unattested):</a:t>
                </a:r>
              </a:p>
              <a:p>
                <a:pPr marL="630936" lvl="2" indent="0">
                  <a:buNone/>
                </a:pPr>
                <a14:m>
                  <m:oMathPara xmlns:m="http://schemas.openxmlformats.org/officeDocument/2006/math">
                    <m:oMathParaPr>
                      <m:jc m:val="centerGroup"/>
                    </m:oMathParaPr>
                    <m:oMath xmlns:m="http://schemas.openxmlformats.org/officeDocument/2006/math">
                      <m:r>
                        <m:rPr>
                          <m:nor/>
                        </m:rPr>
                        <a:rPr lang="en-US" b="0" i="0" smtClean="0">
                          <a:latin typeface="Cambria Math"/>
                        </a:rPr>
                        <m:t>weight</m:t>
                      </m:r>
                      <m:d>
                        <m:dPr>
                          <m:ctrlPr>
                            <a:rPr lang="en-US" b="0" i="1" smtClean="0">
                              <a:latin typeface="Cambria Math" panose="02040503050406030204" pitchFamily="18" charset="0"/>
                            </a:rPr>
                          </m:ctrlPr>
                        </m:dPr>
                        <m:e>
                          <m:r>
                            <a:rPr lang="en-US" b="0" i="1" smtClean="0">
                              <a:latin typeface="Cambria Math"/>
                            </a:rPr>
                            <m:t>𝑖</m:t>
                          </m:r>
                          <m:r>
                            <a:rPr lang="en-US" b="0" i="1" smtClean="0">
                              <a:latin typeface="Cambria Math"/>
                            </a:rPr>
                            <m:t>,</m:t>
                          </m:r>
                          <m:r>
                            <a:rPr lang="en-US" b="0" i="1" smtClean="0">
                              <a:latin typeface="Cambria Math"/>
                            </a:rPr>
                            <m:t>𝑗</m:t>
                          </m:r>
                        </m:e>
                      </m:d>
                      <m:r>
                        <a:rPr lang="en-US" i="1" smtClean="0">
                          <a:latin typeface="Cambria Math"/>
                        </a:rPr>
                        <m:t>=</m:t>
                      </m:r>
                      <m:d>
                        <m:dPr>
                          <m:ctrlPr>
                            <a:rPr lang="en-US" b="0" i="1" smtClean="0">
                              <a:latin typeface="Cambria Math" panose="02040503050406030204" pitchFamily="18" charset="0"/>
                            </a:rPr>
                          </m:ctrlPr>
                        </m:dPr>
                        <m:e>
                          <m:r>
                            <a:rPr lang="en-US" b="0" i="1" smtClean="0">
                              <a:latin typeface="Cambria Math"/>
                            </a:rPr>
                            <m:t>1+</m:t>
                          </m:r>
                          <m:func>
                            <m:funcPr>
                              <m:ctrlPr>
                                <a:rPr lang="en-US" b="0" i="1" smtClean="0">
                                  <a:latin typeface="Cambria Math" panose="02040503050406030204" pitchFamily="18" charset="0"/>
                                </a:rPr>
                              </m:ctrlPr>
                            </m:funcPr>
                            <m:fName>
                              <m:r>
                                <m:rPr>
                                  <m:sty m:val="p"/>
                                </m:rPr>
                                <a:rPr lang="en-US" b="0" i="0" smtClean="0">
                                  <a:latin typeface="Cambria Math"/>
                                </a:rPr>
                                <m:t>log</m:t>
                              </m:r>
                            </m:fName>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𝑇𝐹</m:t>
                                      </m:r>
                                    </m:e>
                                    <m:sub>
                                      <m:r>
                                        <a:rPr lang="en-US" b="0" i="1" smtClean="0">
                                          <a:latin typeface="Cambria Math"/>
                                        </a:rPr>
                                        <m:t>𝑖</m:t>
                                      </m:r>
                                      <m:r>
                                        <a:rPr lang="en-US" b="0" i="1" smtClean="0">
                                          <a:latin typeface="Cambria Math"/>
                                        </a:rPr>
                                        <m:t>,</m:t>
                                      </m:r>
                                      <m:r>
                                        <a:rPr lang="en-US" b="0" i="1" smtClean="0">
                                          <a:latin typeface="Cambria Math"/>
                                        </a:rPr>
                                        <m:t>𝑗</m:t>
                                      </m:r>
                                    </m:sub>
                                  </m:sSub>
                                </m:e>
                              </m:d>
                            </m:e>
                          </m:func>
                        </m:e>
                      </m:d>
                      <m:r>
                        <a:rPr lang="en-US">
                          <a:latin typeface="Cambria Math"/>
                          <a:ea typeface="Cambria Math"/>
                        </a:rPr>
                        <m:t>∙</m:t>
                      </m:r>
                      <m:func>
                        <m:funcPr>
                          <m:ctrlPr>
                            <a:rPr lang="en-US" b="0" i="1" smtClean="0">
                              <a:latin typeface="Cambria Math" panose="02040503050406030204" pitchFamily="18" charset="0"/>
                              <a:ea typeface="Cambria Math"/>
                            </a:rPr>
                          </m:ctrlPr>
                        </m:funcPr>
                        <m:fName>
                          <m:r>
                            <m:rPr>
                              <m:sty m:val="p"/>
                            </m:rPr>
                            <a:rPr lang="en-US" b="0" i="0" smtClean="0">
                              <a:latin typeface="Cambria Math"/>
                              <a:ea typeface="Cambria Math"/>
                            </a:rPr>
                            <m:t>log</m:t>
                          </m:r>
                        </m:fName>
                        <m:e>
                          <m:d>
                            <m:dPr>
                              <m:ctrlPr>
                                <a:rPr lang="en-US" b="0" i="1" smtClean="0">
                                  <a:latin typeface="Cambria Math" panose="02040503050406030204" pitchFamily="18" charset="0"/>
                                  <a:ea typeface="Cambria Math"/>
                                </a:rPr>
                              </m:ctrlPr>
                            </m:dPr>
                            <m:e>
                              <m:f>
                                <m:fPr>
                                  <m:ctrlPr>
                                    <a:rPr lang="en-US" b="0" i="1" smtClean="0">
                                      <a:latin typeface="Cambria Math" panose="02040503050406030204" pitchFamily="18" charset="0"/>
                                    </a:rPr>
                                  </m:ctrlPr>
                                </m:fPr>
                                <m:num>
                                  <m:r>
                                    <a:rPr lang="en-US" b="0" i="1" smtClean="0">
                                      <a:latin typeface="Cambria Math"/>
                                    </a:rPr>
                                    <m:t>𝑁</m:t>
                                  </m:r>
                                </m:num>
                                <m:den>
                                  <m:sSub>
                                    <m:sSubPr>
                                      <m:ctrlPr>
                                        <a:rPr lang="en-US" b="0" i="1" smtClean="0">
                                          <a:latin typeface="Cambria Math" panose="02040503050406030204" pitchFamily="18" charset="0"/>
                                        </a:rPr>
                                      </m:ctrlPr>
                                    </m:sSubPr>
                                    <m:e>
                                      <m:r>
                                        <a:rPr lang="en-US" b="0" i="1" smtClean="0">
                                          <a:latin typeface="Cambria Math"/>
                                        </a:rPr>
                                        <m:t>𝐷𝐹</m:t>
                                      </m:r>
                                    </m:e>
                                    <m:sub>
                                      <m:r>
                                        <a:rPr lang="en-US" b="0" i="1" smtClean="0">
                                          <a:latin typeface="Cambria Math"/>
                                        </a:rPr>
                                        <m:t>𝑖</m:t>
                                      </m:r>
                                    </m:sub>
                                  </m:sSub>
                                </m:den>
                              </m:f>
                            </m:e>
                          </m:d>
                        </m:e>
                      </m:func>
                    </m:oMath>
                  </m:oMathPara>
                </a14:m>
                <a:endParaRPr lang="en-US" b="0" dirty="0"/>
              </a:p>
              <a:p>
                <a:pPr lvl="1"/>
                <a:r>
                  <a:rPr lang="en-US" dirty="0"/>
                  <a:t>The IDF weighting for a unique term is maximal: log(N)</a:t>
                </a:r>
              </a:p>
              <a:p>
                <a:pPr lvl="1"/>
                <a:r>
                  <a:rPr lang="en-US" dirty="0"/>
                  <a:t>For a term appearing in all documents: log(1) = 0</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41" t="-1750" r="-444"/>
                </a:stretch>
              </a:blipFill>
            </p:spPr>
            <p:txBody>
              <a:bodyPr/>
              <a:lstStyle/>
              <a:p>
                <a:r>
                  <a:rPr lang="en-US">
                    <a:noFill/>
                  </a:rPr>
                  <a:t> </a:t>
                </a:r>
              </a:p>
            </p:txBody>
          </p:sp>
        </mc:Fallback>
      </mc:AlternateContent>
    </p:spTree>
    <p:extLst>
      <p:ext uri="{BB962C8B-B14F-4D97-AF65-F5344CB8AC3E}">
        <p14:creationId xmlns:p14="http://schemas.microsoft.com/office/powerpoint/2010/main" val="2632156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retrieval and NLP</a:t>
            </a:r>
          </a:p>
        </p:txBody>
      </p:sp>
      <p:sp>
        <p:nvSpPr>
          <p:cNvPr id="3" name="Content Placeholder 2"/>
          <p:cNvSpPr>
            <a:spLocks noGrp="1"/>
          </p:cNvSpPr>
          <p:nvPr>
            <p:ph idx="1"/>
          </p:nvPr>
        </p:nvSpPr>
        <p:spPr/>
        <p:txBody>
          <a:bodyPr/>
          <a:lstStyle/>
          <a:p>
            <a:r>
              <a:rPr lang="en-US" dirty="0"/>
              <a:t>So far we’ve been looking at </a:t>
            </a:r>
            <a:r>
              <a:rPr lang="en-US" b="1" dirty="0"/>
              <a:t>forms</a:t>
            </a:r>
            <a:endParaRPr lang="en-US" dirty="0"/>
          </a:p>
          <a:p>
            <a:pPr lvl="1"/>
            <a:r>
              <a:rPr lang="en-US" dirty="0"/>
              <a:t>Morphological affixes</a:t>
            </a:r>
          </a:p>
          <a:p>
            <a:pPr lvl="1"/>
            <a:r>
              <a:rPr lang="en-US" dirty="0"/>
              <a:t>Parts of speech</a:t>
            </a:r>
          </a:p>
          <a:p>
            <a:pPr lvl="1"/>
            <a:r>
              <a:rPr lang="en-US" dirty="0"/>
              <a:t>Sentence structure – </a:t>
            </a:r>
            <a:r>
              <a:rPr lang="en-US" i="1" dirty="0"/>
              <a:t>colorless green ideas…</a:t>
            </a:r>
          </a:p>
          <a:p>
            <a:r>
              <a:rPr lang="en-US" dirty="0"/>
              <a:t>Today we take a look at broader </a:t>
            </a:r>
            <a:r>
              <a:rPr lang="en-US" b="1" dirty="0"/>
              <a:t>meanings</a:t>
            </a:r>
          </a:p>
          <a:p>
            <a:pPr lvl="1"/>
            <a:r>
              <a:rPr lang="en-US" dirty="0"/>
              <a:t>What kind of </a:t>
            </a:r>
            <a:r>
              <a:rPr lang="en-US" b="1" dirty="0"/>
              <a:t>information </a:t>
            </a:r>
            <a:r>
              <a:rPr lang="en-US" dirty="0"/>
              <a:t>are you looking for?</a:t>
            </a:r>
          </a:p>
          <a:p>
            <a:pPr lvl="1"/>
            <a:r>
              <a:rPr lang="en-US" dirty="0"/>
              <a:t>What is a document </a:t>
            </a:r>
            <a:r>
              <a:rPr lang="en-US" b="1" dirty="0"/>
              <a:t>about</a:t>
            </a:r>
            <a:r>
              <a:rPr lang="en-US" dirty="0"/>
              <a:t>?</a:t>
            </a:r>
          </a:p>
          <a:p>
            <a:pPr lvl="1"/>
            <a:r>
              <a:rPr lang="en-US" dirty="0"/>
              <a:t>Do these pieces of text mean something </a:t>
            </a:r>
            <a:r>
              <a:rPr lang="en-US" b="1" dirty="0"/>
              <a:t>similar</a:t>
            </a:r>
            <a:r>
              <a:rPr lang="en-US" dirty="0"/>
              <a:t>?</a:t>
            </a:r>
          </a:p>
        </p:txBody>
      </p:sp>
    </p:spTree>
    <p:extLst>
      <p:ext uri="{BB962C8B-B14F-4D97-AF65-F5344CB8AC3E}">
        <p14:creationId xmlns:p14="http://schemas.microsoft.com/office/powerpoint/2010/main" val="2028721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From words to documents</a:t>
            </a:r>
          </a:p>
        </p:txBody>
      </p:sp>
      <p:sp>
        <p:nvSpPr>
          <p:cNvPr id="3" name="Content Placeholder 2"/>
          <p:cNvSpPr>
            <a:spLocks noGrp="1"/>
          </p:cNvSpPr>
          <p:nvPr>
            <p:ph idx="1"/>
          </p:nvPr>
        </p:nvSpPr>
        <p:spPr/>
        <p:txBody>
          <a:bodyPr/>
          <a:lstStyle/>
          <a:p>
            <a:r>
              <a:rPr lang="en-US" dirty="0"/>
              <a:t>Words and sentences are not the only data points for processing in NLP</a:t>
            </a:r>
          </a:p>
          <a:p>
            <a:r>
              <a:rPr lang="en-US" dirty="0"/>
              <a:t>Some processing methods target </a:t>
            </a:r>
            <a:r>
              <a:rPr lang="en-US" b="1" dirty="0"/>
              <a:t>documents</a:t>
            </a:r>
            <a:endParaRPr lang="en-US" dirty="0"/>
          </a:p>
          <a:p>
            <a:pPr lvl="1"/>
            <a:r>
              <a:rPr lang="en-US" dirty="0"/>
              <a:t>Each document is a data point</a:t>
            </a:r>
          </a:p>
          <a:p>
            <a:pPr lvl="1"/>
            <a:r>
              <a:rPr lang="en-US" dirty="0"/>
              <a:t>Try to extract certain properties from each data point</a:t>
            </a:r>
          </a:p>
          <a:p>
            <a:pPr lvl="1"/>
            <a:r>
              <a:rPr lang="en-US" dirty="0"/>
              <a:t>Common applications: </a:t>
            </a:r>
          </a:p>
          <a:p>
            <a:pPr lvl="2"/>
            <a:r>
              <a:rPr lang="en-US" b="1" dirty="0"/>
              <a:t>Information retrieval</a:t>
            </a:r>
          </a:p>
          <a:p>
            <a:pPr lvl="2"/>
            <a:r>
              <a:rPr lang="en-US" b="1" dirty="0"/>
              <a:t>Document similarity</a:t>
            </a:r>
          </a:p>
          <a:p>
            <a:pPr lvl="2"/>
            <a:r>
              <a:rPr lang="en-US" b="1" dirty="0"/>
              <a:t>Topic modelling</a:t>
            </a:r>
          </a:p>
          <a:p>
            <a:pPr lvl="1"/>
            <a:endParaRPr lang="en-US" dirty="0"/>
          </a:p>
        </p:txBody>
      </p:sp>
    </p:spTree>
    <p:extLst>
      <p:ext uri="{BB962C8B-B14F-4D97-AF65-F5344CB8AC3E}">
        <p14:creationId xmlns:p14="http://schemas.microsoft.com/office/powerpoint/2010/main" val="1425932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 Modelling</a:t>
            </a:r>
          </a:p>
        </p:txBody>
      </p:sp>
      <p:sp>
        <p:nvSpPr>
          <p:cNvPr id="3" name="Content Placeholder 2"/>
          <p:cNvSpPr>
            <a:spLocks noGrp="1"/>
          </p:cNvSpPr>
          <p:nvPr>
            <p:ph idx="1"/>
          </p:nvPr>
        </p:nvSpPr>
        <p:spPr/>
        <p:txBody>
          <a:bodyPr/>
          <a:lstStyle/>
          <a:p>
            <a:r>
              <a:rPr lang="en-US" dirty="0"/>
              <a:t>Trying to figure out </a:t>
            </a:r>
            <a:r>
              <a:rPr lang="en-US" b="1" dirty="0"/>
              <a:t>topics </a:t>
            </a:r>
            <a:r>
              <a:rPr lang="en-US" dirty="0"/>
              <a:t>in documents</a:t>
            </a:r>
          </a:p>
          <a:p>
            <a:pPr lvl="1"/>
            <a:r>
              <a:rPr lang="en-US" dirty="0"/>
              <a:t>Approaches from automatic text summarization:</a:t>
            </a:r>
          </a:p>
          <a:p>
            <a:pPr lvl="2"/>
            <a:r>
              <a:rPr lang="en-US" dirty="0"/>
              <a:t>Extract </a:t>
            </a:r>
            <a:r>
              <a:rPr lang="en-US" b="1" dirty="0"/>
              <a:t>snippets</a:t>
            </a:r>
            <a:r>
              <a:rPr lang="en-US" dirty="0"/>
              <a:t> – </a:t>
            </a:r>
            <a:r>
              <a:rPr lang="en-US" i="1" dirty="0">
                <a:solidFill>
                  <a:srgbClr val="0070C0"/>
                </a:solidFill>
              </a:rPr>
              <a:t>this sentence is the most pertinent because</a:t>
            </a:r>
            <a:r>
              <a:rPr lang="en-US" i="1" dirty="0"/>
              <a:t>…</a:t>
            </a:r>
            <a:br>
              <a:rPr lang="en-US" i="1" dirty="0"/>
            </a:br>
            <a:r>
              <a:rPr lang="en-US" dirty="0"/>
              <a:t>(may require </a:t>
            </a:r>
            <a:r>
              <a:rPr lang="en-US" b="1" dirty="0"/>
              <a:t>coreference resolution</a:t>
            </a:r>
            <a:r>
              <a:rPr lang="en-US" dirty="0"/>
              <a:t>, </a:t>
            </a:r>
            <a:r>
              <a:rPr lang="en-US" b="1" dirty="0"/>
              <a:t>templates</a:t>
            </a:r>
            <a:r>
              <a:rPr lang="en-US" dirty="0"/>
              <a:t>, other types of </a:t>
            </a:r>
            <a:r>
              <a:rPr lang="en-US" b="1" dirty="0"/>
              <a:t>pre-processing</a:t>
            </a:r>
            <a:r>
              <a:rPr lang="en-US" dirty="0"/>
              <a:t>…)</a:t>
            </a:r>
          </a:p>
          <a:p>
            <a:pPr lvl="2"/>
            <a:r>
              <a:rPr lang="en-US" dirty="0"/>
              <a:t>Give more 'semantic' answers – return single phrase answer via key word extraction (TF/IDF, semantic parsing…)</a:t>
            </a:r>
          </a:p>
          <a:p>
            <a:pPr lvl="1"/>
            <a:endParaRPr lang="en-US" dirty="0"/>
          </a:p>
        </p:txBody>
      </p:sp>
      <p:sp>
        <p:nvSpPr>
          <p:cNvPr id="5" name="Rectangle 4"/>
          <p:cNvSpPr/>
          <p:nvPr/>
        </p:nvSpPr>
        <p:spPr>
          <a:xfrm>
            <a:off x="7799639" y="448270"/>
            <a:ext cx="511679" cy="923330"/>
          </a:xfrm>
          <a:prstGeom prst="rect">
            <a:avLst/>
          </a:prstGeom>
          <a:solidFill>
            <a:schemeClr val="bg2">
              <a:lumMod val="90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6" name="Rectangle 5"/>
          <p:cNvSpPr/>
          <p:nvPr/>
        </p:nvSpPr>
        <p:spPr>
          <a:xfrm>
            <a:off x="7952039" y="6006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7" name="Rectangle 6"/>
          <p:cNvSpPr/>
          <p:nvPr/>
        </p:nvSpPr>
        <p:spPr>
          <a:xfrm>
            <a:off x="8104439" y="7530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4" name="Rectangle 3">
            <a:extLst>
              <a:ext uri="{FF2B5EF4-FFF2-40B4-BE49-F238E27FC236}">
                <a16:creationId xmlns:a16="http://schemas.microsoft.com/office/drawing/2014/main" id="{6379B1D5-750A-4379-A8A5-3708D1FF3017}"/>
              </a:ext>
            </a:extLst>
          </p:cNvPr>
          <p:cNvSpPr/>
          <p:nvPr/>
        </p:nvSpPr>
        <p:spPr>
          <a:xfrm>
            <a:off x="457200" y="5181600"/>
            <a:ext cx="2947795"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extractive</a:t>
            </a:r>
          </a:p>
        </p:txBody>
      </p:sp>
      <p:sp>
        <p:nvSpPr>
          <p:cNvPr id="8" name="Rectangle 7">
            <a:extLst>
              <a:ext uri="{FF2B5EF4-FFF2-40B4-BE49-F238E27FC236}">
                <a16:creationId xmlns:a16="http://schemas.microsoft.com/office/drawing/2014/main" id="{98C71265-519B-463E-A5F3-83BAD5099050}"/>
              </a:ext>
            </a:extLst>
          </p:cNvPr>
          <p:cNvSpPr/>
          <p:nvPr/>
        </p:nvSpPr>
        <p:spPr>
          <a:xfrm>
            <a:off x="5341717" y="5181600"/>
            <a:ext cx="3345083" cy="923330"/>
          </a:xfrm>
          <a:prstGeom prst="rect">
            <a:avLst/>
          </a:prstGeom>
          <a:noFill/>
        </p:spPr>
        <p:txBody>
          <a:bodyPr wrap="none" lIns="91440" tIns="45720" rIns="91440" bIns="45720">
            <a:spAutoFit/>
          </a:bodyPr>
          <a:lstStyle/>
          <a:p>
            <a:pPr algn="ctr"/>
            <a:r>
              <a:rPr lang="en-U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abstractive</a:t>
            </a:r>
          </a:p>
        </p:txBody>
      </p:sp>
      <p:sp>
        <p:nvSpPr>
          <p:cNvPr id="9" name="Arrow: Left-Right 8">
            <a:extLst>
              <a:ext uri="{FF2B5EF4-FFF2-40B4-BE49-F238E27FC236}">
                <a16:creationId xmlns:a16="http://schemas.microsoft.com/office/drawing/2014/main" id="{7EF76B52-31B6-44B4-B474-B6C587B321C1}"/>
              </a:ext>
            </a:extLst>
          </p:cNvPr>
          <p:cNvSpPr/>
          <p:nvPr/>
        </p:nvSpPr>
        <p:spPr>
          <a:xfrm>
            <a:off x="3527612" y="5376565"/>
            <a:ext cx="1752600" cy="533400"/>
          </a:xfrm>
          <a:prstGeom prst="lef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7689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 Modelling</a:t>
            </a:r>
          </a:p>
        </p:txBody>
      </p:sp>
      <p:sp>
        <p:nvSpPr>
          <p:cNvPr id="3" name="Content Placeholder 2"/>
          <p:cNvSpPr>
            <a:spLocks noGrp="1"/>
          </p:cNvSpPr>
          <p:nvPr>
            <p:ph idx="1"/>
          </p:nvPr>
        </p:nvSpPr>
        <p:spPr/>
        <p:txBody>
          <a:bodyPr/>
          <a:lstStyle/>
          <a:p>
            <a:r>
              <a:rPr lang="en-US" dirty="0"/>
              <a:t>Trying to figure out </a:t>
            </a:r>
            <a:r>
              <a:rPr lang="en-US" b="1" dirty="0"/>
              <a:t>topics </a:t>
            </a:r>
            <a:r>
              <a:rPr lang="en-US" dirty="0"/>
              <a:t>in documents</a:t>
            </a:r>
          </a:p>
          <a:p>
            <a:pPr lvl="1"/>
            <a:r>
              <a:rPr lang="en-US" b="1" dirty="0"/>
              <a:t>Similarity based </a:t>
            </a:r>
            <a:r>
              <a:rPr lang="en-US" dirty="0"/>
              <a:t>approaches:</a:t>
            </a:r>
          </a:p>
          <a:p>
            <a:pPr lvl="2"/>
            <a:r>
              <a:rPr lang="en-US" i="1" dirty="0"/>
              <a:t>This document is about </a:t>
            </a:r>
            <a:r>
              <a:rPr lang="en-US" dirty="0">
                <a:solidFill>
                  <a:srgbClr val="0070C0"/>
                </a:solidFill>
              </a:rPr>
              <a:t>Middle East politics </a:t>
            </a:r>
            <a:r>
              <a:rPr lang="en-US" i="1" dirty="0"/>
              <a:t>because it's </a:t>
            </a:r>
            <a:r>
              <a:rPr lang="en-US" b="1" i="1" dirty="0"/>
              <a:t>similar to </a:t>
            </a:r>
            <a:r>
              <a:rPr lang="en-US" dirty="0">
                <a:solidFill>
                  <a:srgbClr val="0070C0"/>
                </a:solidFill>
              </a:rPr>
              <a:t>other stories in this rubric</a:t>
            </a:r>
            <a:r>
              <a:rPr lang="en-US" i="1" dirty="0"/>
              <a:t>… (</a:t>
            </a:r>
            <a:r>
              <a:rPr lang="en-US" i="1" dirty="0">
                <a:sym typeface="Wingdings" panose="05000000000000000000" pitchFamily="2" charset="2"/>
              </a:rPr>
              <a:t> </a:t>
            </a:r>
            <a:r>
              <a:rPr lang="en-US" b="1" i="1" dirty="0">
                <a:solidFill>
                  <a:srgbClr val="7030A0"/>
                </a:solidFill>
                <a:sym typeface="Wingdings" panose="05000000000000000000" pitchFamily="2" charset="2"/>
              </a:rPr>
              <a:t>supervised</a:t>
            </a:r>
            <a:r>
              <a:rPr lang="en-US" i="1" dirty="0">
                <a:sym typeface="Wingdings" panose="05000000000000000000" pitchFamily="2" charset="2"/>
              </a:rPr>
              <a:t>)</a:t>
            </a:r>
            <a:endParaRPr lang="en-US" i="1" dirty="0"/>
          </a:p>
          <a:p>
            <a:pPr lvl="2"/>
            <a:r>
              <a:rPr lang="en-US" dirty="0"/>
              <a:t>Or: we don't know what these documents are about </a:t>
            </a:r>
            <a:r>
              <a:rPr lang="en-US" b="1" dirty="0"/>
              <a:t>but – </a:t>
            </a:r>
            <a:r>
              <a:rPr lang="en-US" dirty="0"/>
              <a:t>they're similar </a:t>
            </a:r>
            <a:r>
              <a:rPr lang="en-US" b="1" dirty="0"/>
              <a:t>to each other </a:t>
            </a:r>
            <a:r>
              <a:rPr lang="en-US" i="1" dirty="0"/>
              <a:t>(</a:t>
            </a:r>
            <a:r>
              <a:rPr lang="en-US" i="1" dirty="0">
                <a:sym typeface="Wingdings" panose="05000000000000000000" pitchFamily="2" charset="2"/>
              </a:rPr>
              <a:t> </a:t>
            </a:r>
            <a:r>
              <a:rPr lang="en-US" b="1" i="1" dirty="0">
                <a:solidFill>
                  <a:srgbClr val="7030A0"/>
                </a:solidFill>
                <a:sym typeface="Wingdings" panose="05000000000000000000" pitchFamily="2" charset="2"/>
              </a:rPr>
              <a:t>unsupervised</a:t>
            </a:r>
            <a:r>
              <a:rPr lang="en-US" i="1" dirty="0"/>
              <a:t>)</a:t>
            </a:r>
          </a:p>
          <a:p>
            <a:r>
              <a:rPr lang="en-US" dirty="0"/>
              <a:t>If we obtain 10 good clusters for 10,000 documents, naming those clusters may be a small problem </a:t>
            </a:r>
            <a:r>
              <a:rPr lang="en-US" dirty="0">
                <a:sym typeface="Wingdings" panose="05000000000000000000" pitchFamily="2" charset="2"/>
              </a:rPr>
              <a:t></a:t>
            </a:r>
            <a:endParaRPr lang="en-US" dirty="0"/>
          </a:p>
        </p:txBody>
      </p:sp>
      <p:sp>
        <p:nvSpPr>
          <p:cNvPr id="4" name="Rectangle 3"/>
          <p:cNvSpPr/>
          <p:nvPr/>
        </p:nvSpPr>
        <p:spPr>
          <a:xfrm>
            <a:off x="7799639" y="448270"/>
            <a:ext cx="511679" cy="923330"/>
          </a:xfrm>
          <a:prstGeom prst="rect">
            <a:avLst/>
          </a:prstGeom>
          <a:solidFill>
            <a:schemeClr val="bg2">
              <a:lumMod val="90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5" name="Rectangle 4"/>
          <p:cNvSpPr/>
          <p:nvPr/>
        </p:nvSpPr>
        <p:spPr>
          <a:xfrm>
            <a:off x="7952039" y="6006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6" name="Rectangle 5"/>
          <p:cNvSpPr/>
          <p:nvPr/>
        </p:nvSpPr>
        <p:spPr>
          <a:xfrm>
            <a:off x="8104439" y="753070"/>
            <a:ext cx="511679" cy="923330"/>
          </a:xfrm>
          <a:prstGeom prst="rect">
            <a:avLst/>
          </a:prstGeom>
          <a:solidFill>
            <a:schemeClr val="bg2">
              <a:lumMod val="90000"/>
              <a:alpha val="65000"/>
            </a:schemeClr>
          </a:solidFill>
          <a:ln>
            <a:solidFill>
              <a:schemeClr val="tx1">
                <a:lumMod val="65000"/>
                <a:lumOff val="35000"/>
              </a:schemeClr>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Tree>
    <p:extLst>
      <p:ext uri="{BB962C8B-B14F-4D97-AF65-F5344CB8AC3E}">
        <p14:creationId xmlns:p14="http://schemas.microsoft.com/office/powerpoint/2010/main" val="73095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documents are about</a:t>
            </a:r>
          </a:p>
        </p:txBody>
      </p:sp>
      <p:sp>
        <p:nvSpPr>
          <p:cNvPr id="3" name="Content Placeholder 2"/>
          <p:cNvSpPr>
            <a:spLocks noGrp="1"/>
          </p:cNvSpPr>
          <p:nvPr>
            <p:ph idx="1"/>
          </p:nvPr>
        </p:nvSpPr>
        <p:spPr/>
        <p:txBody>
          <a:bodyPr/>
          <a:lstStyle/>
          <a:p>
            <a:r>
              <a:rPr lang="en-US" dirty="0"/>
              <a:t>Documents can be seen as sequences of tokens and other features:</a:t>
            </a:r>
          </a:p>
          <a:p>
            <a:pPr lvl="1"/>
            <a:r>
              <a:rPr lang="en-US" dirty="0"/>
              <a:t>We know how to tokenize plain text</a:t>
            </a:r>
          </a:p>
          <a:p>
            <a:pPr lvl="1"/>
            <a:r>
              <a:rPr lang="en-US" dirty="0"/>
              <a:t>Tokens can carry hidden features (POS tags and more)</a:t>
            </a:r>
          </a:p>
          <a:p>
            <a:pPr lvl="1"/>
            <a:r>
              <a:rPr lang="en-US" dirty="0"/>
              <a:t>Groups of tokens can form higher structures (trees)</a:t>
            </a:r>
          </a:p>
          <a:p>
            <a:r>
              <a:rPr lang="en-US" dirty="0"/>
              <a:t>Which of these are most indicative of document meaning?</a:t>
            </a:r>
          </a:p>
        </p:txBody>
      </p:sp>
    </p:spTree>
    <p:extLst>
      <p:ext uri="{BB962C8B-B14F-4D97-AF65-F5344CB8AC3E}">
        <p14:creationId xmlns:p14="http://schemas.microsoft.com/office/powerpoint/2010/main" val="18895554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Custom 1">
      <a:dk1>
        <a:srgbClr val="000000"/>
      </a:dk1>
      <a:lt1>
        <a:srgbClr val="FFFFFF"/>
      </a:lt1>
      <a:dk2>
        <a:srgbClr val="434342"/>
      </a:dk2>
      <a:lt2>
        <a:srgbClr val="CDD7D9"/>
      </a:lt2>
      <a:accent1>
        <a:srgbClr val="797B7E"/>
      </a:accent1>
      <a:accent2>
        <a:srgbClr val="F96A1B"/>
      </a:accent2>
      <a:accent3>
        <a:srgbClr val="08A1D9"/>
      </a:accent3>
      <a:accent4>
        <a:srgbClr val="0578A2"/>
      </a:accent4>
      <a:accent5>
        <a:srgbClr val="C2AD8D"/>
      </a:accent5>
      <a:accent6>
        <a:srgbClr val="506E94"/>
      </a:accent6>
      <a:hlink>
        <a:srgbClr val="0000FF"/>
      </a:hlink>
      <a:folHlink>
        <a:srgbClr val="0000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2156</TotalTime>
  <Words>2461</Words>
  <Application>Microsoft Office PowerPoint</Application>
  <PresentationFormat>On-screen Show (4:3)</PresentationFormat>
  <Paragraphs>333</Paragraphs>
  <Slides>40</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7" baseType="lpstr">
      <vt:lpstr>Calibri</vt:lpstr>
      <vt:lpstr>Cambria</vt:lpstr>
      <vt:lpstr>Cambria Math</vt:lpstr>
      <vt:lpstr>Wingdings</vt:lpstr>
      <vt:lpstr>Wingdings 2</vt:lpstr>
      <vt:lpstr>Foundry</vt:lpstr>
      <vt:lpstr>Equation</vt:lpstr>
      <vt:lpstr>LING-362 Introduction to  Natural Language Processing</vt:lpstr>
      <vt:lpstr>Parsing – review</vt:lpstr>
      <vt:lpstr>Parsing – review</vt:lpstr>
      <vt:lpstr>Parsing – review</vt:lpstr>
      <vt:lpstr>Information retrieval and NLP</vt:lpstr>
      <vt:lpstr>From words to documents</vt:lpstr>
      <vt:lpstr>Topic Modelling</vt:lpstr>
      <vt:lpstr>Topic Modelling</vt:lpstr>
      <vt:lpstr>What documents are about</vt:lpstr>
      <vt:lpstr>How do we know what this is about?</vt:lpstr>
      <vt:lpstr>Some words are “not interesting”</vt:lpstr>
      <vt:lpstr>What would you consider a ‘stop word’?</vt:lpstr>
      <vt:lpstr>Just ‘content words’</vt:lpstr>
      <vt:lpstr>But what is it about?</vt:lpstr>
      <vt:lpstr>But what is it about?</vt:lpstr>
      <vt:lpstr>MWEs, lemmatization &amp; stemming</vt:lpstr>
      <vt:lpstr>How to lemmatize and stem</vt:lpstr>
      <vt:lpstr>How to lemmatize and stem</vt:lpstr>
      <vt:lpstr>How to lemmatize and stem</vt:lpstr>
      <vt:lpstr>How to lemmatize and stem</vt:lpstr>
      <vt:lpstr>How to lemmatize and stem</vt:lpstr>
      <vt:lpstr>Collapsed frequencies</vt:lpstr>
      <vt:lpstr>Is the following document similar?</vt:lpstr>
      <vt:lpstr>Is the following document similar?</vt:lpstr>
      <vt:lpstr>Bag of words model</vt:lpstr>
      <vt:lpstr>Can we build our own BoW model?</vt:lpstr>
      <vt:lpstr>Bags of words as vectors in a matrix</vt:lpstr>
      <vt:lpstr>Words in Vector Space</vt:lpstr>
      <vt:lpstr>How to measure distance?</vt:lpstr>
      <vt:lpstr>Document length</vt:lpstr>
      <vt:lpstr>Cosine similarity</vt:lpstr>
      <vt:lpstr>Cosine similarity</vt:lpstr>
      <vt:lpstr>Scaling</vt:lpstr>
      <vt:lpstr>Scaling</vt:lpstr>
      <vt:lpstr>Term specificity</vt:lpstr>
      <vt:lpstr>Collection frequency</vt:lpstr>
      <vt:lpstr>Document frequency</vt:lpstr>
      <vt:lpstr>So if we know all this</vt:lpstr>
      <vt:lpstr>Just one number</vt:lpstr>
      <vt:lpstr>TF-IDF</vt:lpstr>
    </vt:vector>
  </TitlesOfParts>
  <Company>Georgetown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Natural Language Processing</dc:title>
  <dc:creator>Amir Zeldes</dc:creator>
  <cp:lastModifiedBy>Amir Zeldes</cp:lastModifiedBy>
  <cp:revision>747</cp:revision>
  <dcterms:created xsi:type="dcterms:W3CDTF">2015-10-05T21:10:16Z</dcterms:created>
  <dcterms:modified xsi:type="dcterms:W3CDTF">2021-11-24T15:45:13Z</dcterms:modified>
</cp:coreProperties>
</file>