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426" r:id="rId3"/>
    <p:sldId id="405" r:id="rId4"/>
    <p:sldId id="407" r:id="rId5"/>
    <p:sldId id="382" r:id="rId6"/>
    <p:sldId id="425" r:id="rId7"/>
    <p:sldId id="417" r:id="rId8"/>
    <p:sldId id="418" r:id="rId9"/>
    <p:sldId id="419" r:id="rId10"/>
    <p:sldId id="420" r:id="rId11"/>
    <p:sldId id="421" r:id="rId12"/>
    <p:sldId id="422" r:id="rId13"/>
    <p:sldId id="423" r:id="rId14"/>
    <p:sldId id="395" r:id="rId15"/>
    <p:sldId id="379" r:id="rId16"/>
    <p:sldId id="409" r:id="rId17"/>
    <p:sldId id="410" r:id="rId18"/>
    <p:sldId id="396" r:id="rId19"/>
    <p:sldId id="397" r:id="rId20"/>
    <p:sldId id="383" r:id="rId21"/>
    <p:sldId id="384" r:id="rId22"/>
    <p:sldId id="385" r:id="rId23"/>
    <p:sldId id="399" r:id="rId24"/>
    <p:sldId id="400" r:id="rId25"/>
    <p:sldId id="360" r:id="rId26"/>
    <p:sldId id="361" r:id="rId27"/>
    <p:sldId id="362" r:id="rId28"/>
    <p:sldId id="402" r:id="rId29"/>
    <p:sldId id="403" r:id="rId30"/>
    <p:sldId id="364" r:id="rId31"/>
    <p:sldId id="398" r:id="rId32"/>
    <p:sldId id="365" r:id="rId33"/>
    <p:sldId id="366" r:id="rId34"/>
    <p:sldId id="367" r:id="rId35"/>
    <p:sldId id="369" r:id="rId36"/>
    <p:sldId id="393" r:id="rId37"/>
    <p:sldId id="401" r:id="rId38"/>
    <p:sldId id="394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1">
                  <a:lumMod val="95000"/>
                  <a:lumOff val="5000"/>
                </a:schemeClr>
              </a:buClr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tx1">
            <a:lumMod val="95000"/>
            <a:lumOff val="5000"/>
          </a:schemeClr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mir-zeldes/HebPipe/blob/master/lib/whitespace_tokenize.py" TargetMode="External"/><Relationship Id="rId2" Type="http://schemas.openxmlformats.org/officeDocument/2006/relationships/hyperlink" Target="http://www.nltk.org/_modules/nltk/tokenize/treebank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aisb.org.uk/new_site/?page_id=2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regexr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819400"/>
            <a:ext cx="6788834" cy="1752600"/>
          </a:xfrm>
        </p:spPr>
        <p:txBody>
          <a:bodyPr/>
          <a:lstStyle/>
          <a:p>
            <a:pPr algn="l"/>
            <a:r>
              <a:rPr lang="en-US" dirty="0"/>
              <a:t>Dictionaries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Backslash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505200"/>
            <a:ext cx="5859163" cy="212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943600" y="5629276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xkcd.com</a:t>
            </a:r>
          </a:p>
        </p:txBody>
      </p:sp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nltk.tokenize.treebank</a:t>
            </a:r>
            <a:r>
              <a:rPr lang="en-US" dirty="0"/>
              <a:t> 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(adapted)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763000" cy="4526280"/>
          </a:xfrm>
        </p:spPr>
        <p:txBody>
          <a:bodyPr>
            <a:normAutofit/>
          </a:bodyPr>
          <a:lstStyle/>
          <a:p>
            <a:pPr marL="171450" lvl="1" indent="0">
              <a:buNone/>
            </a:pPr>
            <a:r>
              <a:rPr lang="en-US" sz="2400" i="1" dirty="0">
                <a:solidFill>
                  <a:srgbClr val="808080"/>
                </a:solidFill>
              </a:rPr>
              <a:t># Ending quotes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/>
              <a:t>text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FF"/>
                </a:solidFill>
              </a:rPr>
              <a:t>r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>
                <a:solidFill>
                  <a:srgbClr val="FF0000"/>
                </a:solidFill>
              </a:rPr>
              <a:t>"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8000"/>
                </a:solidFill>
              </a:rPr>
              <a:t>" </a:t>
            </a:r>
            <a:r>
              <a:rPr lang="en-US" sz="2400" b="1" dirty="0">
                <a:solidFill>
                  <a:srgbClr val="FF0000"/>
                </a:solidFill>
              </a:rPr>
              <a:t>''</a:t>
            </a:r>
            <a:r>
              <a:rPr lang="en-US" sz="2400" b="1" dirty="0">
                <a:solidFill>
                  <a:srgbClr val="008000"/>
                </a:solidFill>
              </a:rPr>
              <a:t> "</a:t>
            </a:r>
            <a:r>
              <a:rPr lang="en-US" sz="2400" dirty="0"/>
              <a:t>, text)</a:t>
            </a:r>
            <a:br>
              <a:rPr lang="en-US" sz="2400" dirty="0"/>
            </a:b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…</a:t>
            </a:r>
          </a:p>
          <a:p>
            <a:pPr marL="171450" lvl="1" indent="0">
              <a:buNone/>
            </a:pPr>
            <a:endParaRPr lang="en-US" sz="2400" dirty="0"/>
          </a:p>
          <a:p>
            <a:pPr marL="171450" lvl="1" indent="0">
              <a:buNone/>
            </a:pPr>
            <a:r>
              <a:rPr lang="en-US" sz="2400" i="1" dirty="0">
                <a:solidFill>
                  <a:schemeClr val="bg1">
                    <a:lumMod val="50000"/>
                  </a:schemeClr>
                </a:solidFill>
              </a:rPr>
              <a:t># Contractions</a:t>
            </a:r>
            <a:br>
              <a:rPr lang="en-US" sz="2400" dirty="0"/>
            </a:br>
            <a:r>
              <a:rPr lang="en-US" sz="2400" dirty="0"/>
              <a:t>text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FF"/>
                </a:solidFill>
              </a:rPr>
              <a:t>r</a:t>
            </a:r>
            <a:r>
              <a:rPr lang="en-US" sz="2400" b="1" dirty="0">
                <a:solidFill>
                  <a:srgbClr val="008000"/>
                </a:solidFill>
              </a:rPr>
              <a:t>"([^' ])('[</a:t>
            </a:r>
            <a:r>
              <a:rPr lang="en-US" sz="2400" b="1" dirty="0" err="1">
                <a:solidFill>
                  <a:srgbClr val="008000"/>
                </a:solidFill>
              </a:rPr>
              <a:t>sS</a:t>
            </a:r>
            <a:r>
              <a:rPr lang="en-US" sz="2400" b="1" dirty="0">
                <a:solidFill>
                  <a:srgbClr val="008000"/>
                </a:solidFill>
              </a:rPr>
              <a:t>]|'[</a:t>
            </a:r>
            <a:r>
              <a:rPr lang="en-US" sz="2400" b="1" dirty="0" err="1">
                <a:solidFill>
                  <a:srgbClr val="008000"/>
                </a:solidFill>
              </a:rPr>
              <a:t>mM</a:t>
            </a:r>
            <a:r>
              <a:rPr lang="en-US" sz="2400" b="1" dirty="0">
                <a:solidFill>
                  <a:srgbClr val="008000"/>
                </a:solidFill>
              </a:rPr>
              <a:t>]|'[</a:t>
            </a:r>
            <a:r>
              <a:rPr lang="en-US" sz="2400" b="1" dirty="0" err="1">
                <a:solidFill>
                  <a:srgbClr val="008000"/>
                </a:solidFill>
              </a:rPr>
              <a:t>dD</a:t>
            </a:r>
            <a:r>
              <a:rPr lang="en-US" sz="2400" b="1" dirty="0">
                <a:solidFill>
                  <a:srgbClr val="008000"/>
                </a:solidFill>
              </a:rPr>
              <a:t>]|') "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00FF"/>
                </a:solidFill>
              </a:rPr>
              <a:t>r</a:t>
            </a:r>
            <a:r>
              <a:rPr lang="en-US" sz="2400" b="1" dirty="0">
                <a:solidFill>
                  <a:srgbClr val="008000"/>
                </a:solidFill>
              </a:rPr>
              <a:t>"\1 \2 "</a:t>
            </a:r>
            <a:r>
              <a:rPr lang="en-US" sz="2400" dirty="0"/>
              <a:t>, text)</a:t>
            </a:r>
            <a:br>
              <a:rPr lang="en-US" sz="2400" dirty="0"/>
            </a:br>
            <a:r>
              <a:rPr lang="en-US" sz="2400" dirty="0"/>
              <a:t>text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FF"/>
                </a:solidFill>
              </a:rPr>
              <a:t>r</a:t>
            </a:r>
            <a:r>
              <a:rPr lang="en-US" sz="2400" b="1" dirty="0">
                <a:solidFill>
                  <a:srgbClr val="008000"/>
                </a:solidFill>
              </a:rPr>
              <a:t>"([^' ])('</a:t>
            </a:r>
            <a:r>
              <a:rPr lang="en-US" sz="2400" b="1" dirty="0" err="1">
                <a:solidFill>
                  <a:srgbClr val="008000"/>
                </a:solidFill>
              </a:rPr>
              <a:t>ll</a:t>
            </a:r>
            <a:r>
              <a:rPr lang="en-US" sz="2400" b="1" dirty="0">
                <a:solidFill>
                  <a:srgbClr val="008000"/>
                </a:solidFill>
              </a:rPr>
              <a:t>|'LL|'re|'RE|'</a:t>
            </a:r>
            <a:r>
              <a:rPr lang="en-US" sz="2400" b="1" dirty="0" err="1">
                <a:solidFill>
                  <a:srgbClr val="008000"/>
                </a:solidFill>
              </a:rPr>
              <a:t>ve</a:t>
            </a:r>
            <a:r>
              <a:rPr lang="en-US" sz="2400" b="1" dirty="0">
                <a:solidFill>
                  <a:srgbClr val="008000"/>
                </a:solidFill>
              </a:rPr>
              <a:t>|'</a:t>
            </a:r>
            <a:r>
              <a:rPr lang="en-US" sz="2400" b="1" dirty="0" err="1">
                <a:solidFill>
                  <a:srgbClr val="008000"/>
                </a:solidFill>
              </a:rPr>
              <a:t>VE|n't|N'T</a:t>
            </a:r>
            <a:r>
              <a:rPr lang="en-US" sz="2400" b="1" dirty="0">
                <a:solidFill>
                  <a:srgbClr val="008000"/>
                </a:solidFill>
              </a:rPr>
              <a:t>) "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00FF"/>
                </a:solidFill>
              </a:rPr>
              <a:t>r</a:t>
            </a:r>
            <a:r>
              <a:rPr lang="en-US" sz="2400" b="1" dirty="0">
                <a:solidFill>
                  <a:srgbClr val="008000"/>
                </a:solidFill>
              </a:rPr>
              <a:t>"\1 \2"</a:t>
            </a:r>
            <a:r>
              <a:rPr lang="en-US" sz="2400" dirty="0"/>
              <a:t>, text)</a:t>
            </a:r>
            <a:endParaRPr lang="en-US" sz="2400" i="1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080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nltk.tokenize.treebank</a:t>
            </a:r>
            <a:r>
              <a:rPr lang="en-US" dirty="0"/>
              <a:t> 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(adapted)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763000" cy="4526280"/>
          </a:xfrm>
        </p:spPr>
        <p:txBody>
          <a:bodyPr>
            <a:normAutofit/>
          </a:bodyPr>
          <a:lstStyle/>
          <a:p>
            <a:pPr marL="171450" lvl="1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for </a:t>
            </a:r>
            <a:r>
              <a:rPr lang="en-US" sz="2400" dirty="0" err="1"/>
              <a:t>regexp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0080"/>
                </a:solidFill>
              </a:rPr>
              <a:t>in </a:t>
            </a:r>
            <a:r>
              <a:rPr lang="en-US" sz="2400" dirty="0"/>
              <a:t>CONTRACTIONS2:</a:t>
            </a:r>
            <a:br>
              <a:rPr lang="en-US" sz="2400" dirty="0"/>
            </a:br>
            <a:r>
              <a:rPr lang="en-US" sz="2400" dirty="0"/>
              <a:t>    text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dirty="0" err="1"/>
              <a:t>regexp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8000"/>
                </a:solidFill>
              </a:rPr>
              <a:t>r' \1 \2 '</a:t>
            </a:r>
            <a:r>
              <a:rPr lang="en-US" sz="2400" dirty="0"/>
              <a:t>, text)</a:t>
            </a:r>
            <a:br>
              <a:rPr lang="en-US" sz="2400" dirty="0"/>
            </a:br>
            <a:r>
              <a:rPr lang="en-US" sz="2400" b="1" dirty="0">
                <a:solidFill>
                  <a:srgbClr val="000080"/>
                </a:solidFill>
              </a:rPr>
              <a:t>for </a:t>
            </a:r>
            <a:r>
              <a:rPr lang="en-US" sz="2400" dirty="0" err="1"/>
              <a:t>regexp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0080"/>
                </a:solidFill>
              </a:rPr>
              <a:t>in </a:t>
            </a:r>
            <a:r>
              <a:rPr lang="en-US" sz="2400" dirty="0"/>
              <a:t>CONTRACTIONS3:</a:t>
            </a:r>
            <a:br>
              <a:rPr lang="en-US" sz="2400" dirty="0"/>
            </a:br>
            <a:r>
              <a:rPr lang="en-US" sz="2400" dirty="0"/>
              <a:t>    text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dirty="0" err="1"/>
              <a:t>regexp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8000"/>
                </a:solidFill>
              </a:rPr>
              <a:t>r' \1 \2 '</a:t>
            </a:r>
            <a:r>
              <a:rPr lang="en-US" sz="2400" dirty="0"/>
              <a:t>, text)</a:t>
            </a:r>
          </a:p>
          <a:p>
            <a:pPr marL="171450" lvl="1" indent="0">
              <a:buNone/>
            </a:pPr>
            <a:endParaRPr lang="en-US" sz="2400" i="1" dirty="0">
              <a:solidFill>
                <a:srgbClr val="808080"/>
              </a:solidFill>
            </a:endParaRPr>
          </a:p>
          <a:p>
            <a:pPr marL="171450" lvl="1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return </a:t>
            </a:r>
            <a:r>
              <a:rPr lang="en-US" sz="2400" dirty="0" err="1"/>
              <a:t>text.split</a:t>
            </a:r>
            <a:r>
              <a:rPr lang="en-US" sz="2400" dirty="0"/>
              <a:t>()</a:t>
            </a:r>
            <a:endParaRPr lang="en-US" sz="2400" i="1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03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easy to follow, but…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is actual working code for entry level tokenization</a:t>
            </a:r>
          </a:p>
          <a:p>
            <a:r>
              <a:rPr lang="en-US" dirty="0"/>
              <a:t>Just uses </a:t>
            </a:r>
            <a:r>
              <a:rPr lang="en-US" dirty="0" err="1"/>
              <a:t>RegEx</a:t>
            </a:r>
            <a:r>
              <a:rPr lang="en-US" dirty="0"/>
              <a:t>!!</a:t>
            </a:r>
          </a:p>
          <a:p>
            <a:r>
              <a:rPr lang="en-US" dirty="0"/>
              <a:t>Full code here:</a:t>
            </a:r>
          </a:p>
          <a:p>
            <a:pPr marL="594360" lvl="2" indent="0">
              <a:buNone/>
            </a:pPr>
            <a:r>
              <a:rPr lang="en-US" sz="2100" dirty="0">
                <a:hlinkClick r:id="rId2"/>
              </a:rPr>
              <a:t>http://www.nltk.org/_modules/nltk/tokenize/treebank.html</a:t>
            </a:r>
            <a:r>
              <a:rPr lang="en-US" sz="2100" dirty="0"/>
              <a:t> </a:t>
            </a:r>
          </a:p>
          <a:p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More professional options out there too (notably Stanza, </a:t>
            </a:r>
            <a:r>
              <a:rPr lang="en-US" dirty="0" err="1"/>
              <a:t>SpaCy</a:t>
            </a:r>
            <a:r>
              <a:rPr lang="en-US" dirty="0"/>
              <a:t>, the </a:t>
            </a:r>
            <a:r>
              <a:rPr lang="en-US" dirty="0" err="1"/>
              <a:t>TreeTagger</a:t>
            </a:r>
            <a:r>
              <a:rPr lang="en-US" dirty="0"/>
              <a:t> tokenizer in Perl or in Python </a:t>
            </a:r>
            <a:r>
              <a:rPr lang="en-US" dirty="0">
                <a:hlinkClick r:id="rId3"/>
              </a:rPr>
              <a:t>here</a:t>
            </a:r>
            <a:r>
              <a:rPr lang="en-US" dirty="0"/>
              <a:t>)</a:t>
            </a:r>
          </a:p>
          <a:p>
            <a:pPr>
              <a:buFont typeface="Wingdings"/>
              <a:buChar char="Ø"/>
            </a:pPr>
            <a:r>
              <a:rPr lang="en-US" dirty="0"/>
              <a:t>Special tools for more challenging languages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3614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Exercise: Phone number scraper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Download </a:t>
            </a:r>
            <a:r>
              <a:rPr lang="en-US" i="1" dirty="0">
                <a:solidFill>
                  <a:srgbClr val="0070C0"/>
                </a:solidFill>
              </a:rPr>
              <a:t>phones.py</a:t>
            </a:r>
            <a:r>
              <a:rPr lang="en-US" dirty="0"/>
              <a:t> from Canvas</a:t>
            </a:r>
          </a:p>
          <a:p>
            <a:pPr lvl="1"/>
            <a:r>
              <a:rPr lang="en-US" dirty="0"/>
              <a:t>Fix the script so it finds all phone numbers in the text</a:t>
            </a:r>
          </a:p>
          <a:p>
            <a:pPr lvl="1"/>
            <a:r>
              <a:rPr lang="en-US" dirty="0"/>
              <a:t>Some of the steps have been done for you</a:t>
            </a:r>
          </a:p>
          <a:p>
            <a:pPr lvl="1"/>
            <a:r>
              <a:rPr lang="en-US" dirty="0"/>
              <a:t>Bonus question: can you print out all the numbers in a uniform format?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787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0">
              <a:buNone/>
            </a:pPr>
            <a:r>
              <a:rPr lang="en-US" dirty="0"/>
              <a:t>lines = </a:t>
            </a:r>
            <a:r>
              <a:rPr lang="en-US" dirty="0" err="1"/>
              <a:t>text_about_phones.split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"\n"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/>
              <a:t>phone_pattern</a:t>
            </a:r>
            <a:r>
              <a:rPr lang="en-US" dirty="0"/>
              <a:t> = </a:t>
            </a:r>
            <a:r>
              <a:rPr lang="en-US" b="1" dirty="0">
                <a:solidFill>
                  <a:srgbClr val="008000"/>
                </a:solidFill>
              </a:rPr>
              <a:t>r'(\(?[0-9]+\)? ?)+'</a:t>
            </a:r>
            <a:br>
              <a:rPr lang="en-US" b="1" dirty="0">
                <a:solidFill>
                  <a:srgbClr val="008000"/>
                </a:solidFill>
              </a:rPr>
            </a:br>
            <a:endParaRPr lang="en-US" b="1" dirty="0">
              <a:solidFill>
                <a:srgbClr val="008000"/>
              </a:solidFill>
            </a:endParaRP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line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lines: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potential_match</a:t>
            </a:r>
            <a:r>
              <a:rPr lang="en-US" dirty="0"/>
              <a:t> =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dirty="0" err="1"/>
              <a:t>phone_pattern,line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 err="1"/>
              <a:t>potential_match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is not </a:t>
            </a:r>
            <a:r>
              <a:rPr lang="en-US" dirty="0">
                <a:solidFill>
                  <a:srgbClr val="000080"/>
                </a:solidFill>
              </a:rPr>
              <a:t>None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dirty="0" err="1"/>
              <a:t>phone_number</a:t>
            </a:r>
            <a:r>
              <a:rPr lang="en-US" dirty="0"/>
              <a:t> = </a:t>
            </a:r>
            <a:r>
              <a:rPr lang="en-US" dirty="0" err="1"/>
              <a:t>potential_match.group</a:t>
            </a:r>
            <a:r>
              <a:rPr lang="en-US" dirty="0"/>
              <a:t>()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 err="1"/>
              <a:t>phone_number</a:t>
            </a:r>
            <a:r>
              <a:rPr lang="en-US" b="1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974162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Phone number scraper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Basic scraper workflow:</a:t>
            </a:r>
          </a:p>
          <a:p>
            <a:pPr lvl="1"/>
            <a:r>
              <a:rPr lang="en-US" dirty="0"/>
              <a:t>Get some text</a:t>
            </a:r>
          </a:p>
          <a:p>
            <a:pPr lvl="1"/>
            <a:r>
              <a:rPr lang="en-US" dirty="0"/>
              <a:t>Go through it line by line:</a:t>
            </a:r>
          </a:p>
          <a:p>
            <a:pPr lvl="2"/>
            <a:r>
              <a:rPr lang="en-US" dirty="0"/>
              <a:t>one option - make a list:</a:t>
            </a:r>
            <a:br>
              <a:rPr lang="en-US" dirty="0"/>
            </a:br>
            <a:br>
              <a:rPr lang="en-US" dirty="0"/>
            </a:br>
            <a:r>
              <a:rPr lang="en-US" dirty="0" err="1"/>
              <a:t>line_list</a:t>
            </a:r>
            <a:r>
              <a:rPr lang="en-US" dirty="0"/>
              <a:t> = </a:t>
            </a:r>
            <a:r>
              <a:rPr lang="en-US" dirty="0" err="1"/>
              <a:t>my_string.split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"\n"</a:t>
            </a:r>
            <a:r>
              <a:rPr lang="en-US" dirty="0"/>
              <a:t>)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line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 err="1"/>
              <a:t>line_list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….</a:t>
            </a:r>
          </a:p>
          <a:p>
            <a:pPr lvl="1"/>
            <a:r>
              <a:rPr lang="en-US" dirty="0"/>
              <a:t>Search for something with regex</a:t>
            </a:r>
          </a:p>
          <a:p>
            <a:pPr lvl="1"/>
            <a:r>
              <a:rPr lang="en-US" dirty="0"/>
              <a:t>Collect capturing groups in a list for output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316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about 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Normally </a:t>
            </a:r>
            <a:r>
              <a:rPr lang="en-US" i="1" dirty="0" err="1"/>
              <a:t>text_about_phones</a:t>
            </a:r>
            <a:r>
              <a:rPr lang="en-US" dirty="0"/>
              <a:t> is from a </a:t>
            </a:r>
            <a:r>
              <a:rPr lang="en-US" b="1" dirty="0"/>
              <a:t>file</a:t>
            </a:r>
          </a:p>
          <a:p>
            <a:r>
              <a:rPr lang="en-US" dirty="0"/>
              <a:t>To open a file, Python needs to know its name</a:t>
            </a:r>
          </a:p>
          <a:p>
            <a:r>
              <a:rPr lang="en-US" dirty="0"/>
              <a:t>The file’s name is a folder path, and can be:</a:t>
            </a:r>
          </a:p>
          <a:p>
            <a:pPr lvl="1"/>
            <a:r>
              <a:rPr lang="en-US" dirty="0"/>
              <a:t>Absolute: </a:t>
            </a:r>
          </a:p>
          <a:p>
            <a:pPr lvl="2"/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/Users/Kim/</a:t>
            </a:r>
            <a:r>
              <a:rPr lang="en-US" b="1" dirty="0" err="1">
                <a:solidFill>
                  <a:schemeClr val="accent3">
                    <a:lumMod val="75000"/>
                  </a:schemeClr>
                </a:solidFill>
              </a:rPr>
              <a:t>nlp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/phones.txt</a:t>
            </a:r>
            <a:r>
              <a:rPr lang="en-US" b="1" dirty="0"/>
              <a:t>		(Mac/Linux)</a:t>
            </a:r>
          </a:p>
          <a:p>
            <a:pPr lvl="2"/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C:\Users\Kim\Desktop\phones.txt</a:t>
            </a:r>
            <a:r>
              <a:rPr lang="en-US" b="1" dirty="0"/>
              <a:t>	(Windows)</a:t>
            </a:r>
          </a:p>
          <a:p>
            <a:pPr lvl="1"/>
            <a:r>
              <a:rPr lang="en-US" dirty="0"/>
              <a:t>Relative: </a:t>
            </a:r>
            <a:r>
              <a:rPr lang="en-US" b="1" dirty="0" err="1">
                <a:solidFill>
                  <a:schemeClr val="accent3">
                    <a:lumMod val="75000"/>
                  </a:schemeClr>
                </a:solidFill>
              </a:rPr>
              <a:t>nlp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/phones.txt </a:t>
            </a:r>
            <a:r>
              <a:rPr lang="en-US" dirty="0"/>
              <a:t>(terminal is in /Users/Kim/)</a:t>
            </a:r>
          </a:p>
          <a:p>
            <a:pPr lvl="1"/>
            <a:r>
              <a:rPr lang="en-US" dirty="0"/>
              <a:t>Just the file name: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phones.txt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dirty="0"/>
              <a:t>- Python will look for the file in the script’s directory </a:t>
            </a:r>
          </a:p>
          <a:p>
            <a:r>
              <a:rPr lang="en-US" dirty="0"/>
              <a:t>How can the user supply this information?</a:t>
            </a:r>
          </a:p>
        </p:txBody>
      </p:sp>
    </p:spTree>
    <p:extLst>
      <p:ext uri="{BB962C8B-B14F-4D97-AF65-F5344CB8AC3E}">
        <p14:creationId xmlns:p14="http://schemas.microsoft.com/office/powerpoint/2010/main" val="20888917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 – reading 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002060"/>
                </a:solidFill>
              </a:rPr>
              <a:t>from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/>
              <a:t>argparse</a:t>
            </a:r>
            <a:r>
              <a:rPr lang="en-US" sz="2800" dirty="0"/>
              <a:t> </a:t>
            </a:r>
            <a:r>
              <a:rPr lang="en-US" sz="2800" b="1" dirty="0">
                <a:solidFill>
                  <a:srgbClr val="002060"/>
                </a:solidFill>
              </a:rPr>
              <a:t>import </a:t>
            </a:r>
            <a:r>
              <a:rPr lang="en-US" sz="2800" dirty="0" err="1"/>
              <a:t>ArgumentParser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parser = </a:t>
            </a:r>
            <a:r>
              <a:rPr lang="en-US" sz="2800" dirty="0" err="1"/>
              <a:t>ArgumentParser</a:t>
            </a:r>
            <a:r>
              <a:rPr lang="en-US" sz="2800" dirty="0"/>
              <a:t>()</a:t>
            </a:r>
            <a:br>
              <a:rPr lang="en-US" sz="2800" dirty="0"/>
            </a:br>
            <a:r>
              <a:rPr lang="en-US" sz="2800" dirty="0" err="1"/>
              <a:t>parser.add_argument</a:t>
            </a:r>
            <a:r>
              <a:rPr lang="en-US" sz="2800" dirty="0"/>
              <a:t>(</a:t>
            </a:r>
            <a:r>
              <a:rPr lang="en-US" sz="2800" b="1" dirty="0">
                <a:solidFill>
                  <a:srgbClr val="008000"/>
                </a:solidFill>
              </a:rPr>
              <a:t>"file"</a:t>
            </a:r>
            <a:r>
              <a:rPr lang="en-US" sz="2800" dirty="0"/>
              <a:t>)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/>
              <a:t>options = </a:t>
            </a:r>
            <a:r>
              <a:rPr lang="en-US" sz="2800" dirty="0" err="1"/>
              <a:t>parser.parse_args</a:t>
            </a:r>
            <a:r>
              <a:rPr lang="en-US" sz="2800" dirty="0"/>
              <a:t>()</a:t>
            </a:r>
          </a:p>
          <a:p>
            <a:pPr marL="0" indent="0">
              <a:buNone/>
            </a:pPr>
            <a:r>
              <a:rPr lang="en-US" sz="2800" dirty="0" err="1"/>
              <a:t>phone_file</a:t>
            </a:r>
            <a:r>
              <a:rPr lang="en-US" sz="2800" dirty="0"/>
              <a:t> = </a:t>
            </a:r>
            <a:r>
              <a:rPr lang="en-US" sz="2800" dirty="0" err="1"/>
              <a:t>options.file</a:t>
            </a:r>
            <a:br>
              <a:rPr lang="en-US" sz="2800" dirty="0"/>
            </a:br>
            <a:endParaRPr lang="en-US" sz="2800" dirty="0"/>
          </a:p>
          <a:p>
            <a:pPr marL="0" indent="0">
              <a:buNone/>
            </a:pPr>
            <a:r>
              <a:rPr lang="en-US" sz="2800" dirty="0" err="1"/>
              <a:t>text_about_phones</a:t>
            </a:r>
            <a:r>
              <a:rPr lang="en-US" sz="2800" dirty="0"/>
              <a:t> = </a:t>
            </a:r>
            <a:r>
              <a:rPr lang="en-US" sz="2800" dirty="0">
                <a:solidFill>
                  <a:srgbClr val="000080"/>
                </a:solidFill>
              </a:rPr>
              <a:t>open</a:t>
            </a:r>
            <a:r>
              <a:rPr lang="en-US" sz="2800" dirty="0"/>
              <a:t>(</a:t>
            </a:r>
            <a:r>
              <a:rPr lang="en-US" sz="2800" dirty="0" err="1"/>
              <a:t>phone_file</a:t>
            </a:r>
            <a:r>
              <a:rPr lang="en-US" sz="2800" dirty="0"/>
              <a:t>).read()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…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360513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Cleaning up the number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5888" lvl="1" indent="0">
              <a:buNone/>
            </a:pPr>
            <a:r>
              <a:rPr lang="en-US" b="1" dirty="0" err="1">
                <a:solidFill>
                  <a:srgbClr val="000080"/>
                </a:solidFill>
              </a:rPr>
              <a:t>def</a:t>
            </a:r>
            <a:r>
              <a:rPr lang="en-US" b="1" dirty="0">
                <a:solidFill>
                  <a:srgbClr val="000080"/>
                </a:solidFill>
              </a:rPr>
              <a:t> </a:t>
            </a:r>
            <a:r>
              <a:rPr lang="en-US" dirty="0" err="1"/>
              <a:t>clean_number</a:t>
            </a:r>
            <a:r>
              <a:rPr lang="en-US" dirty="0"/>
              <a:t>(</a:t>
            </a:r>
            <a:r>
              <a:rPr lang="en-US" dirty="0" err="1"/>
              <a:t>number_text</a:t>
            </a:r>
            <a:r>
              <a:rPr lang="en-US" dirty="0"/>
              <a:t>):</a:t>
            </a:r>
            <a:br>
              <a:rPr lang="en-US" dirty="0"/>
            </a:br>
            <a:r>
              <a:rPr lang="en-US" dirty="0"/>
              <a:t>    </a:t>
            </a:r>
            <a:r>
              <a:rPr lang="en-US" i="1" dirty="0">
                <a:solidFill>
                  <a:srgbClr val="808080"/>
                </a:solidFill>
              </a:rPr>
              <a:t>"""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b="1" dirty="0">
                <a:solidFill>
                  <a:srgbClr val="808080"/>
                </a:solidFill>
              </a:rPr>
              <a:t>:</a:t>
            </a:r>
            <a:r>
              <a:rPr lang="en-US" b="1" dirty="0" err="1">
                <a:solidFill>
                  <a:srgbClr val="808080"/>
                </a:solidFill>
              </a:rPr>
              <a:t>param</a:t>
            </a:r>
            <a:r>
              <a:rPr lang="en-US" i="1" dirty="0">
                <a:solidFill>
                  <a:srgbClr val="808080"/>
                </a:solidFill>
              </a:rPr>
              <a:t> </a:t>
            </a:r>
            <a:r>
              <a:rPr lang="en-US" i="1" dirty="0" err="1">
                <a:solidFill>
                  <a:srgbClr val="808080"/>
                </a:solidFill>
              </a:rPr>
              <a:t>number_text</a:t>
            </a:r>
            <a:r>
              <a:rPr lang="en-US" i="1" dirty="0">
                <a:solidFill>
                  <a:srgbClr val="808080"/>
                </a:solidFill>
              </a:rPr>
              <a:t>: string containing a phone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              number and special characters: (, +, )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b="1" dirty="0">
                <a:solidFill>
                  <a:srgbClr val="808080"/>
                </a:solidFill>
              </a:rPr>
              <a:t>:return</a:t>
            </a:r>
            <a:r>
              <a:rPr lang="en-US" i="1" dirty="0">
                <a:solidFill>
                  <a:srgbClr val="808080"/>
                </a:solidFill>
              </a:rPr>
              <a:t>: cleaned: string without special characters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"""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dirty="0"/>
              <a:t>cleaned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r"[\+ \(\)]"</a:t>
            </a:r>
            <a:r>
              <a:rPr lang="en-US" dirty="0"/>
              <a:t>,</a:t>
            </a:r>
            <a:r>
              <a:rPr lang="en-US" b="1" dirty="0">
                <a:solidFill>
                  <a:srgbClr val="008000"/>
                </a:solidFill>
              </a:rPr>
              <a:t>""</a:t>
            </a:r>
            <a:r>
              <a:rPr lang="en-US" dirty="0"/>
              <a:t>, </a:t>
            </a:r>
            <a:r>
              <a:rPr lang="en-US" dirty="0" err="1"/>
              <a:t>number_text</a:t>
            </a:r>
            <a:r>
              <a:rPr lang="en-US" dirty="0"/>
              <a:t>)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</a:t>
            </a:r>
            <a:r>
              <a:rPr lang="en-US" b="1" dirty="0">
                <a:solidFill>
                  <a:srgbClr val="000080"/>
                </a:solidFill>
              </a:rPr>
              <a:t>return </a:t>
            </a:r>
            <a:r>
              <a:rPr lang="en-US" dirty="0"/>
              <a:t>cleaned</a:t>
            </a:r>
            <a:br>
              <a:rPr lang="en-US" dirty="0"/>
            </a:br>
            <a:endParaRPr lang="en-US" dirty="0"/>
          </a:p>
        </p:txBody>
      </p:sp>
      <p:sp>
        <p:nvSpPr>
          <p:cNvPr id="4" name="Line Callout 1 3"/>
          <p:cNvSpPr/>
          <p:nvPr/>
        </p:nvSpPr>
        <p:spPr>
          <a:xfrm>
            <a:off x="7010400" y="1981200"/>
            <a:ext cx="2057400" cy="381000"/>
          </a:xfrm>
          <a:prstGeom prst="borderCallout1">
            <a:avLst>
              <a:gd name="adj1" fmla="val 44465"/>
              <a:gd name="adj2" fmla="val -3042"/>
              <a:gd name="adj3" fmla="val 112500"/>
              <a:gd name="adj4" fmla="val -383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/>
              <a:t>docstring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1247147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Cleaning up the number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5888" lvl="1" indent="0">
              <a:buNone/>
            </a:pPr>
            <a:endParaRPr lang="en-US" b="1" dirty="0">
              <a:solidFill>
                <a:srgbClr val="000080"/>
              </a:solidFill>
            </a:endParaRPr>
          </a:p>
          <a:p>
            <a:pPr marL="115888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 err="1"/>
              <a:t>potential_match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is not </a:t>
            </a:r>
            <a:r>
              <a:rPr lang="en-US" dirty="0">
                <a:solidFill>
                  <a:srgbClr val="000080"/>
                </a:solidFill>
              </a:rPr>
              <a:t>None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phone_number</a:t>
            </a:r>
            <a:r>
              <a:rPr lang="en-US" dirty="0"/>
              <a:t> = </a:t>
            </a:r>
            <a:r>
              <a:rPr lang="en-US" dirty="0" err="1"/>
              <a:t>potential_match.group</a:t>
            </a:r>
            <a:r>
              <a:rPr lang="en-US" dirty="0"/>
              <a:t>()</a:t>
            </a:r>
            <a:br>
              <a:rPr lang="en-US" dirty="0"/>
            </a:br>
            <a:r>
              <a:rPr lang="en-US" dirty="0"/>
              <a:t>    clean = </a:t>
            </a:r>
            <a:r>
              <a:rPr lang="en-US" dirty="0" err="1"/>
              <a:t>clean_number</a:t>
            </a:r>
            <a:r>
              <a:rPr lang="en-US" dirty="0"/>
              <a:t>(</a:t>
            </a:r>
            <a:r>
              <a:rPr lang="en-US" dirty="0" err="1"/>
              <a:t>phone_number</a:t>
            </a:r>
            <a:r>
              <a:rPr lang="en-US" dirty="0"/>
              <a:t>)</a:t>
            </a:r>
            <a:br>
              <a:rPr lang="en-US" dirty="0"/>
            </a:b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    # Let's not print less than 6 digits:</a:t>
            </a:r>
          </a:p>
          <a:p>
            <a:pPr marL="115888" lvl="1" indent="0">
              <a:buNone/>
            </a:pP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 err="1">
                <a:solidFill>
                  <a:srgbClr val="000080"/>
                </a:solidFill>
              </a:rPr>
              <a:t>len</a:t>
            </a:r>
            <a:r>
              <a:rPr lang="en-US" dirty="0">
                <a:solidFill>
                  <a:srgbClr val="002060"/>
                </a:solidFill>
              </a:rPr>
              <a:t>(</a:t>
            </a:r>
            <a:r>
              <a:rPr lang="en-US" dirty="0"/>
              <a:t>clean</a:t>
            </a:r>
            <a:r>
              <a:rPr lang="en-US" dirty="0">
                <a:solidFill>
                  <a:srgbClr val="002060"/>
                </a:solidFill>
              </a:rPr>
              <a:t>) </a:t>
            </a:r>
            <a:r>
              <a:rPr lang="en-US" dirty="0"/>
              <a:t>&gt; </a:t>
            </a:r>
            <a:r>
              <a:rPr lang="en-US" dirty="0">
                <a:solidFill>
                  <a:srgbClr val="0000FF"/>
                </a:solidFill>
              </a:rPr>
              <a:t>6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clean</a:t>
            </a:r>
            <a:r>
              <a:rPr lang="en-US" b="1" dirty="0">
                <a:solidFill>
                  <a:srgbClr val="002060"/>
                </a:solidFill>
              </a:rPr>
              <a:t>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822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C59C2-8C3C-45DF-BECF-180A754FF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word about new files and projects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53BB9-735E-4276-8EFB-5E8FF049E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don’t have to create a new project (a bit like a folder) ever time</a:t>
            </a:r>
          </a:p>
          <a:p>
            <a:r>
              <a:rPr lang="en-US" dirty="0"/>
              <a:t>You can create a New… &gt; Python file</a:t>
            </a:r>
          </a:p>
          <a:p>
            <a:r>
              <a:rPr lang="en-US" dirty="0"/>
              <a:t>Different projects may have different pythons!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6855C6-DB2B-4EE9-907A-19648FBC57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957875"/>
            <a:ext cx="4191000" cy="2507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ADAD3A8-86E7-4FD9-B4FE-FABEC4D259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4149"/>
          <a:stretch/>
        </p:blipFill>
        <p:spPr>
          <a:xfrm>
            <a:off x="3886200" y="3699209"/>
            <a:ext cx="4602209" cy="2334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791256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How about recognizing the country?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list of numbers is nice but…</a:t>
            </a:r>
          </a:p>
          <a:p>
            <a:r>
              <a:rPr lang="en-US" dirty="0"/>
              <a:t>In some cases, lists are not enough:</a:t>
            </a:r>
          </a:p>
          <a:p>
            <a:pPr lvl="1"/>
            <a:r>
              <a:rPr lang="en-US" dirty="0"/>
              <a:t>Suppose you want to know what country these numbers come from</a:t>
            </a:r>
          </a:p>
          <a:p>
            <a:pPr lvl="1"/>
            <a:r>
              <a:rPr lang="en-US" dirty="0"/>
              <a:t>You recognize the prefix using </a:t>
            </a:r>
            <a:r>
              <a:rPr lang="en-US" dirty="0">
                <a:solidFill>
                  <a:srgbClr val="0000FF"/>
                </a:solidFill>
              </a:rPr>
              <a:t>r</a:t>
            </a:r>
            <a:r>
              <a:rPr lang="en-US" dirty="0">
                <a:solidFill>
                  <a:srgbClr val="008000"/>
                </a:solidFill>
              </a:rPr>
              <a:t>'\+[0-9]+'</a:t>
            </a:r>
          </a:p>
          <a:p>
            <a:pPr lvl="1"/>
            <a:r>
              <a:rPr lang="en-US" dirty="0"/>
              <a:t>It would be neat if we could </a:t>
            </a:r>
            <a:r>
              <a:rPr lang="en-US" b="1" dirty="0"/>
              <a:t>'look up'</a:t>
            </a:r>
            <a:r>
              <a:rPr lang="en-US" dirty="0"/>
              <a:t> what country this comes from</a:t>
            </a:r>
          </a:p>
          <a:p>
            <a:pPr lvl="1"/>
            <a:r>
              <a:rPr lang="en-US" dirty="0"/>
              <a:t>We'd need </a:t>
            </a:r>
            <a:r>
              <a:rPr lang="en-US" b="1" dirty="0"/>
              <a:t>a dictionary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5629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Dictionaries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Dictionaries are like lists, but they don't map from index position to value:</a:t>
            </a:r>
          </a:p>
          <a:p>
            <a:pPr lvl="1"/>
            <a:r>
              <a:rPr lang="en-US" dirty="0" err="1"/>
              <a:t>shopping_list</a:t>
            </a: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]</a:t>
            </a:r>
          </a:p>
          <a:p>
            <a:r>
              <a:rPr lang="en-US" dirty="0"/>
              <a:t>Instead they map </a:t>
            </a:r>
            <a:r>
              <a:rPr lang="en-US" b="1" dirty="0"/>
              <a:t>keys</a:t>
            </a:r>
            <a:r>
              <a:rPr lang="en-US" dirty="0"/>
              <a:t> to values:</a:t>
            </a:r>
          </a:p>
          <a:p>
            <a:pPr lvl="1"/>
            <a:r>
              <a:rPr lang="en-US" dirty="0" err="1"/>
              <a:t>grocery_type</a:t>
            </a:r>
            <a:r>
              <a:rPr lang="en-US" dirty="0"/>
              <a:t>[</a:t>
            </a:r>
            <a:r>
              <a:rPr lang="en-US" dirty="0">
                <a:solidFill>
                  <a:srgbClr val="008000"/>
                </a:solidFill>
              </a:rPr>
              <a:t>'broccoli'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'vegetable'</a:t>
            </a:r>
          </a:p>
        </p:txBody>
      </p:sp>
    </p:spTree>
    <p:extLst>
      <p:ext uri="{BB962C8B-B14F-4D97-AF65-F5344CB8AC3E}">
        <p14:creationId xmlns:p14="http://schemas.microsoft.com/office/powerpoint/2010/main" val="16879237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Dictionaries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To make a dictionary, we specify the mapping of keys to values:</a:t>
            </a:r>
          </a:p>
          <a:p>
            <a:pPr marL="411480" lvl="1" indent="0">
              <a:buNone/>
            </a:pPr>
            <a:r>
              <a:rPr lang="en-US" dirty="0"/>
              <a:t>prefixes = {</a:t>
            </a:r>
            <a:r>
              <a:rPr lang="en-US" b="1" dirty="0">
                <a:solidFill>
                  <a:srgbClr val="008000"/>
                </a:solidFill>
              </a:rPr>
              <a:t>"+1"</a:t>
            </a:r>
            <a:r>
              <a:rPr lang="en-US" dirty="0"/>
              <a:t>:</a:t>
            </a:r>
            <a:r>
              <a:rPr lang="en-US" b="1" dirty="0">
                <a:solidFill>
                  <a:srgbClr val="008000"/>
                </a:solidFill>
              </a:rPr>
              <a:t>"US"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"+972"</a:t>
            </a:r>
            <a:r>
              <a:rPr lang="en-US" dirty="0"/>
              <a:t>:</a:t>
            </a:r>
            <a:r>
              <a:rPr lang="en-US" b="1" dirty="0">
                <a:solidFill>
                  <a:srgbClr val="008000"/>
                </a:solidFill>
              </a:rPr>
              <a:t>"IL"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"+63"</a:t>
            </a:r>
            <a:r>
              <a:rPr lang="en-US" dirty="0"/>
              <a:t>:</a:t>
            </a:r>
            <a:r>
              <a:rPr lang="en-US" b="1" dirty="0">
                <a:solidFill>
                  <a:srgbClr val="008000"/>
                </a:solidFill>
              </a:rPr>
              <a:t>"PH"</a:t>
            </a:r>
            <a:r>
              <a:rPr lang="en-US" dirty="0"/>
              <a:t>}</a:t>
            </a:r>
          </a:p>
          <a:p>
            <a:endParaRPr lang="en-US" dirty="0"/>
          </a:p>
          <a:p>
            <a:r>
              <a:rPr lang="en-US" dirty="0"/>
              <a:t>We can also add some later:</a:t>
            </a:r>
          </a:p>
          <a:p>
            <a:pPr marL="411480" lvl="1" indent="0">
              <a:buNone/>
            </a:pPr>
            <a:r>
              <a:rPr lang="en-US" dirty="0"/>
              <a:t>prefixes[</a:t>
            </a:r>
            <a:r>
              <a:rPr lang="en-US" b="1" dirty="0">
                <a:solidFill>
                  <a:srgbClr val="008000"/>
                </a:solidFill>
              </a:rPr>
              <a:t>"+52"</a:t>
            </a:r>
            <a:r>
              <a:rPr lang="en-US" dirty="0"/>
              <a:t>] = </a:t>
            </a:r>
            <a:r>
              <a:rPr lang="en-US" b="1" dirty="0">
                <a:solidFill>
                  <a:srgbClr val="008000"/>
                </a:solidFill>
              </a:rPr>
              <a:t>"MX"</a:t>
            </a:r>
          </a:p>
          <a:p>
            <a:pPr marL="411480" lvl="1" indent="0">
              <a:buNone/>
            </a:pPr>
            <a:endParaRPr lang="en-US" b="1" dirty="0">
              <a:solidFill>
                <a:srgbClr val="008000"/>
              </a:solidFill>
            </a:endParaRPr>
          </a:p>
          <a:p>
            <a:r>
              <a:rPr lang="en-US" dirty="0"/>
              <a:t>And access them:</a:t>
            </a:r>
          </a:p>
          <a:p>
            <a:pPr marL="411480" lvl="1" indent="0">
              <a:buNone/>
            </a:pPr>
            <a:r>
              <a:rPr lang="en-US" dirty="0" err="1"/>
              <a:t>some_pref</a:t>
            </a:r>
            <a:r>
              <a:rPr lang="en-US" dirty="0"/>
              <a:t> = </a:t>
            </a:r>
            <a:r>
              <a:rPr lang="en-US" b="1" dirty="0">
                <a:solidFill>
                  <a:srgbClr val="008000"/>
                </a:solidFill>
              </a:rPr>
              <a:t>"+52"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country = prefixes[</a:t>
            </a:r>
            <a:r>
              <a:rPr lang="en-US" dirty="0" err="1"/>
              <a:t>some_pref</a:t>
            </a:r>
            <a:r>
              <a:rPr lang="en-US" dirty="0"/>
              <a:t>]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780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Exercise for after class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You can try adding functionality to the number scraper (no need to submit):</a:t>
            </a:r>
          </a:p>
          <a:p>
            <a:pPr lvl="1"/>
            <a:r>
              <a:rPr lang="en-US" dirty="0"/>
              <a:t>Start by creating a dictionary of some prefixes:</a:t>
            </a:r>
          </a:p>
          <a:p>
            <a:pPr lvl="2"/>
            <a:r>
              <a:rPr lang="en-US" dirty="0"/>
              <a:t>prefixes = {}</a:t>
            </a:r>
          </a:p>
          <a:p>
            <a:pPr lvl="2"/>
            <a:r>
              <a:rPr lang="en-US" dirty="0"/>
              <a:t>prefixes[</a:t>
            </a:r>
            <a:r>
              <a:rPr lang="en-US" dirty="0">
                <a:solidFill>
                  <a:srgbClr val="008000"/>
                </a:solidFill>
              </a:rPr>
              <a:t>"52"</a:t>
            </a:r>
            <a:r>
              <a:rPr lang="en-US" dirty="0"/>
              <a:t>] = </a:t>
            </a:r>
            <a:r>
              <a:rPr lang="en-US" dirty="0">
                <a:solidFill>
                  <a:srgbClr val="008000"/>
                </a:solidFill>
              </a:rPr>
              <a:t>"Mexico"</a:t>
            </a:r>
          </a:p>
          <a:p>
            <a:pPr lvl="1"/>
            <a:r>
              <a:rPr lang="en-US" dirty="0"/>
              <a:t>Capture the +123 part of phone numbers if it appears</a:t>
            </a:r>
          </a:p>
          <a:p>
            <a:pPr lvl="1"/>
            <a:r>
              <a:rPr lang="en-US" dirty="0"/>
              <a:t>If you captured a prefix for the current number, output the country instead of the prefix, then the rest of the number:</a:t>
            </a:r>
          </a:p>
          <a:p>
            <a:pPr lvl="2"/>
            <a:r>
              <a:rPr lang="en-US" dirty="0" err="1"/>
              <a:t>this_prefix</a:t>
            </a:r>
            <a:r>
              <a:rPr lang="en-US" dirty="0"/>
              <a:t> = matcher2.group(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)</a:t>
            </a:r>
          </a:p>
          <a:p>
            <a:pPr lvl="2"/>
            <a:r>
              <a:rPr lang="en-US" b="1" dirty="0">
                <a:solidFill>
                  <a:srgbClr val="002060"/>
                </a:solidFill>
              </a:rPr>
              <a:t>print(</a:t>
            </a:r>
            <a:r>
              <a:rPr lang="en-US" dirty="0"/>
              <a:t>prefixes[</a:t>
            </a:r>
            <a:r>
              <a:rPr lang="en-US" dirty="0" err="1"/>
              <a:t>this_prefix</a:t>
            </a:r>
            <a:r>
              <a:rPr lang="en-US" dirty="0"/>
              <a:t>] + </a:t>
            </a:r>
            <a:r>
              <a:rPr lang="en-US" dirty="0">
                <a:solidFill>
                  <a:srgbClr val="008000"/>
                </a:solidFill>
              </a:rPr>
              <a:t>" "</a:t>
            </a:r>
            <a:r>
              <a:rPr lang="en-US" dirty="0"/>
              <a:t> + </a:t>
            </a:r>
            <a:r>
              <a:rPr lang="en-US" dirty="0" err="1"/>
              <a:t>number_without_prefix</a:t>
            </a:r>
            <a:r>
              <a:rPr lang="en-US" b="1" dirty="0">
                <a:solidFill>
                  <a:srgbClr val="002060"/>
                </a:solidFill>
              </a:rPr>
              <a:t>)</a:t>
            </a:r>
          </a:p>
          <a:p>
            <a:pPr marL="630936" lvl="2" indent="0">
              <a:buNone/>
            </a:pPr>
            <a:r>
              <a:rPr lang="en-US" dirty="0">
                <a:solidFill>
                  <a:srgbClr val="008000"/>
                </a:solidFill>
              </a:rPr>
              <a:t>'Mexico 015512345678'</a:t>
            </a:r>
          </a:p>
        </p:txBody>
      </p:sp>
    </p:spTree>
    <p:extLst>
      <p:ext uri="{BB962C8B-B14F-4D97-AF65-F5344CB8AC3E}">
        <p14:creationId xmlns:p14="http://schemas.microsoft.com/office/powerpoint/2010/main" val="34678005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How to check if you know the prefix?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can cause an error if you've never seen +345: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prefixes[</a:t>
            </a:r>
            <a:r>
              <a:rPr lang="en-US" b="1" dirty="0">
                <a:solidFill>
                  <a:srgbClr val="008000"/>
                </a:solidFill>
              </a:rPr>
              <a:t>"345"</a:t>
            </a:r>
            <a:r>
              <a:rPr lang="en-US" dirty="0"/>
              <a:t>])</a:t>
            </a:r>
          </a:p>
          <a:p>
            <a:pPr marL="411480" lvl="1" indent="0">
              <a:buNone/>
            </a:pPr>
            <a:r>
              <a:rPr lang="en-US" dirty="0" err="1">
                <a:solidFill>
                  <a:srgbClr val="FF0000"/>
                </a:solidFill>
              </a:rPr>
              <a:t>Traceback</a:t>
            </a:r>
            <a:r>
              <a:rPr lang="en-US" dirty="0">
                <a:solidFill>
                  <a:srgbClr val="FF0000"/>
                </a:solidFill>
              </a:rPr>
              <a:t> (most recent call last):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  File "&lt;</a:t>
            </a:r>
            <a:r>
              <a:rPr lang="en-US" dirty="0" err="1">
                <a:solidFill>
                  <a:srgbClr val="FF0000"/>
                </a:solidFill>
              </a:rPr>
              <a:t>stdin</a:t>
            </a:r>
            <a:r>
              <a:rPr lang="en-US" dirty="0">
                <a:solidFill>
                  <a:srgbClr val="FF0000"/>
                </a:solidFill>
              </a:rPr>
              <a:t>&gt;", line 1, in &lt;module&gt;</a:t>
            </a:r>
          </a:p>
          <a:p>
            <a:pPr marL="411480" lvl="1" indent="0">
              <a:buNone/>
            </a:pPr>
            <a:r>
              <a:rPr lang="en-US" dirty="0" err="1">
                <a:solidFill>
                  <a:srgbClr val="FF0000"/>
                </a:solidFill>
              </a:rPr>
              <a:t>KeyError</a:t>
            </a:r>
            <a:r>
              <a:rPr lang="en-US" dirty="0">
                <a:solidFill>
                  <a:srgbClr val="FF0000"/>
                </a:solidFill>
              </a:rPr>
              <a:t>: '345'</a:t>
            </a:r>
          </a:p>
          <a:p>
            <a:pPr marL="411480" lvl="1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Instead check first: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b="1" dirty="0">
                <a:solidFill>
                  <a:srgbClr val="008000"/>
                </a:solidFill>
              </a:rPr>
              <a:t>"345"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prefixes:</a:t>
            </a:r>
            <a:br>
              <a:rPr lang="en-US" dirty="0"/>
            </a:br>
            <a:r>
              <a:rPr lang="en-US" dirty="0"/>
              <a:t>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prefixes[</a:t>
            </a:r>
            <a:r>
              <a:rPr lang="en-US" b="1" dirty="0">
                <a:solidFill>
                  <a:srgbClr val="008000"/>
                </a:solidFill>
              </a:rPr>
              <a:t>"345"</a:t>
            </a:r>
            <a:r>
              <a:rPr lang="en-US" dirty="0"/>
              <a:t>])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1693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else can we do with regex?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Regular expressions are a very powerful way of defining and manipulating patterns of strings</a:t>
            </a:r>
          </a:p>
          <a:p>
            <a:r>
              <a:rPr lang="en-US" dirty="0"/>
              <a:t>For some applications regex can get you very far</a:t>
            </a:r>
          </a:p>
          <a:p>
            <a:pPr lvl="1"/>
            <a:endParaRPr lang="en-US" dirty="0"/>
          </a:p>
          <a:p>
            <a:r>
              <a:rPr lang="en-US" dirty="0"/>
              <a:t>Is regex enough to make a talking computer?</a:t>
            </a:r>
          </a:p>
          <a:p>
            <a:r>
              <a:rPr lang="en-US" dirty="0"/>
              <a:t>What would constitute one in your opinion?</a:t>
            </a:r>
          </a:p>
        </p:txBody>
      </p:sp>
    </p:spTree>
    <p:extLst>
      <p:ext uri="{BB962C8B-B14F-4D97-AF65-F5344CB8AC3E}">
        <p14:creationId xmlns:p14="http://schemas.microsoft.com/office/powerpoint/2010/main" val="4831877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Turing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Test devised by Alan Turing (1950)</a:t>
            </a:r>
          </a:p>
          <a:p>
            <a:pPr lvl="1"/>
            <a:r>
              <a:rPr lang="en-US" dirty="0"/>
              <a:t>See whether computers can communicate</a:t>
            </a:r>
          </a:p>
          <a:p>
            <a:pPr lvl="1"/>
            <a:r>
              <a:rPr lang="en-US" dirty="0"/>
              <a:t>By proxy whether they are intelligent</a:t>
            </a:r>
          </a:p>
          <a:p>
            <a:r>
              <a:rPr lang="en-US" dirty="0"/>
              <a:t>Original test:</a:t>
            </a:r>
          </a:p>
          <a:p>
            <a:pPr lvl="1"/>
            <a:r>
              <a:rPr lang="en-US" dirty="0"/>
              <a:t>Computer substitutes participant in the "imitation game", in which a man/woman try to fool a judge about their gender</a:t>
            </a:r>
          </a:p>
          <a:p>
            <a:r>
              <a:rPr lang="en-US" dirty="0"/>
              <a:t>Revised test:</a:t>
            </a:r>
          </a:p>
          <a:p>
            <a:pPr lvl="1"/>
            <a:r>
              <a:rPr lang="en-US" dirty="0"/>
              <a:t>Person and computer try to convince judge that they are a human</a:t>
            </a:r>
          </a:p>
        </p:txBody>
      </p:sp>
      <p:pic>
        <p:nvPicPr>
          <p:cNvPr id="1026" name="Picture 2" descr="C:\Users\az364\AppData\Local\Microsoft\Windows\Temporary Internet Files\Content.IE5\15FS9MEX\Aiga_toilets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752600"/>
            <a:ext cx="1566900" cy="1452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z364\AppData\Local\Microsoft\Windows\Temporary Internet Files\Content.IE5\DK8Q1YFP\Robot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389" y="1676400"/>
            <a:ext cx="881011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28808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Turing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best known implementation is the </a:t>
            </a:r>
            <a:r>
              <a:rPr lang="en-US" b="1" dirty="0" err="1"/>
              <a:t>Loebner</a:t>
            </a:r>
            <a:r>
              <a:rPr lang="en-US" b="1" dirty="0"/>
              <a:t> Prize </a:t>
            </a:r>
            <a:r>
              <a:rPr lang="en-US" sz="2400" dirty="0"/>
              <a:t>(</a:t>
            </a:r>
            <a:r>
              <a:rPr lang="en-US" sz="2400" dirty="0">
                <a:hlinkClick r:id="rId2"/>
              </a:rPr>
              <a:t>https://aisb.org.uk/new_site/?page_id=2</a:t>
            </a:r>
            <a:r>
              <a:rPr lang="en-US" sz="2400" dirty="0"/>
              <a:t>)</a:t>
            </a:r>
            <a:endParaRPr lang="en-US" dirty="0"/>
          </a:p>
          <a:p>
            <a:r>
              <a:rPr lang="en-US" dirty="0"/>
              <a:t>A little like a mini-</a:t>
            </a:r>
            <a:r>
              <a:rPr lang="en-US" dirty="0" err="1"/>
              <a:t>nobel</a:t>
            </a:r>
            <a:r>
              <a:rPr lang="en-US" dirty="0"/>
              <a:t> prize for NLG/dialogue systems</a:t>
            </a:r>
          </a:p>
          <a:p>
            <a:pPr lvl="1"/>
            <a:r>
              <a:rPr lang="en-US" dirty="0"/>
              <a:t>Running since 1990 (last year on hiatus)</a:t>
            </a:r>
          </a:p>
          <a:p>
            <a:pPr lvl="1"/>
            <a:r>
              <a:rPr lang="en-US" dirty="0"/>
              <a:t>Small prizes for 'best' program</a:t>
            </a:r>
          </a:p>
          <a:p>
            <a:pPr lvl="1"/>
            <a:r>
              <a:rPr lang="en-US" dirty="0"/>
              <a:t>Larger one time prizes:</a:t>
            </a:r>
          </a:p>
          <a:p>
            <a:pPr lvl="2"/>
            <a:r>
              <a:rPr lang="en-US" dirty="0"/>
              <a:t>$25,000: judges can't distinguish program from human</a:t>
            </a:r>
          </a:p>
          <a:p>
            <a:pPr lvl="2"/>
            <a:r>
              <a:rPr lang="en-US" dirty="0"/>
              <a:t>$100,000:  same including A/V input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8695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 the not (</a:t>
            </a:r>
            <a:r>
              <a:rPr lang="en-US" dirty="0">
                <a:solidFill>
                  <a:srgbClr val="0070C0"/>
                </a:solidFill>
              </a:rPr>
              <a:t>blue </a:t>
            </a:r>
            <a:r>
              <a:rPr lang="en-US" dirty="0"/>
              <a:t>is human)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8610600" cy="4526280"/>
          </a:xfrm>
        </p:spPr>
        <p:txBody>
          <a:bodyPr>
            <a:normAutofit fontScale="70000" lnSpcReduction="20000"/>
          </a:bodyPr>
          <a:lstStyle/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Hello, my name is Andrew. What’s your name? </a:t>
            </a:r>
          </a:p>
          <a:p>
            <a:pPr lvl="1">
              <a:buFontTx/>
              <a:buChar char="-"/>
            </a:pPr>
            <a:r>
              <a:rPr lang="en-US" dirty="0"/>
              <a:t>Hello Andrew nice to meet you, my name is Amos </a:t>
            </a:r>
          </a:p>
          <a:p>
            <a:pPr lvl="1">
              <a:buFontTx/>
              <a:buChar char="-"/>
            </a:pPr>
            <a:r>
              <a:rPr lang="en-US" dirty="0"/>
              <a:t>Hello there. Your name is Andrew. My name is Millie.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Why don’t you tell me a little more about yourself ? </a:t>
            </a:r>
          </a:p>
          <a:p>
            <a:pPr lvl="1">
              <a:buFontTx/>
              <a:buChar char="-"/>
            </a:pPr>
            <a:r>
              <a:rPr lang="en-US" dirty="0"/>
              <a:t>No, I am rather shy </a:t>
            </a:r>
          </a:p>
          <a:p>
            <a:pPr lvl="1">
              <a:buFontTx/>
              <a:buChar char="-"/>
            </a:pPr>
            <a:r>
              <a:rPr lang="en-US" dirty="0"/>
              <a:t>My name is Millie and I am a human volunteer for the </a:t>
            </a:r>
            <a:r>
              <a:rPr lang="en-US" dirty="0" err="1"/>
              <a:t>Loebner</a:t>
            </a:r>
            <a:r>
              <a:rPr lang="en-US" dirty="0"/>
              <a:t> Prize. I live in Leeds and am single. I am interested in AI but don’t have a </a:t>
            </a:r>
            <a:r>
              <a:rPr lang="en-US" dirty="0" err="1"/>
              <a:t>chatbot</a:t>
            </a:r>
            <a:r>
              <a:rPr lang="en-US" dirty="0"/>
              <a:t> myself. What about you?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I am a researcher in Artificial Intelligence at Goldsmiths University, do you know what that is? </a:t>
            </a:r>
          </a:p>
          <a:p>
            <a:pPr lvl="1">
              <a:buFontTx/>
              <a:buChar char="-"/>
            </a:pPr>
            <a:r>
              <a:rPr lang="en-US" dirty="0"/>
              <a:t>Of course, it is designation title is self explanatory! </a:t>
            </a:r>
          </a:p>
          <a:p>
            <a:pPr lvl="1">
              <a:buFontTx/>
              <a:buChar char="-"/>
            </a:pPr>
            <a:r>
              <a:rPr lang="en-US" dirty="0"/>
              <a:t>Do you enjoy your research? I am a volunteer who has agreed to help with a Turing test.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Will you tell me about your dreams? </a:t>
            </a:r>
          </a:p>
          <a:p>
            <a:pPr lvl="1">
              <a:buFontTx/>
              <a:buChar char="-"/>
            </a:pPr>
            <a:r>
              <a:rPr lang="en-US" dirty="0"/>
              <a:t>Sure, what would you like to know? </a:t>
            </a:r>
          </a:p>
          <a:p>
            <a:pPr lvl="1">
              <a:buFontTx/>
              <a:buChar char="-"/>
            </a:pPr>
            <a:r>
              <a:rPr lang="en-US" dirty="0"/>
              <a:t>I dream that I will pass my university exams.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Can you rephrase that? </a:t>
            </a:r>
          </a:p>
          <a:p>
            <a:pPr lvl="1">
              <a:buFontTx/>
              <a:buChar char="-"/>
            </a:pPr>
            <a:r>
              <a:rPr lang="en-US" dirty="0"/>
              <a:t>Yes I will, what would interest you about my dreams? </a:t>
            </a:r>
          </a:p>
          <a:p>
            <a:pPr lvl="1">
              <a:buFontTx/>
              <a:buChar char="-"/>
            </a:pPr>
            <a:r>
              <a:rPr lang="en-US" dirty="0"/>
              <a:t>No, not really. What don’t you understand?</a:t>
            </a:r>
          </a:p>
        </p:txBody>
      </p:sp>
    </p:spTree>
    <p:extLst>
      <p:ext uri="{BB962C8B-B14F-4D97-AF65-F5344CB8AC3E}">
        <p14:creationId xmlns:p14="http://schemas.microsoft.com/office/powerpoint/2010/main" val="3741648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 the not (</a:t>
            </a:r>
            <a:r>
              <a:rPr lang="en-US" dirty="0">
                <a:solidFill>
                  <a:srgbClr val="0070C0"/>
                </a:solidFill>
              </a:rPr>
              <a:t>blue </a:t>
            </a:r>
            <a:r>
              <a:rPr lang="en-US" dirty="0"/>
              <a:t>is human)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8077200" cy="4526280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What is my occupation? </a:t>
            </a:r>
          </a:p>
          <a:p>
            <a:pPr lvl="1">
              <a:buFontTx/>
              <a:buChar char="-"/>
            </a:pPr>
            <a:r>
              <a:rPr lang="en-US" dirty="0"/>
              <a:t>You are one for changing topics. Aren’t you a researcher?</a:t>
            </a:r>
          </a:p>
          <a:p>
            <a:pPr lvl="1">
              <a:buFontTx/>
              <a:buChar char="-"/>
            </a:pPr>
            <a:r>
              <a:rPr lang="en-US" dirty="0"/>
              <a:t>Well you said your job was RESEARCHER. 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Can you tell me about a film you haven’t seen? </a:t>
            </a:r>
          </a:p>
          <a:p>
            <a:pPr lvl="1">
              <a:buFontTx/>
              <a:buChar char="-"/>
            </a:pPr>
            <a:r>
              <a:rPr lang="en-US" dirty="0"/>
              <a:t>If I haven’t seen it, how would I tell you about it? </a:t>
            </a:r>
          </a:p>
          <a:p>
            <a:pPr lvl="1">
              <a:buFontTx/>
              <a:buChar char="-"/>
            </a:pPr>
            <a:r>
              <a:rPr lang="en-US" dirty="0"/>
              <a:t>you have not seen = Are you asking about my have not seen?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What do you think of Trump? </a:t>
            </a:r>
          </a:p>
          <a:p>
            <a:pPr lvl="1">
              <a:buFontTx/>
              <a:buChar char="-"/>
            </a:pPr>
            <a:r>
              <a:rPr lang="en-US" dirty="0"/>
              <a:t>He will make a nice addition to the zoo</a:t>
            </a:r>
          </a:p>
          <a:p>
            <a:pPr lvl="1">
              <a:buFontTx/>
              <a:buChar char="-"/>
            </a:pPr>
            <a:r>
              <a:rPr lang="en-US" dirty="0"/>
              <a:t>I read that over 50% were either concerned or scared about Donald Trump being President. if that’s the case, why did they vote for him?</a:t>
            </a:r>
          </a:p>
        </p:txBody>
      </p:sp>
    </p:spTree>
    <p:extLst>
      <p:ext uri="{BB962C8B-B14F-4D97-AF65-F5344CB8AC3E}">
        <p14:creationId xmlns:p14="http://schemas.microsoft.com/office/powerpoint/2010/main" val="758207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Key terms from </a:t>
            </a:r>
            <a:r>
              <a:rPr lang="en-US" dirty="0" err="1"/>
              <a:t>Jurafsky</a:t>
            </a:r>
            <a:r>
              <a:rPr lang="en-US" dirty="0"/>
              <a:t>/Martin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False positive / negative</a:t>
            </a:r>
          </a:p>
          <a:p>
            <a:pPr lvl="1"/>
            <a:r>
              <a:rPr lang="en-US" dirty="0"/>
              <a:t>Accuracy -&gt; </a:t>
            </a:r>
            <a:r>
              <a:rPr lang="en-US" b="1" dirty="0"/>
              <a:t>precision</a:t>
            </a:r>
          </a:p>
          <a:p>
            <a:pPr lvl="1"/>
            <a:r>
              <a:rPr lang="en-US" dirty="0"/>
              <a:t>Coverage -&gt; </a:t>
            </a:r>
            <a:r>
              <a:rPr lang="en-US" b="1" dirty="0"/>
              <a:t>recall</a:t>
            </a:r>
          </a:p>
          <a:p>
            <a:r>
              <a:rPr lang="en-US" dirty="0"/>
              <a:t>Some extra regex tricks: (caps for opposite)</a:t>
            </a:r>
          </a:p>
          <a:p>
            <a:pPr lvl="1"/>
            <a:r>
              <a:rPr lang="en-US" dirty="0"/>
              <a:t>\b 	a 'word boundary'</a:t>
            </a:r>
          </a:p>
          <a:p>
            <a:pPr lvl="1"/>
            <a:r>
              <a:rPr lang="en-US" dirty="0"/>
              <a:t>\d 	a digit</a:t>
            </a:r>
          </a:p>
          <a:p>
            <a:pPr lvl="1"/>
            <a:r>
              <a:rPr lang="en-US" dirty="0"/>
              <a:t>\w	a 'letter'</a:t>
            </a:r>
          </a:p>
          <a:p>
            <a:pPr lvl="1"/>
            <a:r>
              <a:rPr lang="en-US" dirty="0"/>
              <a:t>\s 	whitespace</a:t>
            </a:r>
          </a:p>
          <a:p>
            <a:pPr lvl="1"/>
            <a:r>
              <a:rPr lang="en-US" dirty="0"/>
              <a:t>x{</a:t>
            </a:r>
            <a:r>
              <a:rPr lang="en-US" dirty="0" err="1"/>
              <a:t>n,m</a:t>
            </a:r>
            <a:r>
              <a:rPr lang="en-US" dirty="0"/>
              <a:t>}	specify n to m repetitions of previous</a:t>
            </a:r>
          </a:p>
        </p:txBody>
      </p:sp>
    </p:spTree>
    <p:extLst>
      <p:ext uri="{BB962C8B-B14F-4D97-AF65-F5344CB8AC3E}">
        <p14:creationId xmlns:p14="http://schemas.microsoft.com/office/powerpoint/2010/main" val="40325066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Having conversations with a computer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Eliza</a:t>
            </a:r>
            <a:r>
              <a:rPr lang="en-US" dirty="0"/>
              <a:t> was the first '</a:t>
            </a:r>
            <a:r>
              <a:rPr lang="en-US" dirty="0" err="1"/>
              <a:t>chatbot</a:t>
            </a:r>
            <a:r>
              <a:rPr lang="en-US" dirty="0"/>
              <a:t>' to convince some humans of its intelligence</a:t>
            </a:r>
          </a:p>
          <a:p>
            <a:pPr lvl="1"/>
            <a:r>
              <a:rPr lang="en-US" dirty="0"/>
              <a:t>Basic 'Rogerian' therapist (</a:t>
            </a:r>
            <a:r>
              <a:rPr lang="en-US" i="1" dirty="0">
                <a:solidFill>
                  <a:srgbClr val="0070C0"/>
                </a:solidFill>
              </a:rPr>
              <a:t>What do YOU think about that?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Some basic linguistic awareness – recognize user expressions, conjugate and reflect them back</a:t>
            </a:r>
          </a:p>
          <a:p>
            <a:pPr lvl="1"/>
            <a:r>
              <a:rPr lang="en-US" dirty="0"/>
              <a:t>Let's talk to Eliza and figure out what she knows and doesn't know about speaking English</a:t>
            </a:r>
          </a:p>
        </p:txBody>
      </p:sp>
      <p:pic>
        <p:nvPicPr>
          <p:cNvPr id="1026" name="Picture 2" descr="Image result for eliza chatbo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562600"/>
            <a:ext cx="3733800" cy="108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3088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Having conversations with a computer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try this at home too:</a:t>
            </a:r>
          </a:p>
          <a:p>
            <a:pPr lvl="1"/>
            <a:r>
              <a:rPr lang="en-US" dirty="0"/>
              <a:t>Download </a:t>
            </a:r>
            <a:r>
              <a:rPr lang="en-US" b="1" dirty="0"/>
              <a:t>eliza_simplified.py</a:t>
            </a:r>
            <a:r>
              <a:rPr lang="en-US" dirty="0"/>
              <a:t> from Canvas</a:t>
            </a:r>
          </a:p>
          <a:p>
            <a:pPr lvl="1"/>
            <a:r>
              <a:rPr lang="en-US" dirty="0"/>
              <a:t>In the terminal console run: </a:t>
            </a:r>
          </a:p>
          <a:p>
            <a:pPr marL="630936" lvl="2" indent="0">
              <a:buNone/>
            </a:pPr>
            <a:r>
              <a:rPr lang="en-US" i="1" dirty="0"/>
              <a:t>&gt; python eliza_simplified.py </a:t>
            </a:r>
          </a:p>
        </p:txBody>
      </p:sp>
    </p:spTree>
    <p:extLst>
      <p:ext uri="{BB962C8B-B14F-4D97-AF65-F5344CB8AC3E}">
        <p14:creationId xmlns:p14="http://schemas.microsoft.com/office/powerpoint/2010/main" val="41384162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Eliza: sample conversation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Therapist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---------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Talk to the program by typing in plain English, using normal upper-and lower-case letters and punctuation. Enter "quit" when done.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================================================================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Hello.  How are you feeling today?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&gt;I'm a little tired.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Why do you think you're a little tired?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&gt;I probably should have gone to bed earlier.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Why do you say that you probably should have gone to bed earlier?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&gt;I think I don't sleep enough during the week.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Do you doubt you don't sleep enough during the week?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&gt;No, definitely.</a:t>
            </a:r>
          </a:p>
        </p:txBody>
      </p:sp>
    </p:spTree>
    <p:extLst>
      <p:ext uri="{BB962C8B-B14F-4D97-AF65-F5344CB8AC3E}">
        <p14:creationId xmlns:p14="http://schemas.microsoft.com/office/powerpoint/2010/main" val="37775301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Eliza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526280"/>
          </a:xfrm>
        </p:spPr>
        <p:txBody>
          <a:bodyPr>
            <a:normAutofit/>
          </a:bodyPr>
          <a:lstStyle/>
          <a:p>
            <a:r>
              <a:rPr lang="en-US" sz="3000" dirty="0"/>
              <a:t>Eliza is looking for certain patterns:</a:t>
            </a:r>
          </a:p>
          <a:p>
            <a:pPr marL="6350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pats, the main response table.  Each element of the list is a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 two-element list; the first is a </a:t>
            </a:r>
            <a:r>
              <a:rPr lang="en-US" sz="2000" i="1" dirty="0" err="1">
                <a:solidFill>
                  <a:srgbClr val="808080"/>
                </a:solidFill>
              </a:rPr>
              <a:t>regexp</a:t>
            </a:r>
            <a:r>
              <a:rPr lang="en-US" sz="2000" i="1" dirty="0">
                <a:solidFill>
                  <a:srgbClr val="808080"/>
                </a:solidFill>
              </a:rPr>
              <a:t>, and the second is a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 list of possible responses, with group-macros labelled as %%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dirty="0"/>
              <a:t>pats = [</a:t>
            </a:r>
            <a:br>
              <a:rPr lang="en-US" sz="2000" dirty="0"/>
            </a:br>
            <a:r>
              <a:rPr lang="en-US" sz="2000" dirty="0"/>
              <a:t>  [</a:t>
            </a:r>
            <a:r>
              <a:rPr lang="en-US" sz="2000" b="1" dirty="0" err="1">
                <a:solidFill>
                  <a:srgbClr val="008000"/>
                </a:solidFill>
              </a:rPr>
              <a:t>r'I</a:t>
            </a:r>
            <a:r>
              <a:rPr lang="en-US" sz="2000" b="1" dirty="0">
                <a:solidFill>
                  <a:srgbClr val="008000"/>
                </a:solidFill>
              </a:rPr>
              <a:t> need (.*)'</a:t>
            </a:r>
            <a:r>
              <a:rPr lang="en-US" sz="2000" dirty="0"/>
              <a:t>,</a:t>
            </a:r>
            <a:br>
              <a:rPr lang="en-US" sz="2000" dirty="0"/>
            </a:br>
            <a:r>
              <a:rPr lang="en-US" sz="2000" dirty="0"/>
              <a:t>  [  </a:t>
            </a:r>
            <a:r>
              <a:rPr lang="en-US" sz="2000" b="1" dirty="0" err="1">
                <a:solidFill>
                  <a:srgbClr val="008000"/>
                </a:solidFill>
              </a:rPr>
              <a:t>r"Why</a:t>
            </a:r>
            <a:r>
              <a:rPr lang="en-US" sz="2000" b="1" dirty="0">
                <a:solidFill>
                  <a:srgbClr val="008000"/>
                </a:solidFill>
              </a:rPr>
              <a:t> do you need %%?"</a:t>
            </a:r>
            <a:r>
              <a:rPr lang="en-US" sz="2000" dirty="0"/>
              <a:t>,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 err="1">
                <a:solidFill>
                  <a:srgbClr val="008000"/>
                </a:solidFill>
              </a:rPr>
              <a:t>r"Would</a:t>
            </a:r>
            <a:r>
              <a:rPr lang="en-US" sz="2000" b="1" dirty="0">
                <a:solidFill>
                  <a:srgbClr val="008000"/>
                </a:solidFill>
              </a:rPr>
              <a:t> it really help you to get %%?"</a:t>
            </a:r>
            <a:r>
              <a:rPr lang="en-US" sz="2000" dirty="0"/>
              <a:t>,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 err="1">
                <a:solidFill>
                  <a:srgbClr val="008000"/>
                </a:solidFill>
              </a:rPr>
              <a:t>r"Are</a:t>
            </a:r>
            <a:r>
              <a:rPr lang="en-US" sz="2000" b="1" dirty="0">
                <a:solidFill>
                  <a:srgbClr val="008000"/>
                </a:solidFill>
              </a:rPr>
              <a:t> you sure you need %%?"</a:t>
            </a:r>
            <a:r>
              <a:rPr lang="en-US" sz="2000" dirty="0"/>
              <a:t>]],</a:t>
            </a:r>
            <a:endParaRPr lang="en-US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500" indent="0">
              <a:buNone/>
            </a:pPr>
            <a:endParaRPr lang="en-US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500" indent="0">
              <a:buNone/>
            </a:pPr>
            <a:r>
              <a:rPr lang="en-US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3600" y="6321623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Reimplementation of </a:t>
            </a:r>
            <a:r>
              <a:rPr lang="en-US" sz="1400" dirty="0" err="1"/>
              <a:t>Weizenbaum's</a:t>
            </a:r>
            <a:r>
              <a:rPr lang="en-US" sz="1400" dirty="0"/>
              <a:t> code by Joe </a:t>
            </a:r>
            <a:r>
              <a:rPr lang="en-US" sz="1400" dirty="0" err="1"/>
              <a:t>Strout</a:t>
            </a:r>
            <a:r>
              <a:rPr lang="en-US" sz="1400" dirty="0"/>
              <a:t>, Jeff </a:t>
            </a:r>
            <a:r>
              <a:rPr lang="en-US" sz="1400" dirty="0" err="1"/>
              <a:t>Epler</a:t>
            </a:r>
            <a:r>
              <a:rPr lang="en-US" sz="1400" dirty="0"/>
              <a:t>, Jez Higgins in Python</a:t>
            </a:r>
          </a:p>
        </p:txBody>
      </p:sp>
    </p:spTree>
    <p:extLst>
      <p:ext uri="{BB962C8B-B14F-4D97-AF65-F5344CB8AC3E}">
        <p14:creationId xmlns:p14="http://schemas.microsoft.com/office/powerpoint/2010/main" val="2090423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Eliza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526280"/>
          </a:xfrm>
        </p:spPr>
        <p:txBody>
          <a:bodyPr>
            <a:normAutofit/>
          </a:bodyPr>
          <a:lstStyle/>
          <a:p>
            <a:r>
              <a:rPr lang="en-US" sz="2800" dirty="0"/>
              <a:t>Use certain substitutions:</a:t>
            </a:r>
          </a:p>
          <a:p>
            <a:pPr marL="63500" indent="0">
              <a:buNone/>
            </a:pPr>
            <a:r>
              <a:rPr lang="en-US" sz="18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# reflections, a translation table used to convert things you say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#    into things the computer says back, e.g. "I am" --&gt; "you are"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dirty="0"/>
              <a:t>reflections = {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"am" 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"are"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"was"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"were"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 err="1">
                <a:solidFill>
                  <a:srgbClr val="008000"/>
                </a:solidFill>
              </a:rPr>
              <a:t>i</a:t>
            </a:r>
            <a:r>
              <a:rPr lang="en-US" sz="1800" b="1" dirty="0">
                <a:solidFill>
                  <a:srgbClr val="008000"/>
                </a:solidFill>
              </a:rPr>
              <a:t>"  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"you"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 err="1">
                <a:solidFill>
                  <a:srgbClr val="008000"/>
                </a:solidFill>
              </a:rPr>
              <a:t>i'd</a:t>
            </a:r>
            <a:r>
              <a:rPr lang="en-US" sz="1800" b="1" dirty="0">
                <a:solidFill>
                  <a:srgbClr val="008000"/>
                </a:solidFill>
              </a:rPr>
              <a:t>"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"you would"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 err="1">
                <a:solidFill>
                  <a:srgbClr val="008000"/>
                </a:solidFill>
              </a:rPr>
              <a:t>i've</a:t>
            </a:r>
            <a:r>
              <a:rPr lang="en-US" sz="1800" b="1" dirty="0">
                <a:solidFill>
                  <a:srgbClr val="008000"/>
                </a:solidFill>
              </a:rPr>
              <a:t>"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"you have"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b="1" dirty="0">
                <a:solidFill>
                  <a:srgbClr val="008000"/>
                </a:solidFill>
              </a:rPr>
              <a:t>"</a:t>
            </a:r>
            <a:r>
              <a:rPr lang="en-US" sz="1800" b="1" dirty="0" err="1">
                <a:solidFill>
                  <a:srgbClr val="008000"/>
                </a:solidFill>
              </a:rPr>
              <a:t>i'll</a:t>
            </a:r>
            <a:r>
              <a:rPr lang="en-US" sz="1800" b="1" dirty="0">
                <a:solidFill>
                  <a:srgbClr val="008000"/>
                </a:solidFill>
              </a:rPr>
              <a:t>" 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008000"/>
                </a:solidFill>
              </a:rPr>
              <a:t>"you will"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…</a:t>
            </a:r>
            <a:br>
              <a:rPr lang="en-US" sz="1800" b="1" dirty="0">
                <a:solidFill>
                  <a:srgbClr val="008000"/>
                </a:solidFill>
              </a:rPr>
            </a:br>
            <a:r>
              <a:rPr lang="en-US" sz="1800" dirty="0"/>
              <a:t>}</a:t>
            </a:r>
            <a:endParaRPr lang="en-US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3600" y="6321623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Reimplementation of </a:t>
            </a:r>
            <a:r>
              <a:rPr lang="en-US" sz="1400" dirty="0" err="1"/>
              <a:t>Weizenbaum's</a:t>
            </a:r>
            <a:r>
              <a:rPr lang="en-US" sz="1400" dirty="0"/>
              <a:t> code by Joe </a:t>
            </a:r>
            <a:r>
              <a:rPr lang="en-US" sz="1400" dirty="0" err="1"/>
              <a:t>Strout</a:t>
            </a:r>
            <a:r>
              <a:rPr lang="en-US" sz="1400" dirty="0"/>
              <a:t>, Jeff </a:t>
            </a:r>
            <a:r>
              <a:rPr lang="en-US" sz="1400" dirty="0" err="1"/>
              <a:t>Epler</a:t>
            </a:r>
            <a:r>
              <a:rPr lang="en-US" sz="1400" dirty="0"/>
              <a:t>, Jez Higgins in Python</a:t>
            </a:r>
          </a:p>
        </p:txBody>
      </p:sp>
    </p:spTree>
    <p:extLst>
      <p:ext uri="{BB962C8B-B14F-4D97-AF65-F5344CB8AC3E}">
        <p14:creationId xmlns:p14="http://schemas.microsoft.com/office/powerpoint/2010/main" val="37413758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Eliza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526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 </a:t>
            </a:r>
            <a:r>
              <a:rPr lang="en-US" sz="2000" i="1" dirty="0" err="1">
                <a:solidFill>
                  <a:srgbClr val="808080"/>
                </a:solidFill>
              </a:rPr>
              <a:t>command_interface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#----------------------------------------------------------------------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"Therapist\n---------"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"Talk to the program by typing in plain English, using normal upper-"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'and lower-case letters and punctuation.  Enter "quit" when done.'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'='</a:t>
            </a:r>
            <a:r>
              <a:rPr lang="en-US" sz="2000" dirty="0"/>
              <a:t>*</a:t>
            </a:r>
            <a:r>
              <a:rPr lang="en-US" sz="2000" dirty="0">
                <a:solidFill>
                  <a:srgbClr val="0000FF"/>
                </a:solidFill>
              </a:rPr>
              <a:t>72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"Hello.  How are you feeling today?"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dirty="0"/>
              <a:t>s = </a:t>
            </a:r>
            <a:r>
              <a:rPr lang="en-US" sz="2000" b="1" dirty="0">
                <a:solidFill>
                  <a:srgbClr val="008000"/>
                </a:solidFill>
              </a:rPr>
              <a:t>""</a:t>
            </a:r>
            <a:br>
              <a:rPr lang="en-US" sz="2000" b="1" dirty="0">
                <a:solidFill>
                  <a:srgbClr val="008000"/>
                </a:solidFill>
              </a:rPr>
            </a:b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6321623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Reimplementation of </a:t>
            </a:r>
            <a:r>
              <a:rPr lang="en-US" sz="1400" dirty="0" err="1"/>
              <a:t>Weizenbaum's</a:t>
            </a:r>
            <a:r>
              <a:rPr lang="en-US" sz="1400" dirty="0"/>
              <a:t> code by Joe </a:t>
            </a:r>
            <a:r>
              <a:rPr lang="en-US" sz="1400" dirty="0" err="1"/>
              <a:t>Strout</a:t>
            </a:r>
            <a:r>
              <a:rPr lang="en-US" sz="1400" dirty="0"/>
              <a:t>, Jeff </a:t>
            </a:r>
            <a:r>
              <a:rPr lang="en-US" sz="1400" dirty="0" err="1"/>
              <a:t>Epler</a:t>
            </a:r>
            <a:r>
              <a:rPr lang="en-US" sz="1400" dirty="0"/>
              <a:t>, Jez Higgins in Python</a:t>
            </a:r>
          </a:p>
        </p:txBody>
      </p:sp>
    </p:spTree>
    <p:extLst>
      <p:ext uri="{BB962C8B-B14F-4D97-AF65-F5344CB8AC3E}">
        <p14:creationId xmlns:p14="http://schemas.microsoft.com/office/powerpoint/2010/main" val="14595570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Eliza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526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i="1" dirty="0">
                <a:solidFill>
                  <a:srgbClr val="808080"/>
                </a:solidFill>
              </a:rPr>
              <a:t># Make an empty dictionary called mappings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dirty="0" err="1"/>
              <a:t>mappings</a:t>
            </a:r>
            <a:r>
              <a:rPr lang="en-US" sz="1800" dirty="0"/>
              <a:t> = {}</a:t>
            </a:r>
            <a:br>
              <a:rPr lang="en-US" sz="1800" dirty="0"/>
            </a:br>
            <a:r>
              <a:rPr lang="en-US" sz="1800" b="1" dirty="0">
                <a:solidFill>
                  <a:srgbClr val="000080"/>
                </a:solidFill>
              </a:rPr>
              <a:t>for </a:t>
            </a:r>
            <a:r>
              <a:rPr lang="en-US" sz="1800" dirty="0"/>
              <a:t>pattern </a:t>
            </a:r>
            <a:r>
              <a:rPr lang="en-US" sz="1800" b="1" dirty="0">
                <a:solidFill>
                  <a:srgbClr val="000080"/>
                </a:solidFill>
              </a:rPr>
              <a:t>in </a:t>
            </a:r>
            <a:r>
              <a:rPr lang="en-US" sz="1800" dirty="0"/>
              <a:t>pats: </a:t>
            </a:r>
            <a:r>
              <a:rPr lang="en-US" sz="1800" i="1" dirty="0">
                <a:solidFill>
                  <a:srgbClr val="808080"/>
                </a:solidFill>
              </a:rPr>
              <a:t># Go through patterns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    </a:t>
            </a:r>
            <a:r>
              <a:rPr lang="en-US" sz="1800" dirty="0"/>
              <a:t>find = pattern[</a:t>
            </a:r>
            <a:r>
              <a:rPr lang="en-US" sz="1800" dirty="0">
                <a:solidFill>
                  <a:srgbClr val="0000FF"/>
                </a:solidFill>
              </a:rPr>
              <a:t>0</a:t>
            </a:r>
            <a:r>
              <a:rPr lang="en-US" sz="1800" dirty="0"/>
              <a:t>]  </a:t>
            </a:r>
            <a:r>
              <a:rPr lang="en-US" sz="1800" i="1" dirty="0">
                <a:solidFill>
                  <a:srgbClr val="808080"/>
                </a:solidFill>
              </a:rPr>
              <a:t># The first item in each pattern is the regex to find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    </a:t>
            </a:r>
            <a:r>
              <a:rPr lang="en-US" sz="1800" dirty="0"/>
              <a:t>replacements = pattern[</a:t>
            </a:r>
            <a:r>
              <a:rPr lang="en-US" sz="1800" dirty="0">
                <a:solidFill>
                  <a:srgbClr val="0000FF"/>
                </a:solidFill>
              </a:rPr>
              <a:t>1</a:t>
            </a:r>
            <a:r>
              <a:rPr lang="en-US" sz="1800" dirty="0"/>
              <a:t>]  </a:t>
            </a:r>
            <a:r>
              <a:rPr lang="en-US" sz="1800" i="1" dirty="0">
                <a:solidFill>
                  <a:srgbClr val="808080"/>
                </a:solidFill>
              </a:rPr>
              <a:t># The second item is itself a list of possible replacements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    </a:t>
            </a:r>
            <a:r>
              <a:rPr lang="en-US" sz="1800" dirty="0"/>
              <a:t>mappings[find] = replacements</a:t>
            </a:r>
            <a:br>
              <a:rPr lang="en-US" sz="1800" dirty="0"/>
            </a:br>
            <a:br>
              <a:rPr lang="en-US" sz="1800" dirty="0"/>
            </a:br>
            <a:r>
              <a:rPr lang="en-US" sz="1800" b="1" dirty="0">
                <a:solidFill>
                  <a:srgbClr val="000080"/>
                </a:solidFill>
              </a:rPr>
              <a:t>while </a:t>
            </a:r>
            <a:r>
              <a:rPr lang="en-US" sz="1800" dirty="0"/>
              <a:t>s != </a:t>
            </a:r>
            <a:r>
              <a:rPr lang="en-US" sz="1800" b="1" dirty="0">
                <a:solidFill>
                  <a:srgbClr val="008000"/>
                </a:solidFill>
              </a:rPr>
              <a:t>"quit"</a:t>
            </a:r>
            <a:r>
              <a:rPr lang="en-US" sz="1800" dirty="0"/>
              <a:t>:  </a:t>
            </a:r>
            <a:r>
              <a:rPr lang="en-US" sz="1800" i="1" dirty="0">
                <a:solidFill>
                  <a:schemeClr val="bg1">
                    <a:lumMod val="50000"/>
                  </a:schemeClr>
                </a:solidFill>
              </a:rPr>
              <a:t># While loop is a bit like a for loop</a:t>
            </a:r>
            <a:br>
              <a:rPr lang="en-US" sz="1800" dirty="0"/>
            </a:br>
            <a:r>
              <a:rPr lang="en-US" sz="1800" dirty="0"/>
              <a:t>    s = </a:t>
            </a:r>
            <a:r>
              <a:rPr lang="en-US" sz="1800" dirty="0">
                <a:solidFill>
                  <a:srgbClr val="000080"/>
                </a:solidFill>
              </a:rPr>
              <a:t>input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8000"/>
                </a:solidFill>
              </a:rPr>
              <a:t>"&gt;"</a:t>
            </a:r>
            <a:r>
              <a:rPr lang="en-US" sz="1800" dirty="0"/>
              <a:t>)</a:t>
            </a:r>
            <a:br>
              <a:rPr lang="en-US" sz="1800" dirty="0"/>
            </a:br>
            <a:r>
              <a:rPr lang="en-US" sz="1800" dirty="0"/>
              <a:t>    </a:t>
            </a:r>
            <a:r>
              <a:rPr lang="en-US" sz="1800" b="1" dirty="0">
                <a:solidFill>
                  <a:srgbClr val="000080"/>
                </a:solidFill>
              </a:rPr>
              <a:t>if </a:t>
            </a:r>
            <a:r>
              <a:rPr lang="en-US" sz="1800" dirty="0" err="1">
                <a:solidFill>
                  <a:srgbClr val="000080"/>
                </a:solidFill>
              </a:rPr>
              <a:t>len</a:t>
            </a:r>
            <a:r>
              <a:rPr lang="en-US" sz="1800" dirty="0"/>
              <a:t>(s) &lt; </a:t>
            </a:r>
            <a:r>
              <a:rPr lang="en-US" sz="1800" dirty="0">
                <a:solidFill>
                  <a:srgbClr val="0000FF"/>
                </a:solidFill>
              </a:rPr>
              <a:t>1</a:t>
            </a:r>
            <a:r>
              <a:rPr lang="en-US" sz="1800" dirty="0"/>
              <a:t>:</a:t>
            </a:r>
            <a:br>
              <a:rPr lang="en-US" sz="1800" dirty="0"/>
            </a:br>
            <a:r>
              <a:rPr lang="en-US" sz="1800" dirty="0"/>
              <a:t>        s = </a:t>
            </a:r>
            <a:r>
              <a:rPr lang="en-US" sz="1800" b="1" dirty="0">
                <a:solidFill>
                  <a:srgbClr val="008000"/>
                </a:solidFill>
              </a:rPr>
              <a:t>"quit"</a:t>
            </a:r>
            <a:br>
              <a:rPr lang="en-US" sz="1800" b="1" dirty="0">
                <a:solidFill>
                  <a:srgbClr val="008000"/>
                </a:solidFill>
              </a:rPr>
            </a:br>
            <a:r>
              <a:rPr lang="en-US" sz="1800" b="1" dirty="0">
                <a:solidFill>
                  <a:srgbClr val="008000"/>
                </a:solidFill>
              </a:rPr>
              <a:t>        </a:t>
            </a:r>
            <a:r>
              <a:rPr lang="en-US" sz="1800" b="1" dirty="0">
                <a:solidFill>
                  <a:srgbClr val="000080"/>
                </a:solidFill>
              </a:rPr>
              <a:t>print(</a:t>
            </a:r>
            <a:r>
              <a:rPr lang="en-US" sz="1800" dirty="0"/>
              <a:t>s</a:t>
            </a:r>
            <a:r>
              <a:rPr lang="en-US" sz="1800" b="1" dirty="0">
                <a:solidFill>
                  <a:srgbClr val="002060"/>
                </a:solidFill>
              </a:rPr>
              <a:t>)</a:t>
            </a:r>
            <a:br>
              <a:rPr lang="en-US" sz="1800" dirty="0"/>
            </a:br>
            <a:r>
              <a:rPr lang="en-US" sz="1800" dirty="0"/>
              <a:t>    s = </a:t>
            </a:r>
            <a:r>
              <a:rPr lang="en-US" sz="1800" dirty="0" err="1"/>
              <a:t>re.sub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8000"/>
                </a:solidFill>
              </a:rPr>
              <a:t>r"[\.!]$"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8000"/>
                </a:solidFill>
              </a:rPr>
              <a:t>""</a:t>
            </a:r>
            <a:r>
              <a:rPr lang="en-US" sz="1800" dirty="0"/>
              <a:t>, s)        </a:t>
            </a:r>
            <a:r>
              <a:rPr lang="en-US" sz="1800" i="1" dirty="0">
                <a:solidFill>
                  <a:srgbClr val="808080"/>
                </a:solidFill>
              </a:rPr>
              <a:t># Remove trailing punctuation</a:t>
            </a:r>
            <a:br>
              <a:rPr lang="en-US" sz="1800" i="1" dirty="0">
                <a:solidFill>
                  <a:srgbClr val="808080"/>
                </a:solidFill>
              </a:rPr>
            </a:br>
            <a:r>
              <a:rPr lang="en-US" sz="1800" i="1" dirty="0">
                <a:solidFill>
                  <a:srgbClr val="808080"/>
                </a:solidFill>
              </a:rPr>
              <a:t>    </a:t>
            </a:r>
            <a:r>
              <a:rPr lang="en-US" sz="1800" dirty="0"/>
              <a:t>response = respond(s, mappings, reflections)</a:t>
            </a:r>
            <a:br>
              <a:rPr lang="en-US" sz="1800" dirty="0"/>
            </a:br>
            <a:r>
              <a:rPr lang="en-US" sz="1800" dirty="0"/>
              <a:t>    </a:t>
            </a:r>
            <a:r>
              <a:rPr lang="en-US" sz="1800" b="1" dirty="0">
                <a:solidFill>
                  <a:srgbClr val="000080"/>
                </a:solidFill>
              </a:rPr>
              <a:t>print(</a:t>
            </a:r>
            <a:r>
              <a:rPr lang="en-US" sz="1800" dirty="0"/>
              <a:t>response</a:t>
            </a:r>
            <a:r>
              <a:rPr lang="en-US" sz="1800" b="1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3600" y="6321623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Reimplementation of </a:t>
            </a:r>
            <a:r>
              <a:rPr lang="en-US" sz="1400" dirty="0" err="1"/>
              <a:t>Weizenbaum's</a:t>
            </a:r>
            <a:r>
              <a:rPr lang="en-US" sz="1400" dirty="0"/>
              <a:t> code by Joe </a:t>
            </a:r>
            <a:r>
              <a:rPr lang="en-US" sz="1400" dirty="0" err="1"/>
              <a:t>Strout</a:t>
            </a:r>
            <a:r>
              <a:rPr lang="en-US" sz="1400" dirty="0"/>
              <a:t>, Jeff </a:t>
            </a:r>
            <a:r>
              <a:rPr lang="en-US" sz="1400" dirty="0" err="1"/>
              <a:t>Epler</a:t>
            </a:r>
            <a:r>
              <a:rPr lang="en-US" sz="1400" dirty="0"/>
              <a:t>, Jez Higgins in Python</a:t>
            </a:r>
          </a:p>
        </p:txBody>
      </p:sp>
    </p:spTree>
    <p:extLst>
      <p:ext uri="{BB962C8B-B14F-4D97-AF65-F5344CB8AC3E}">
        <p14:creationId xmlns:p14="http://schemas.microsoft.com/office/powerpoint/2010/main" val="29052900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can we improve on Eliza?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Try to make Eliza produce a blatant error:</a:t>
            </a:r>
          </a:p>
          <a:p>
            <a:pPr lvl="1"/>
            <a:r>
              <a:rPr lang="en-US" dirty="0"/>
              <a:t>What kind of error is it?</a:t>
            </a:r>
          </a:p>
          <a:p>
            <a:pPr lvl="2"/>
            <a:r>
              <a:rPr lang="en-US" dirty="0"/>
              <a:t>Morphology</a:t>
            </a:r>
          </a:p>
          <a:p>
            <a:pPr lvl="2"/>
            <a:r>
              <a:rPr lang="en-US" dirty="0"/>
              <a:t>Syntax</a:t>
            </a:r>
          </a:p>
          <a:p>
            <a:pPr lvl="2"/>
            <a:r>
              <a:rPr lang="en-US" dirty="0"/>
              <a:t>Semantics</a:t>
            </a:r>
          </a:p>
          <a:p>
            <a:pPr lvl="2"/>
            <a:r>
              <a:rPr lang="en-US" dirty="0"/>
              <a:t>Pragmatics</a:t>
            </a:r>
          </a:p>
          <a:p>
            <a:pPr lvl="2"/>
            <a:r>
              <a:rPr lang="en-US" dirty="0"/>
              <a:t>Memory?</a:t>
            </a:r>
          </a:p>
          <a:p>
            <a:pPr lvl="1"/>
            <a:r>
              <a:rPr lang="en-US" dirty="0"/>
              <a:t>How can we solve it?</a:t>
            </a:r>
          </a:p>
          <a:p>
            <a:pPr lvl="2"/>
            <a:r>
              <a:rPr lang="en-US" dirty="0"/>
              <a:t>More patterns</a:t>
            </a:r>
          </a:p>
          <a:p>
            <a:pPr lvl="2"/>
            <a:r>
              <a:rPr lang="en-US" dirty="0"/>
              <a:t>More reflections</a:t>
            </a:r>
          </a:p>
          <a:p>
            <a:pPr lvl="2"/>
            <a:r>
              <a:rPr lang="en-US" dirty="0"/>
              <a:t>Completely new mechanisms</a:t>
            </a:r>
          </a:p>
        </p:txBody>
      </p:sp>
    </p:spTree>
    <p:extLst>
      <p:ext uri="{BB962C8B-B14F-4D97-AF65-F5344CB8AC3E}">
        <p14:creationId xmlns:p14="http://schemas.microsoft.com/office/powerpoint/2010/main" val="3632044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Please do the next assignment to practice </a:t>
            </a:r>
            <a:r>
              <a:rPr lang="en-US" dirty="0" err="1"/>
              <a:t>RegEx</a:t>
            </a:r>
            <a:r>
              <a:rPr lang="en-US" dirty="0"/>
              <a:t> in Canvas (pig_latin.py)</a:t>
            </a:r>
          </a:p>
          <a:p>
            <a:r>
              <a:rPr lang="en-US" dirty="0"/>
              <a:t>Due on </a:t>
            </a:r>
            <a:r>
              <a:rPr lang="en-US" b="1" dirty="0"/>
              <a:t>Monday</a:t>
            </a:r>
            <a:endParaRPr lang="en-US" dirty="0"/>
          </a:p>
          <a:p>
            <a:pPr lvl="1"/>
            <a:endParaRPr lang="en-US" dirty="0"/>
          </a:p>
          <a:p>
            <a:pPr lvl="1">
              <a:buFont typeface="Wingdings"/>
              <a:buChar char="Ø"/>
            </a:pPr>
            <a:r>
              <a:rPr lang="en-US" dirty="0"/>
              <a:t>Instructions are in the script </a:t>
            </a:r>
            <a:r>
              <a:rPr lang="en-US"/>
              <a:t>file+Canvas</a:t>
            </a:r>
            <a:r>
              <a:rPr lang="en-US" dirty="0"/>
              <a:t> assignment</a:t>
            </a:r>
          </a:p>
          <a:p>
            <a:pPr lvl="1">
              <a:buFont typeface="Wingdings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426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neat site to test these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test your regex at:</a:t>
            </a:r>
          </a:p>
          <a:p>
            <a:pPr lvl="1"/>
            <a:r>
              <a:rPr lang="en-US" dirty="0">
                <a:hlinkClick r:id="rId2"/>
              </a:rPr>
              <a:t>http://regexr.com/</a:t>
            </a:r>
            <a:endParaRPr lang="en-US" dirty="0"/>
          </a:p>
          <a:p>
            <a:endParaRPr lang="en-US" dirty="0"/>
          </a:p>
          <a:p>
            <a:r>
              <a:rPr lang="en-US" dirty="0"/>
              <a:t>Note the 'multiline' flag if you're using anchors (^ and $)</a:t>
            </a:r>
          </a:p>
        </p:txBody>
      </p:sp>
    </p:spTree>
    <p:extLst>
      <p:ext uri="{BB962C8B-B14F-4D97-AF65-F5344CB8AC3E}">
        <p14:creationId xmlns:p14="http://schemas.microsoft.com/office/powerpoint/2010/main" val="4183698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RegEx</a:t>
            </a:r>
            <a:r>
              <a:rPr lang="en-US" dirty="0"/>
              <a:t> in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Specific groups</a:t>
            </a:r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/>
              <a:t>re</a:t>
            </a:r>
            <a:br>
              <a:rPr lang="en-US" dirty="0"/>
            </a:br>
            <a:r>
              <a:rPr lang="en-US" dirty="0"/>
              <a:t>&gt;&gt;&gt; match1 =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"b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>
                <a:solidFill>
                  <a:srgbClr val="008000"/>
                </a:solidFill>
              </a:rPr>
              <a:t>[</a:t>
            </a:r>
            <a:r>
              <a:rPr lang="en-US" b="1" dirty="0" err="1">
                <a:solidFill>
                  <a:srgbClr val="008000"/>
                </a:solidFill>
              </a:rPr>
              <a:t>aeiou</a:t>
            </a:r>
            <a:r>
              <a:rPr lang="en-US" b="1" dirty="0">
                <a:solidFill>
                  <a:srgbClr val="008000"/>
                </a:solidFill>
              </a:rPr>
              <a:t>]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dirty="0"/>
              <a:t>,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brambular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&gt;&gt;&gt; match1.group()</a:t>
            </a:r>
            <a:br>
              <a:rPr lang="en-US" dirty="0"/>
            </a:b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bu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&gt;&gt;&gt; match1.group(1)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return contents of first </a:t>
            </a:r>
            <a:r>
              <a:rPr lang="en-US" i="1" dirty="0">
                <a:solidFill>
                  <a:srgbClr val="FF0000"/>
                </a:solidFill>
              </a:rPr>
              <a:t>(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 … </a:t>
            </a:r>
            <a:r>
              <a:rPr lang="en-US" i="1" dirty="0">
                <a:solidFill>
                  <a:srgbClr val="FF0000"/>
                </a:solidFill>
              </a:rPr>
              <a:t>)</a:t>
            </a:r>
            <a:br>
              <a:rPr lang="en-US" i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'u'</a:t>
            </a:r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'\('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'-LRB-'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'(see'</a:t>
            </a:r>
            <a:r>
              <a:rPr lang="en-US" dirty="0"/>
              <a:t>)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8000"/>
                </a:solidFill>
              </a:rPr>
              <a:t>'-LRB-see'</a:t>
            </a:r>
            <a:br>
              <a:rPr lang="en-US" b="1" dirty="0">
                <a:solidFill>
                  <a:srgbClr val="008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012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Regex group substitution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 can grab stuff out of matches with </a:t>
            </a:r>
            <a:r>
              <a:rPr lang="en-US" b="1" dirty="0">
                <a:solidFill>
                  <a:srgbClr val="7030A0"/>
                </a:solidFill>
              </a:rPr>
              <a:t>\1</a:t>
            </a:r>
            <a:r>
              <a:rPr lang="en-US" dirty="0"/>
              <a:t>, </a:t>
            </a:r>
            <a:r>
              <a:rPr lang="en-US" b="1" dirty="0">
                <a:solidFill>
                  <a:srgbClr val="7030A0"/>
                </a:solidFill>
              </a:rPr>
              <a:t>\2</a:t>
            </a:r>
            <a:r>
              <a:rPr lang="en-US" dirty="0"/>
              <a:t>..</a:t>
            </a:r>
          </a:p>
          <a:p>
            <a:r>
              <a:rPr lang="en-US" dirty="0"/>
              <a:t>Note the raw string (otherwise: \\1, \\2)</a:t>
            </a:r>
          </a:p>
          <a:p>
            <a:pPr marL="411480" lvl="1" indent="0">
              <a:buNone/>
            </a:pPr>
            <a:endParaRPr lang="en-US" i="1" dirty="0">
              <a:solidFill>
                <a:srgbClr val="808080"/>
              </a:solidFill>
            </a:endParaRP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Let's duplicate the b[</a:t>
            </a:r>
            <a:r>
              <a:rPr lang="en-US" i="1" dirty="0" err="1">
                <a:solidFill>
                  <a:srgbClr val="808080"/>
                </a:solidFill>
              </a:rPr>
              <a:t>aeiou</a:t>
            </a:r>
            <a:r>
              <a:rPr lang="en-US" i="1" dirty="0">
                <a:solidFill>
                  <a:srgbClr val="808080"/>
                </a:solidFill>
              </a:rPr>
              <a:t>] syllables!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&gt;&gt; word = </a:t>
            </a:r>
            <a:r>
              <a:rPr lang="en-US" b="1" dirty="0">
                <a:solidFill>
                  <a:srgbClr val="008000"/>
                </a:solidFill>
              </a:rPr>
              <a:t>"bombastic"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&gt;&gt; word = </a:t>
            </a:r>
            <a:r>
              <a:rPr lang="en-US" dirty="0" err="1"/>
              <a:t>re.sub</a:t>
            </a:r>
            <a:r>
              <a:rPr lang="en-US"/>
              <a:t>(</a:t>
            </a:r>
            <a:r>
              <a:rPr lang="en-US" b="1">
                <a:solidFill>
                  <a:srgbClr val="0000FF"/>
                </a:solidFill>
              </a:rPr>
              <a:t>r</a:t>
            </a:r>
            <a:r>
              <a:rPr lang="en-US" b="1">
                <a:solidFill>
                  <a:srgbClr val="008000"/>
                </a:solidFill>
              </a:rPr>
              <a:t>'(b[</a:t>
            </a:r>
            <a:r>
              <a:rPr lang="en-US" b="1" dirty="0" err="1">
                <a:solidFill>
                  <a:srgbClr val="008000"/>
                </a:solidFill>
              </a:rPr>
              <a:t>aeiou</a:t>
            </a:r>
            <a:r>
              <a:rPr lang="en-US" b="1" dirty="0">
                <a:solidFill>
                  <a:srgbClr val="008000"/>
                </a:solidFill>
              </a:rPr>
              <a:t>])'</a:t>
            </a:r>
            <a:r>
              <a:rPr lang="en-US" dirty="0"/>
              <a:t>,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'\1\1'</a:t>
            </a:r>
            <a:r>
              <a:rPr lang="en-US" dirty="0"/>
              <a:t>, word)</a:t>
            </a:r>
          </a:p>
          <a:p>
            <a:pPr marL="411480" lvl="1" indent="0">
              <a:buNone/>
            </a:pPr>
            <a:r>
              <a:rPr lang="en-US" dirty="0"/>
              <a:t>&gt;&gt; word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bobombabastic</a:t>
            </a:r>
            <a:r>
              <a:rPr lang="en-US" b="1" dirty="0">
                <a:solidFill>
                  <a:srgbClr val="008000"/>
                </a:solidFill>
              </a:rPr>
              <a:t>'</a:t>
            </a:r>
          </a:p>
          <a:p>
            <a:endParaRPr lang="en-US" dirty="0"/>
          </a:p>
          <a:p>
            <a:r>
              <a:rPr lang="en-US" dirty="0"/>
              <a:t>The number \1 always refers to the first part of the pattern </a:t>
            </a:r>
            <a:r>
              <a:rPr lang="en-US" b="1" dirty="0"/>
              <a:t>in brackets </a:t>
            </a:r>
            <a:r>
              <a:rPr lang="en-US" dirty="0"/>
              <a:t>(\2 is the second brackets, if available, etc.) – like group(1) etc.</a:t>
            </a:r>
          </a:p>
        </p:txBody>
      </p:sp>
    </p:spTree>
    <p:extLst>
      <p:ext uri="{BB962C8B-B14F-4D97-AF65-F5344CB8AC3E}">
        <p14:creationId xmlns:p14="http://schemas.microsoft.com/office/powerpoint/2010/main" val="1677404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tokenization for real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does NLTK's tokenizer work?</a:t>
            </a:r>
          </a:p>
          <a:p>
            <a:pPr lvl="1"/>
            <a:r>
              <a:rPr lang="en-US" dirty="0"/>
              <a:t>Actually you can almost read the code right now!</a:t>
            </a:r>
          </a:p>
          <a:p>
            <a:pPr lvl="1"/>
            <a:r>
              <a:rPr lang="en-US" dirty="0"/>
              <a:t>Here's the important stuff</a:t>
            </a:r>
          </a:p>
        </p:txBody>
      </p:sp>
    </p:spTree>
    <p:extLst>
      <p:ext uri="{BB962C8B-B14F-4D97-AF65-F5344CB8AC3E}">
        <p14:creationId xmlns:p14="http://schemas.microsoft.com/office/powerpoint/2010/main" val="1014064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nltk.tokenize.treebank</a:t>
            </a:r>
            <a:r>
              <a:rPr lang="en-US" dirty="0"/>
              <a:t> 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(adapted)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Note the use of </a:t>
            </a:r>
            <a:r>
              <a:rPr lang="en-US" b="1" dirty="0" err="1"/>
              <a:t>def</a:t>
            </a:r>
            <a:r>
              <a:rPr lang="en-US" b="1" dirty="0"/>
              <a:t> </a:t>
            </a:r>
            <a:r>
              <a:rPr lang="en-US" dirty="0" err="1"/>
              <a:t>some_function</a:t>
            </a:r>
            <a:r>
              <a:rPr lang="en-US" dirty="0"/>
              <a:t>(arg1,arg2,…):</a:t>
            </a:r>
          </a:p>
          <a:p>
            <a:endParaRPr lang="en-US" dirty="0"/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/>
              <a:t>re</a:t>
            </a:r>
            <a:br>
              <a:rPr lang="en-US" dirty="0"/>
            </a:br>
            <a:br>
              <a:rPr lang="en-US" dirty="0"/>
            </a:br>
            <a:r>
              <a:rPr lang="en-US" b="1" dirty="0" err="1">
                <a:solidFill>
                  <a:srgbClr val="000080"/>
                </a:solidFill>
              </a:rPr>
              <a:t>def</a:t>
            </a:r>
            <a:r>
              <a:rPr lang="en-US" b="1" dirty="0">
                <a:solidFill>
                  <a:srgbClr val="000080"/>
                </a:solidFill>
              </a:rPr>
              <a:t> </a:t>
            </a:r>
            <a:r>
              <a:rPr lang="en-US" dirty="0"/>
              <a:t>tokenize(text, CONTRACTIONS2, CONTRACTIONS3):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    </a:t>
            </a:r>
            <a:r>
              <a:rPr lang="en-US" i="1" dirty="0">
                <a:solidFill>
                  <a:srgbClr val="808080"/>
                </a:solidFill>
              </a:rPr>
              <a:t>#starting quotes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    </a:t>
            </a:r>
            <a:r>
              <a:rPr lang="en-US" dirty="0"/>
              <a:t>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r'^\"'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r'``'</a:t>
            </a:r>
            <a:r>
              <a:rPr lang="en-US" dirty="0"/>
              <a:t>, text)</a:t>
            </a:r>
            <a:br>
              <a:rPr lang="en-US" dirty="0"/>
            </a:br>
            <a:r>
              <a:rPr lang="en-US" dirty="0"/>
              <a:t>        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r'(``)'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r' \1 '</a:t>
            </a:r>
            <a:r>
              <a:rPr lang="en-US" dirty="0"/>
              <a:t>, text)</a:t>
            </a:r>
            <a:br>
              <a:rPr lang="en-US" dirty="0"/>
            </a:br>
            <a:r>
              <a:rPr lang="en-US" dirty="0"/>
              <a:t>        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r'</a:t>
            </a:r>
            <a:r>
              <a:rPr lang="en-US" b="1" dirty="0">
                <a:solidFill>
                  <a:srgbClr val="FF0000"/>
                </a:solidFill>
              </a:rPr>
              <a:t>([</a:t>
            </a:r>
            <a:r>
              <a:rPr lang="en-US" b="1" dirty="0">
                <a:solidFill>
                  <a:srgbClr val="008000"/>
                </a:solidFill>
              </a:rPr>
              <a:t> (\[{&lt;</a:t>
            </a:r>
            <a:r>
              <a:rPr lang="en-US" b="1" dirty="0">
                <a:solidFill>
                  <a:srgbClr val="FF0000"/>
                </a:solidFill>
              </a:rPr>
              <a:t>])</a:t>
            </a:r>
            <a:r>
              <a:rPr lang="en-US" b="1" dirty="0">
                <a:solidFill>
                  <a:srgbClr val="008000"/>
                </a:solidFill>
              </a:rPr>
              <a:t>"'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r'\1 `` '</a:t>
            </a:r>
            <a:r>
              <a:rPr lang="en-US" dirty="0"/>
              <a:t>, text)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66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nltk.tokenize.treebank</a:t>
            </a:r>
            <a:r>
              <a:rPr lang="en-US" dirty="0"/>
              <a:t> 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(adapted)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#punctuation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>
                <a:solidFill>
                  <a:srgbClr val="008000"/>
                </a:solidFill>
              </a:rPr>
              <a:t>[:,]</a:t>
            </a:r>
            <a:r>
              <a:rPr lang="en-US" b="1" dirty="0">
                <a:solidFill>
                  <a:srgbClr val="FF0000"/>
                </a:solidFill>
              </a:rPr>
              <a:t>)(</a:t>
            </a:r>
            <a:r>
              <a:rPr lang="en-US" b="1" dirty="0">
                <a:solidFill>
                  <a:srgbClr val="008000"/>
                </a:solidFill>
              </a:rPr>
              <a:t>[^\d]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 \1 \2'</a:t>
            </a:r>
            <a:r>
              <a:rPr lang="en-US" dirty="0"/>
              <a:t>, text)</a:t>
            </a:r>
            <a:br>
              <a:rPr lang="en-US" dirty="0"/>
            </a:br>
            <a:r>
              <a:rPr lang="en-US" dirty="0"/>
              <a:t>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>
                <a:solidFill>
                  <a:srgbClr val="008000"/>
                </a:solidFill>
              </a:rPr>
              <a:t>[:,]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$'</a:t>
            </a:r>
            <a:r>
              <a:rPr lang="en-US" dirty="0"/>
              <a:t>,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 \1 '</a:t>
            </a:r>
            <a:r>
              <a:rPr lang="en-US" dirty="0"/>
              <a:t>, text)</a:t>
            </a: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... 6 more</a:t>
            </a:r>
          </a:p>
          <a:p>
            <a:pPr marL="411480" lvl="1" indent="0">
              <a:buNone/>
            </a:pPr>
            <a:endParaRPr lang="en-US" i="1" dirty="0">
              <a:solidFill>
                <a:srgbClr val="808080"/>
              </a:solidFill>
            </a:endParaRP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#parentheses, brackets, etc.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>
                <a:solidFill>
                  <a:srgbClr val="FF0000"/>
                </a:solidFill>
              </a:rPr>
              <a:t>([</a:t>
            </a:r>
            <a:r>
              <a:rPr lang="en-US" b="1" dirty="0">
                <a:solidFill>
                  <a:srgbClr val="008000"/>
                </a:solidFill>
              </a:rPr>
              <a:t>\]\[\(\)\{\}\&lt;\&gt;</a:t>
            </a:r>
            <a:r>
              <a:rPr lang="en-US" b="1" dirty="0">
                <a:solidFill>
                  <a:srgbClr val="FF0000"/>
                </a:solidFill>
              </a:rPr>
              <a:t>])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 \1 '</a:t>
            </a:r>
            <a:r>
              <a:rPr lang="en-US" dirty="0"/>
              <a:t>, text)</a:t>
            </a:r>
            <a:br>
              <a:rPr lang="en-US" dirty="0"/>
            </a:br>
            <a:r>
              <a:rPr lang="en-US" dirty="0"/>
              <a:t>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'--'</a:t>
            </a:r>
            <a:r>
              <a:rPr lang="en-US" dirty="0"/>
              <a:t>,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 -- '</a:t>
            </a:r>
            <a:r>
              <a:rPr lang="en-US" dirty="0"/>
              <a:t>, text)</a:t>
            </a:r>
          </a:p>
          <a:p>
            <a:pPr marL="411480" lvl="1" indent="0">
              <a:buNone/>
            </a:pPr>
            <a:endParaRPr lang="en-US" i="1" dirty="0">
              <a:solidFill>
                <a:srgbClr val="808080"/>
              </a:solidFill>
            </a:endParaRP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#add extra space to make things easier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text = </a:t>
            </a:r>
            <a:r>
              <a:rPr lang="en-US" b="1" dirty="0">
                <a:solidFill>
                  <a:srgbClr val="008000"/>
                </a:solidFill>
              </a:rPr>
              <a:t>" " </a:t>
            </a:r>
            <a:r>
              <a:rPr lang="en-US" dirty="0"/>
              <a:t>+ text + </a:t>
            </a:r>
            <a:r>
              <a:rPr lang="en-US" b="1" dirty="0">
                <a:solidFill>
                  <a:srgbClr val="008000"/>
                </a:solidFill>
              </a:rPr>
              <a:t>" "</a:t>
            </a:r>
            <a:endParaRPr lang="en-US" i="1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123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23835</TotalTime>
  <Words>2876</Words>
  <Application>Microsoft Office PowerPoint</Application>
  <PresentationFormat>On-screen Show (4:3)</PresentationFormat>
  <Paragraphs>255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Calibri</vt:lpstr>
      <vt:lpstr>Cambria</vt:lpstr>
      <vt:lpstr>Consolas</vt:lpstr>
      <vt:lpstr>Courier New</vt:lpstr>
      <vt:lpstr>Wingdings</vt:lpstr>
      <vt:lpstr>Wingdings 2</vt:lpstr>
      <vt:lpstr>Foundry</vt:lpstr>
      <vt:lpstr>LING-362 Introduction to  Natural Language Processing</vt:lpstr>
      <vt:lpstr>A word about new files and projects</vt:lpstr>
      <vt:lpstr>Key terms from Jurafsky/Martin</vt:lpstr>
      <vt:lpstr>A neat site to test these</vt:lpstr>
      <vt:lpstr>Using RegEx in Python</vt:lpstr>
      <vt:lpstr>Regex group substitution</vt:lpstr>
      <vt:lpstr>Now tokenization for real</vt:lpstr>
      <vt:lpstr>nltk.tokenize.treebank (adapted)</vt:lpstr>
      <vt:lpstr>nltk.tokenize.treebank (adapted)</vt:lpstr>
      <vt:lpstr>nltk.tokenize.treebank (adapted)</vt:lpstr>
      <vt:lpstr>nltk.tokenize.treebank (adapted)</vt:lpstr>
      <vt:lpstr>Not easy to follow, but…</vt:lpstr>
      <vt:lpstr>Exercise: Phone number scraper</vt:lpstr>
      <vt:lpstr>Basic solution</vt:lpstr>
      <vt:lpstr>Phone number scraper</vt:lpstr>
      <vt:lpstr>A word about files</vt:lpstr>
      <vt:lpstr>Building block – reading files</vt:lpstr>
      <vt:lpstr>Cleaning up the number</vt:lpstr>
      <vt:lpstr>Cleaning up the number</vt:lpstr>
      <vt:lpstr>How about recognizing the country?</vt:lpstr>
      <vt:lpstr>Dictionaries</vt:lpstr>
      <vt:lpstr>Dictionaries</vt:lpstr>
      <vt:lpstr>Exercise for after class</vt:lpstr>
      <vt:lpstr>How to check if you know the prefix?</vt:lpstr>
      <vt:lpstr>What else can we do with regex?</vt:lpstr>
      <vt:lpstr>The Turing Test</vt:lpstr>
      <vt:lpstr>Turing Test</vt:lpstr>
      <vt:lpstr>Spot the not (blue is human)</vt:lpstr>
      <vt:lpstr>Spot the not (blue is human)</vt:lpstr>
      <vt:lpstr>Having conversations with a computer</vt:lpstr>
      <vt:lpstr>Having conversations with a computer</vt:lpstr>
      <vt:lpstr>Eliza: sample conversation</vt:lpstr>
      <vt:lpstr>How does Eliza work?</vt:lpstr>
      <vt:lpstr>How does Eliza work?</vt:lpstr>
      <vt:lpstr>How does Eliza work?</vt:lpstr>
      <vt:lpstr>How does Eliza work?</vt:lpstr>
      <vt:lpstr>How can we improve on Eliza?</vt:lpstr>
      <vt:lpstr>Homework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1004</cp:revision>
  <dcterms:created xsi:type="dcterms:W3CDTF">2015-10-05T21:10:16Z</dcterms:created>
  <dcterms:modified xsi:type="dcterms:W3CDTF">2021-09-15T14:34:19Z</dcterms:modified>
</cp:coreProperties>
</file>