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388" r:id="rId3"/>
    <p:sldId id="433" r:id="rId4"/>
    <p:sldId id="434" r:id="rId5"/>
    <p:sldId id="356" r:id="rId6"/>
    <p:sldId id="373" r:id="rId7"/>
    <p:sldId id="375" r:id="rId8"/>
    <p:sldId id="391" r:id="rId9"/>
    <p:sldId id="376" r:id="rId10"/>
    <p:sldId id="377" r:id="rId11"/>
    <p:sldId id="378" r:id="rId12"/>
    <p:sldId id="379" r:id="rId13"/>
    <p:sldId id="380" r:id="rId14"/>
    <p:sldId id="381" r:id="rId15"/>
    <p:sldId id="382" r:id="rId16"/>
    <p:sldId id="384" r:id="rId17"/>
    <p:sldId id="422" r:id="rId18"/>
    <p:sldId id="335" r:id="rId19"/>
    <p:sldId id="337" r:id="rId20"/>
    <p:sldId id="336" r:id="rId21"/>
    <p:sldId id="338" r:id="rId22"/>
    <p:sldId id="339" r:id="rId23"/>
    <p:sldId id="405" r:id="rId24"/>
    <p:sldId id="410" r:id="rId25"/>
    <p:sldId id="411" r:id="rId26"/>
    <p:sldId id="412" r:id="rId27"/>
    <p:sldId id="413" r:id="rId28"/>
    <p:sldId id="414" r:id="rId29"/>
    <p:sldId id="415" r:id="rId30"/>
    <p:sldId id="416" r:id="rId31"/>
    <p:sldId id="417" r:id="rId32"/>
    <p:sldId id="418" r:id="rId33"/>
    <p:sldId id="419" r:id="rId34"/>
    <p:sldId id="396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rgbClr val="002060"/>
              </a:buClr>
              <a:defRPr/>
            </a:lvl2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AB0563-D78A-4FA2-B6B1-9EDD31DABC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/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6622B1-F2BC-4186-9F4A-76DE9254F7E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rgbClr val="002060"/>
                </a:solidFill>
                <a:effectLst/>
              </a:defRPr>
            </a:lvl1pPr>
            <a:extLst/>
          </a:lstStyle>
          <a:p>
            <a:fld id="{F6AB0563-D78A-4FA2-B6B1-9EDD31DABC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8" name="Picture 2" descr="C:\Uni\Teaching\LING362\nlp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600200" cy="51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l" rtl="0" eaLnBrk="1" latinLnBrk="0" hangingPunct="1">
        <a:spcBef>
          <a:spcPct val="0"/>
        </a:spcBef>
        <a:buNone/>
        <a:defRPr kumimoji="0" sz="4600" kern="1200">
          <a:ln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Tx/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rgbClr val="002060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rt-nlp/streusle" TargetMode="External"/><Relationship Id="rId2" Type="http://schemas.openxmlformats.org/officeDocument/2006/relationships/hyperlink" Target="https://github.com/nschneid/pysupersensetagg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LING-362</a:t>
            </a:r>
            <a:br>
              <a:rPr lang="en-US" dirty="0"/>
            </a:br>
            <a:r>
              <a:rPr lang="en-US" dirty="0"/>
              <a:t>Introduction to </a:t>
            </a:r>
            <a:br>
              <a:rPr lang="en-US" dirty="0"/>
            </a:br>
            <a:r>
              <a:rPr lang="en-US" b="1" dirty="0">
                <a:solidFill>
                  <a:srgbClr val="002060"/>
                </a:solidFill>
              </a:rPr>
              <a:t>N</a:t>
            </a:r>
            <a:r>
              <a:rPr lang="en-US" dirty="0"/>
              <a:t>atural 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anguage 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rocessing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Topic Modelling II</a:t>
            </a:r>
          </a:p>
        </p:txBody>
      </p:sp>
      <p:pic>
        <p:nvPicPr>
          <p:cNvPr id="1026" name="Picture 2" descr="C:\Uni\Teaching\LING362\nl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29249"/>
            <a:ext cx="3429000" cy="11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72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common solution is to take </a:t>
            </a:r>
            <a:r>
              <a:rPr lang="en-US" b="1" dirty="0"/>
              <a:t>log</a:t>
            </a:r>
            <a:r>
              <a:rPr lang="en-US" dirty="0"/>
              <a:t> frequencies</a:t>
            </a:r>
          </a:p>
          <a:p>
            <a:pPr lvl="1"/>
            <a:r>
              <a:rPr lang="en-US" dirty="0"/>
              <a:t>E.g. log base 10</a:t>
            </a:r>
          </a:p>
          <a:p>
            <a:pPr lvl="1"/>
            <a:r>
              <a:rPr lang="en-US" dirty="0"/>
              <a:t>Difference between</a:t>
            </a:r>
            <a:br>
              <a:rPr lang="en-US" dirty="0"/>
            </a:br>
            <a:r>
              <a:rPr lang="en-US" dirty="0"/>
              <a:t>1 and 10 same as</a:t>
            </a:r>
            <a:br>
              <a:rPr lang="en-US" dirty="0"/>
            </a:br>
            <a:r>
              <a:rPr lang="en-US" dirty="0"/>
              <a:t>difference between</a:t>
            </a:r>
            <a:br>
              <a:rPr lang="en-US" dirty="0"/>
            </a:br>
            <a:r>
              <a:rPr lang="en-US" dirty="0"/>
              <a:t>10 and 100,</a:t>
            </a:r>
            <a:br>
              <a:rPr lang="en-US" dirty="0"/>
            </a:br>
            <a:r>
              <a:rPr lang="en-US" dirty="0"/>
              <a:t>100 and 1000,</a:t>
            </a:r>
            <a:br>
              <a:rPr lang="en-US" dirty="0"/>
            </a:br>
            <a:r>
              <a:rPr lang="en-US" dirty="0"/>
              <a:t>…</a:t>
            </a:r>
          </a:p>
          <a:p>
            <a:pPr marL="594360" lvl="2" indent="0">
              <a:buNone/>
            </a:pPr>
            <a:r>
              <a:rPr lang="en-US" b="1" dirty="0">
                <a:solidFill>
                  <a:srgbClr val="002060"/>
                </a:solidFill>
              </a:rPr>
              <a:t>from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dirty="0"/>
              <a:t>math </a:t>
            </a:r>
            <a:r>
              <a:rPr lang="en-US" b="1" dirty="0">
                <a:solidFill>
                  <a:srgbClr val="002060"/>
                </a:solidFill>
              </a:rPr>
              <a:t>import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/>
              <a:t>log10</a:t>
            </a:r>
          </a:p>
          <a:p>
            <a:pPr marL="594360" lvl="2" indent="0">
              <a:buNone/>
            </a:pPr>
            <a:r>
              <a:rPr lang="en-US" b="1" dirty="0">
                <a:solidFill>
                  <a:srgbClr val="002060"/>
                </a:solidFill>
              </a:rPr>
              <a:t>print(</a:t>
            </a:r>
            <a:r>
              <a:rPr lang="en-US" dirty="0"/>
              <a:t>log10(5)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  <a:p>
            <a:pPr lvl="1"/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96557"/>
            <a:ext cx="4267200" cy="419535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376111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 specificity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more fundamental problem with VSMs is that we have different ideas about what’s important</a:t>
            </a:r>
          </a:p>
          <a:p>
            <a:pPr lvl="1"/>
            <a:r>
              <a:rPr lang="en-US" dirty="0"/>
              <a:t>Very frequent (non-stop) word is important?</a:t>
            </a:r>
          </a:p>
          <a:p>
            <a:pPr lvl="1"/>
            <a:r>
              <a:rPr lang="en-US" dirty="0"/>
              <a:t>Suppose our document contains: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insurance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	10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try</a:t>
            </a:r>
            <a:r>
              <a:rPr lang="en-US" dirty="0"/>
              <a:t>		10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story</a:t>
            </a:r>
            <a:r>
              <a:rPr lang="en-US" b="1" i="1" dirty="0"/>
              <a:t>		</a:t>
            </a:r>
            <a:r>
              <a:rPr lang="en-US" dirty="0"/>
              <a:t>10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What is it about? </a:t>
            </a:r>
          </a:p>
          <a:p>
            <a:pPr lvl="1"/>
            <a:r>
              <a:rPr lang="en-US" dirty="0"/>
              <a:t>How can we tell which is more important?</a:t>
            </a:r>
          </a:p>
        </p:txBody>
      </p:sp>
    </p:spTree>
    <p:extLst>
      <p:ext uri="{BB962C8B-B14F-4D97-AF65-F5344CB8AC3E}">
        <p14:creationId xmlns:p14="http://schemas.microsoft.com/office/powerpoint/2010/main" val="1993990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Collection frequency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terms might generally be very frequent</a:t>
            </a:r>
          </a:p>
          <a:p>
            <a:pPr lvl="1"/>
            <a:r>
              <a:rPr lang="en-US" dirty="0"/>
              <a:t>Appearance less surprising – assign less importance</a:t>
            </a:r>
          </a:p>
          <a:p>
            <a:pPr lvl="1"/>
            <a:r>
              <a:rPr lang="en-US" dirty="0"/>
              <a:t>Use </a:t>
            </a:r>
            <a:r>
              <a:rPr lang="en-US" b="1" dirty="0"/>
              <a:t>Collection Frequencies </a:t>
            </a:r>
            <a:r>
              <a:rPr lang="en-US" dirty="0"/>
              <a:t>(sum over all documents, adapted NYT example from Manning &amp; </a:t>
            </a:r>
            <a:r>
              <a:rPr lang="en-US" dirty="0" err="1"/>
              <a:t>Schütze</a:t>
            </a:r>
            <a:r>
              <a:rPr lang="en-US" dirty="0"/>
              <a:t> 1999)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insurance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	10440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try</a:t>
            </a:r>
            <a:r>
              <a:rPr lang="en-US" dirty="0"/>
              <a:t>		10422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story</a:t>
            </a:r>
            <a:r>
              <a:rPr lang="en-US" b="1" i="1" dirty="0"/>
              <a:t>		</a:t>
            </a:r>
            <a:r>
              <a:rPr lang="en-US" dirty="0"/>
              <a:t>23591	(less surprising)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How are </a:t>
            </a:r>
            <a:r>
              <a:rPr lang="en-US" b="1" i="1" dirty="0"/>
              <a:t>insurance </a:t>
            </a:r>
            <a:r>
              <a:rPr lang="en-US" dirty="0"/>
              <a:t>and </a:t>
            </a:r>
            <a:r>
              <a:rPr lang="en-US" b="1" i="1" dirty="0"/>
              <a:t>try</a:t>
            </a:r>
            <a:r>
              <a:rPr lang="en-US" dirty="0"/>
              <a:t> still different?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13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 frequency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 with equal collection frequency, terms appear in different amounts of </a:t>
            </a:r>
            <a:r>
              <a:rPr lang="en-US" b="1" dirty="0"/>
              <a:t>documents</a:t>
            </a:r>
          </a:p>
          <a:p>
            <a:endParaRPr lang="en-US" dirty="0"/>
          </a:p>
          <a:p>
            <a:pPr marL="630936" lvl="2" indent="0">
              <a:buNone/>
            </a:pPr>
            <a:r>
              <a:rPr lang="en-US" b="1" i="1" dirty="0">
                <a:solidFill>
                  <a:srgbClr val="0070C0"/>
                </a:solidFill>
              </a:rPr>
              <a:t>			</a:t>
            </a:r>
            <a:r>
              <a:rPr lang="en-US" b="1" i="1" dirty="0"/>
              <a:t>term	collection	document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insurance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	10	10440		3997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try</a:t>
            </a:r>
            <a:r>
              <a:rPr lang="en-US" dirty="0"/>
              <a:t>		10	10422		8760</a:t>
            </a:r>
          </a:p>
          <a:p>
            <a:pPr lvl="2"/>
            <a:r>
              <a:rPr lang="en-US" b="1" i="1" dirty="0">
                <a:solidFill>
                  <a:srgbClr val="0070C0"/>
                </a:solidFill>
              </a:rPr>
              <a:t>story</a:t>
            </a:r>
            <a:r>
              <a:rPr lang="en-US" b="1" i="1" dirty="0"/>
              <a:t>		</a:t>
            </a:r>
            <a:r>
              <a:rPr lang="en-US" dirty="0"/>
              <a:t>10</a:t>
            </a:r>
            <a:r>
              <a:rPr lang="en-US" b="1" dirty="0"/>
              <a:t>	</a:t>
            </a:r>
            <a:r>
              <a:rPr lang="en-US" dirty="0"/>
              <a:t>23591		10897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55E78F-E9B2-4772-A87F-7900C4C36F06}"/>
              </a:ext>
            </a:extLst>
          </p:cNvPr>
          <p:cNvSpPr txBox="1"/>
          <p:nvPr/>
        </p:nvSpPr>
        <p:spPr>
          <a:xfrm>
            <a:off x="3048000" y="5257800"/>
            <a:ext cx="23622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Can we combine these somehow?</a:t>
            </a:r>
          </a:p>
        </p:txBody>
      </p:sp>
    </p:spTree>
    <p:extLst>
      <p:ext uri="{BB962C8B-B14F-4D97-AF65-F5344CB8AC3E}">
        <p14:creationId xmlns:p14="http://schemas.microsoft.com/office/powerpoint/2010/main" val="302917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one 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get just one number representing a term’s relevance in a document:</a:t>
            </a:r>
          </a:p>
          <a:p>
            <a:pPr lvl="1"/>
            <a:r>
              <a:rPr lang="en-US" dirty="0"/>
              <a:t>Use log term frequency (TF): log(TF)</a:t>
            </a:r>
          </a:p>
          <a:p>
            <a:pPr lvl="1"/>
            <a:r>
              <a:rPr lang="en-US" dirty="0"/>
              <a:t>Weight it by proportion of documents with this term (DF) in an N document collection</a:t>
            </a:r>
          </a:p>
          <a:p>
            <a:r>
              <a:rPr lang="en-US" dirty="0"/>
              <a:t>But we want </a:t>
            </a:r>
            <a:r>
              <a:rPr lang="en-US" b="1" dirty="0"/>
              <a:t>inverse</a:t>
            </a:r>
            <a:r>
              <a:rPr lang="en-US" dirty="0"/>
              <a:t> weighting – high document count is bad, so:</a:t>
            </a:r>
          </a:p>
          <a:p>
            <a:pPr lvl="1"/>
            <a:r>
              <a:rPr lang="en-US" dirty="0"/>
              <a:t>Inverse document frequency (IDF): log(N/DF)</a:t>
            </a:r>
          </a:p>
        </p:txBody>
      </p:sp>
    </p:spTree>
    <p:extLst>
      <p:ext uri="{BB962C8B-B14F-4D97-AF65-F5344CB8AC3E}">
        <p14:creationId xmlns:p14="http://schemas.microsoft.com/office/powerpoint/2010/main" val="430571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TF-IDF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Most common weight function in Information Retrieval:</a:t>
                </a:r>
              </a:p>
              <a:p>
                <a:pPr lvl="1"/>
                <a:r>
                  <a:rPr lang="en-US" dirty="0"/>
                  <a:t>Weight for term </a:t>
                </a:r>
                <a:r>
                  <a:rPr lang="en-US" i="1" dirty="0" err="1"/>
                  <a:t>i</a:t>
                </a:r>
                <a:r>
                  <a:rPr lang="en-US" i="1" dirty="0"/>
                  <a:t> </a:t>
                </a:r>
                <a:r>
                  <a:rPr lang="en-US" dirty="0"/>
                  <a:t>in document </a:t>
                </a:r>
                <a:r>
                  <a:rPr lang="en-US" i="1" dirty="0"/>
                  <a:t>j </a:t>
                </a:r>
                <a:r>
                  <a:rPr lang="en-US" dirty="0"/>
                  <a:t>(or 0 if unattested):</a:t>
                </a:r>
              </a:p>
              <a:p>
                <a:pPr marL="630936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weight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</m:e>
                      </m:d>
                      <m:r>
                        <a:rPr lang="en-US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1+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log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𝑇𝐹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d>
                      <m:r>
                        <a:rPr lang="en-US">
                          <a:latin typeface="Cambria Math"/>
                          <a:ea typeface="Cambria Math"/>
                        </a:rPr>
                        <m:t>∙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𝑁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𝐷𝐹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b="0" dirty="0"/>
              </a:p>
              <a:p>
                <a:pPr lvl="1"/>
                <a:r>
                  <a:rPr lang="en-US" dirty="0"/>
                  <a:t>The IDF weighting for a unique term is maximal: log(N)</a:t>
                </a:r>
              </a:p>
              <a:p>
                <a:pPr lvl="1"/>
                <a:r>
                  <a:rPr lang="en-US" dirty="0"/>
                  <a:t>For a term appearing in all documents: log(1) = 0</a:t>
                </a:r>
              </a:p>
              <a:p>
                <a:endParaRPr lang="en-US" dirty="0"/>
              </a:p>
              <a:p>
                <a:r>
                  <a:rPr lang="en-US" dirty="0"/>
                  <a:t>TF-IDF weights can be applied to frequencies in a BOW model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41" t="-2826" r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846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TF-IDF is great for finding distinctive terms</a:t>
            </a:r>
          </a:p>
          <a:p>
            <a:r>
              <a:rPr lang="en-US" dirty="0"/>
              <a:t>But it doesn’t tell us the best way to segment a collection into topics</a:t>
            </a:r>
          </a:p>
          <a:p>
            <a:pPr lvl="1"/>
            <a:r>
              <a:rPr lang="en-US" dirty="0"/>
              <a:t>We want to identify the most different kinds of documents</a:t>
            </a:r>
          </a:p>
          <a:p>
            <a:pPr lvl="1"/>
            <a:r>
              <a:rPr lang="en-US" dirty="0"/>
              <a:t>Words that characterize these ‘kinds’</a:t>
            </a:r>
          </a:p>
          <a:p>
            <a:pPr lvl="1"/>
            <a:r>
              <a:rPr lang="en-US" dirty="0"/>
              <a:t>Degree of belonging to each of n topics, for each document (multiple topics possible)</a:t>
            </a:r>
          </a:p>
        </p:txBody>
      </p:sp>
    </p:spTree>
    <p:extLst>
      <p:ext uri="{BB962C8B-B14F-4D97-AF65-F5344CB8AC3E}">
        <p14:creationId xmlns:p14="http://schemas.microsoft.com/office/powerpoint/2010/main" val="4258067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 approach to automatic “topics”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Latent </a:t>
            </a:r>
            <a:r>
              <a:rPr lang="en-US" dirty="0" err="1"/>
              <a:t>Dirichlet</a:t>
            </a:r>
            <a:r>
              <a:rPr lang="en-US" dirty="0"/>
              <a:t> Allocation (LDA) assumes:</a:t>
            </a:r>
          </a:p>
          <a:p>
            <a:pPr lvl="1"/>
            <a:r>
              <a:rPr lang="en-US" dirty="0"/>
              <a:t>Words can have their own prior probabilities in each possible topic</a:t>
            </a:r>
          </a:p>
          <a:p>
            <a:pPr lvl="1"/>
            <a:r>
              <a:rPr lang="en-US" dirty="0"/>
              <a:t>Assume that any set of documents we see is an example of the topic-based probabilities to realize each word</a:t>
            </a:r>
          </a:p>
          <a:p>
            <a:pPr lvl="1"/>
            <a:r>
              <a:rPr lang="en-US" dirty="0"/>
              <a:t>Each document is a mixture of the topics that generated it</a:t>
            </a:r>
          </a:p>
        </p:txBody>
      </p:sp>
    </p:spTree>
    <p:extLst>
      <p:ext uri="{BB962C8B-B14F-4D97-AF65-F5344CB8AC3E}">
        <p14:creationId xmlns:p14="http://schemas.microsoft.com/office/powerpoint/2010/main" val="3850352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LDA – a caricature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we have 10 topics with different probabilities for the same words:</a:t>
            </a:r>
          </a:p>
          <a:p>
            <a:pPr lvl="1"/>
            <a:r>
              <a:rPr lang="en-US" dirty="0"/>
              <a:t>Mary cooked up a new schematic</a:t>
            </a:r>
          </a:p>
          <a:p>
            <a:endParaRPr lang="en-US" dirty="0"/>
          </a:p>
          <a:p>
            <a:r>
              <a:rPr lang="en-US" dirty="0"/>
              <a:t>Probably these words were generated according to these topics: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Mary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cooked up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schematic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/>
              <a:t>P(</a:t>
            </a:r>
            <a:r>
              <a:rPr lang="en-US" sz="2000" dirty="0" err="1"/>
              <a:t>Mary|religion</a:t>
            </a:r>
            <a:r>
              <a:rPr lang="en-US" sz="2000" dirty="0"/>
              <a:t>) &gt; P(</a:t>
            </a:r>
            <a:r>
              <a:rPr lang="en-US" sz="2000" dirty="0" err="1"/>
              <a:t>Mary|cooking</a:t>
            </a:r>
            <a:r>
              <a:rPr lang="en-US" sz="2000" dirty="0"/>
              <a:t>) &gt; …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29400" y="4191000"/>
            <a:ext cx="1752600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u="sng" dirty="0"/>
              <a:t>Legend: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Religion</a:t>
            </a:r>
          </a:p>
          <a:p>
            <a:r>
              <a:rPr lang="en-US" sz="2000" dirty="0">
                <a:solidFill>
                  <a:srgbClr val="0070C0"/>
                </a:solidFill>
              </a:rPr>
              <a:t>Cooking</a:t>
            </a:r>
          </a:p>
          <a:p>
            <a:r>
              <a:rPr lang="en-US" sz="2000" dirty="0">
                <a:solidFill>
                  <a:srgbClr val="00B050"/>
                </a:solidFill>
              </a:rPr>
              <a:t>Engineering</a:t>
            </a:r>
          </a:p>
          <a:p>
            <a:r>
              <a:rPr lang="en-US" sz="2000" dirty="0"/>
              <a:t>…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7066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'generative story'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According to LDA, documents are born like this</a:t>
            </a:r>
          </a:p>
          <a:p>
            <a:pPr lvl="1"/>
            <a:r>
              <a:rPr lang="en-US" dirty="0"/>
              <a:t>For every document, some random mix of topics is selected: 20% politics, 31% religion …</a:t>
            </a:r>
          </a:p>
          <a:p>
            <a:pPr lvl="1"/>
            <a:r>
              <a:rPr lang="en-US" dirty="0"/>
              <a:t>Once those are known, each position in the document is generated by some topic: randomly, word 1 gets to come from the 'religion' topic</a:t>
            </a:r>
          </a:p>
          <a:p>
            <a:pPr lvl="1"/>
            <a:r>
              <a:rPr lang="en-US" dirty="0"/>
              <a:t>Now a specific word is picked at random, based on its probability in that topic – very likely to be 'church', unlikely to be 'pizza' (but possible) </a:t>
            </a:r>
          </a:p>
        </p:txBody>
      </p:sp>
    </p:spTree>
    <p:extLst>
      <p:ext uri="{BB962C8B-B14F-4D97-AF65-F5344CB8AC3E}">
        <p14:creationId xmlns:p14="http://schemas.microsoft.com/office/powerpoint/2010/main" val="231697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Modelling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form to meaning!</a:t>
            </a:r>
          </a:p>
          <a:p>
            <a:r>
              <a:rPr lang="en-US" dirty="0"/>
              <a:t>Today:</a:t>
            </a:r>
          </a:p>
          <a:p>
            <a:pPr lvl="1"/>
            <a:r>
              <a:rPr lang="en-US" dirty="0"/>
              <a:t>More on documents as data points</a:t>
            </a:r>
          </a:p>
          <a:p>
            <a:pPr lvl="1"/>
            <a:r>
              <a:rPr lang="en-US" dirty="0"/>
              <a:t>TF-IDF</a:t>
            </a:r>
          </a:p>
          <a:p>
            <a:pPr lvl="1"/>
            <a:r>
              <a:rPr lang="en-US" dirty="0"/>
              <a:t>Latent Dirichlet Allocation (LDA)</a:t>
            </a:r>
          </a:p>
        </p:txBody>
      </p:sp>
    </p:spTree>
    <p:extLst>
      <p:ext uri="{BB962C8B-B14F-4D97-AF65-F5344CB8AC3E}">
        <p14:creationId xmlns:p14="http://schemas.microsoft.com/office/powerpoint/2010/main" val="2635381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LDA – more formally</a:t>
            </a:r>
          </a:p>
        </p:txBody>
      </p:sp>
      <p:pic>
        <p:nvPicPr>
          <p:cNvPr id="1026" name="Picture 2" descr="https://upload.wikimedia.org/wikipedia/commons/thumb/d/d3/Latent_Dirichlet_allocation.svg/593px-Latent_Dirichlet_allocati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72306"/>
            <a:ext cx="5038725" cy="264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ine Callout 1 3"/>
          <p:cNvSpPr/>
          <p:nvPr/>
        </p:nvSpPr>
        <p:spPr>
          <a:xfrm>
            <a:off x="7239000" y="5367338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99067"/>
              <a:gd name="adj4" fmla="val -3781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 documents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5029200" y="5105400"/>
            <a:ext cx="1447800" cy="652462"/>
          </a:xfrm>
          <a:prstGeom prst="borderCallout1">
            <a:avLst>
              <a:gd name="adj1" fmla="val -116"/>
              <a:gd name="adj2" fmla="val 79724"/>
              <a:gd name="adj3" fmla="val -112543"/>
              <a:gd name="adj4" fmla="val 9336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 words in document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609600" y="4648200"/>
            <a:ext cx="2133600" cy="727930"/>
          </a:xfrm>
          <a:prstGeom prst="borderCallout1">
            <a:avLst>
              <a:gd name="adj1" fmla="val -116"/>
              <a:gd name="adj2" fmla="val 79724"/>
              <a:gd name="adj3" fmla="val -77515"/>
              <a:gd name="adj4" fmla="val 7605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each topic being in a doc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6172200" y="1708341"/>
            <a:ext cx="2362200" cy="727930"/>
          </a:xfrm>
          <a:prstGeom prst="borderCallout1">
            <a:avLst>
              <a:gd name="adj1" fmla="val 60277"/>
              <a:gd name="adj2" fmla="val -221"/>
              <a:gd name="adj3" fmla="val 143522"/>
              <a:gd name="adj4" fmla="val -6364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Initial prior for a word being in a topic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1066800" y="1708341"/>
            <a:ext cx="2133600" cy="727930"/>
          </a:xfrm>
          <a:prstGeom prst="borderCallout1">
            <a:avLst>
              <a:gd name="adj1" fmla="val 95304"/>
              <a:gd name="adj2" fmla="val 85493"/>
              <a:gd name="adj3" fmla="val 242565"/>
              <a:gd name="adj4" fmla="val 10325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distr. for each document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2590800" y="5562600"/>
            <a:ext cx="2297723" cy="727930"/>
          </a:xfrm>
          <a:prstGeom prst="borderCallout1">
            <a:avLst>
              <a:gd name="adj1" fmla="val -218737"/>
              <a:gd name="adj2" fmla="val 90850"/>
              <a:gd name="adj3" fmla="val 7782"/>
              <a:gd name="adj4" fmla="val 8386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generating each word in document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7353300" y="3886200"/>
            <a:ext cx="1447800" cy="652462"/>
          </a:xfrm>
          <a:prstGeom prst="borderCallout1">
            <a:avLst>
              <a:gd name="adj1" fmla="val 18750"/>
              <a:gd name="adj2" fmla="val -1046"/>
              <a:gd name="adj3" fmla="val -30662"/>
              <a:gd name="adj4" fmla="val -8442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Words that get chosen</a:t>
            </a:r>
          </a:p>
        </p:txBody>
      </p:sp>
    </p:spTree>
    <p:extLst>
      <p:ext uri="{BB962C8B-B14F-4D97-AF65-F5344CB8AC3E}">
        <p14:creationId xmlns:p14="http://schemas.microsoft.com/office/powerpoint/2010/main" val="1846774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Inferring latent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Now the problem: </a:t>
            </a:r>
          </a:p>
          <a:p>
            <a:pPr lvl="1"/>
            <a:r>
              <a:rPr lang="en-US" dirty="0"/>
              <a:t>given the words, some idea of how many topics we might have and what prior distributions are like </a:t>
            </a:r>
            <a:br>
              <a:rPr lang="en-US" dirty="0"/>
            </a:br>
            <a:r>
              <a:rPr lang="en-US" dirty="0"/>
              <a:t>(incl. likelihood of each word)…</a:t>
            </a:r>
          </a:p>
          <a:p>
            <a:pPr lvl="1"/>
            <a:r>
              <a:rPr lang="en-US" dirty="0"/>
              <a:t>Infer the latent variables that generated each document</a:t>
            </a:r>
          </a:p>
          <a:p>
            <a:r>
              <a:rPr lang="en-US" dirty="0"/>
              <a:t>Specifically – we want </a:t>
            </a:r>
            <a:r>
              <a:rPr lang="en-US" b="1" i="1" dirty="0" err="1"/>
              <a:t>θi</a:t>
            </a:r>
            <a:r>
              <a:rPr lang="en-US" dirty="0"/>
              <a:t> for each document </a:t>
            </a:r>
            <a:r>
              <a:rPr lang="en-US" b="1" i="1" dirty="0" err="1"/>
              <a:t>i</a:t>
            </a:r>
            <a:endParaRPr lang="en-US" b="1" i="1" dirty="0"/>
          </a:p>
          <a:p>
            <a:pPr lvl="1"/>
            <a:r>
              <a:rPr lang="en-US" dirty="0"/>
              <a:t>Because if we know what words come from which topic with what likelihood…</a:t>
            </a:r>
          </a:p>
          <a:p>
            <a:pPr lvl="1"/>
            <a:r>
              <a:rPr lang="en-US" dirty="0"/>
              <a:t>We can get the topic mixture that generated that document with the highest likelihood</a:t>
            </a:r>
          </a:p>
        </p:txBody>
      </p:sp>
    </p:spTree>
    <p:extLst>
      <p:ext uri="{BB962C8B-B14F-4D97-AF65-F5344CB8AC3E}">
        <p14:creationId xmlns:p14="http://schemas.microsoft.com/office/powerpoint/2010/main" val="38321128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do it!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There are several methods to infer </a:t>
            </a:r>
            <a:r>
              <a:rPr lang="en-US" i="1" dirty="0" err="1"/>
              <a:t>θi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Often: Gibbs sampling (similar to MCMC)</a:t>
            </a:r>
          </a:p>
          <a:p>
            <a:pPr lvl="1"/>
            <a:r>
              <a:rPr lang="en-US" dirty="0"/>
              <a:t>Gamble on the parameters, see if you get something like our collection, if not change parameters</a:t>
            </a:r>
          </a:p>
          <a:p>
            <a:pPr lvl="1"/>
            <a:r>
              <a:rPr lang="en-US" dirty="0"/>
              <a:t>Initially assume each word comes from a random topic – </a:t>
            </a:r>
            <a:br>
              <a:rPr lang="en-US" dirty="0"/>
            </a:br>
            <a:r>
              <a:rPr lang="en-US" dirty="0"/>
              <a:t>get </a:t>
            </a:r>
            <a:r>
              <a:rPr lang="en-US" i="1" dirty="0"/>
              <a:t>θ</a:t>
            </a:r>
            <a:r>
              <a:rPr lang="en-US" dirty="0"/>
              <a:t>, </a:t>
            </a:r>
            <a:r>
              <a:rPr lang="el-GR" i="1" dirty="0"/>
              <a:t>α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l-GR" i="1" dirty="0"/>
              <a:t>β</a:t>
            </a:r>
            <a:endParaRPr lang="en-US" i="1" dirty="0"/>
          </a:p>
          <a:p>
            <a:pPr lvl="1"/>
            <a:r>
              <a:rPr lang="en-US" dirty="0"/>
              <a:t>Run through data again – is this result likely? -&gt; change</a:t>
            </a:r>
          </a:p>
          <a:p>
            <a:r>
              <a:rPr lang="en-US" dirty="0"/>
              <a:t>We can't get into these methods in depth in this course</a:t>
            </a:r>
          </a:p>
          <a:p>
            <a:r>
              <a:rPr lang="en-US" dirty="0"/>
              <a:t>But we can use some libraries to do this for us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Further reading: </a:t>
            </a:r>
            <a:r>
              <a:rPr lang="en-US" dirty="0" err="1"/>
              <a:t>Blei</a:t>
            </a:r>
            <a:r>
              <a:rPr lang="en-US" dirty="0"/>
              <a:t> et al. (2003), Grus (2015)</a:t>
            </a:r>
          </a:p>
        </p:txBody>
      </p:sp>
    </p:spTree>
    <p:extLst>
      <p:ext uri="{BB962C8B-B14F-4D97-AF65-F5344CB8AC3E}">
        <p14:creationId xmlns:p14="http://schemas.microsoft.com/office/powerpoint/2010/main" val="1150389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</a:t>
            </a:r>
            <a:r>
              <a:rPr lang="en-US" dirty="0" err="1"/>
              <a:t>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we install the </a:t>
            </a:r>
            <a:r>
              <a:rPr lang="en-US" dirty="0" err="1"/>
              <a:t>lda</a:t>
            </a:r>
            <a:r>
              <a:rPr lang="en-US" dirty="0"/>
              <a:t> library from the command line:</a:t>
            </a:r>
          </a:p>
          <a:p>
            <a:pPr marL="411480" lvl="1" indent="0">
              <a:buNone/>
            </a:pPr>
            <a:r>
              <a:rPr lang="en-US" dirty="0"/>
              <a:t>&gt; pip install </a:t>
            </a:r>
            <a:r>
              <a:rPr lang="en-US" dirty="0" err="1"/>
              <a:t>lda</a:t>
            </a: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Code in </a:t>
            </a:r>
            <a:r>
              <a:rPr lang="en-US" b="1" i="1" dirty="0"/>
              <a:t>lda_example.py</a:t>
            </a:r>
          </a:p>
        </p:txBody>
      </p:sp>
    </p:spTree>
    <p:extLst>
      <p:ext uri="{BB962C8B-B14F-4D97-AF65-F5344CB8AC3E}">
        <p14:creationId xmlns:p14="http://schemas.microsoft.com/office/powerpoint/2010/main" val="28815348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# Example adapted from Chris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Strelioff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0080"/>
                </a:solidFill>
              </a:rPr>
              <a:t>from </a:t>
            </a:r>
            <a:r>
              <a:rPr lang="en-US" dirty="0" err="1"/>
              <a:t>numpy</a:t>
            </a:r>
            <a:r>
              <a:rPr lang="en-US" dirty="0"/>
              <a:t> </a:t>
            </a: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argsort</a:t>
            </a:r>
            <a:br>
              <a:rPr lang="en-US" dirty="0"/>
            </a:br>
            <a:r>
              <a:rPr lang="en-US" b="1" dirty="0">
                <a:solidFill>
                  <a:srgbClr val="000080"/>
                </a:solidFill>
              </a:rPr>
              <a:t>import </a:t>
            </a:r>
            <a:r>
              <a:rPr lang="en-US" dirty="0" err="1"/>
              <a:t>lda.datasets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835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dirty="0">
                <a:solidFill>
                  <a:srgbClr val="808080"/>
                </a:solidFill>
              </a:rPr>
              <a:t># Get some actual document data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This is a two dimensional table of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documents in each row, word frequencies in each column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reuters_data</a:t>
            </a:r>
            <a:r>
              <a:rPr lang="en-US" dirty="0"/>
              <a:t> = </a:t>
            </a:r>
            <a:r>
              <a:rPr lang="en-US" dirty="0" err="1"/>
              <a:t>lda.datasets.load_reuters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Get a list of document titles to help interpret results –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corresponds to each row in the table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reuters_titles</a:t>
            </a:r>
            <a:r>
              <a:rPr lang="en-US" dirty="0"/>
              <a:t> = </a:t>
            </a:r>
            <a:r>
              <a:rPr lang="en-US" dirty="0" err="1"/>
              <a:t>lda.datasets.load_reuters_titles</a:t>
            </a:r>
            <a:r>
              <a:rPr lang="en-US" dirty="0"/>
              <a:t>()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808080"/>
                </a:solidFill>
              </a:rPr>
              <a:t># Get the vocabulary in the documents - corresponds to each 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i="1" dirty="0">
                <a:solidFill>
                  <a:srgbClr val="808080"/>
                </a:solidFill>
              </a:rPr>
              <a:t># column in the table</a:t>
            </a:r>
            <a:br>
              <a:rPr lang="en-US" i="1" dirty="0">
                <a:solidFill>
                  <a:srgbClr val="808080"/>
                </a:solidFill>
              </a:rPr>
            </a:br>
            <a:r>
              <a:rPr lang="en-US" dirty="0" err="1"/>
              <a:t>reuters_vocab</a:t>
            </a:r>
            <a:r>
              <a:rPr lang="en-US" dirty="0"/>
              <a:t> = </a:t>
            </a:r>
            <a:r>
              <a:rPr lang="en-US" dirty="0" err="1"/>
              <a:t>lda.datasets.load_reuters_vocab</a:t>
            </a:r>
            <a:r>
              <a:rPr lang="en-US" dirty="0"/>
              <a:t>()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946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"We are classifying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reuters_titles</a:t>
            </a:r>
            <a:r>
              <a:rPr lang="en-US" sz="2000" dirty="0"/>
              <a:t>)) + </a:t>
            </a:r>
            <a:r>
              <a:rPr lang="en-US" sz="2000" b="1" dirty="0">
                <a:solidFill>
                  <a:srgbClr val="008000"/>
                </a:solidFill>
              </a:rPr>
              <a:t>" documents"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"with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0080"/>
                </a:solidFill>
              </a:rPr>
              <a:t>len</a:t>
            </a:r>
            <a:r>
              <a:rPr lang="en-US" sz="2000" dirty="0"/>
              <a:t>(</a:t>
            </a:r>
            <a:r>
              <a:rPr lang="en-US" sz="2000" dirty="0" err="1"/>
              <a:t>reuters_vocab</a:t>
            </a:r>
            <a:r>
              <a:rPr lang="en-US" sz="2000" dirty="0"/>
              <a:t>)) + </a:t>
            </a:r>
            <a:r>
              <a:rPr lang="en-US" sz="2000" b="1" dirty="0">
                <a:solidFill>
                  <a:srgbClr val="008000"/>
                </a:solidFill>
              </a:rPr>
              <a:t>" distinct words."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endParaRPr lang="en-US" sz="20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-- We are classifying 395 documents </a:t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-- with 4258 distinct words.</a:t>
            </a:r>
          </a:p>
          <a:p>
            <a:pPr marL="0" indent="0">
              <a:buNone/>
            </a:pP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"For example the title of document 5 is: " </a:t>
            </a:r>
            <a:r>
              <a:rPr lang="en-US" sz="2000" dirty="0"/>
              <a:t>+ </a:t>
            </a:r>
            <a:r>
              <a:rPr lang="en-US" sz="2000" dirty="0" err="1"/>
              <a:t>reuters_titles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For example the title of document 5 is: 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-- 5 INDIA: Mother Teresa's condition unchanged, thousands pray. CALCUTTA</a:t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"Word 4 is: " </a:t>
            </a:r>
            <a:r>
              <a:rPr lang="en-US" sz="2000" dirty="0"/>
              <a:t>+ </a:t>
            </a:r>
            <a:r>
              <a:rPr lang="en-US" sz="2000" dirty="0" err="1"/>
              <a:t>reuters_vocab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"Its frequency in document 5 is: 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</a:t>
            </a:r>
            <a:r>
              <a:rPr lang="en-US" sz="2000" dirty="0" err="1"/>
              <a:t>reuters_data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][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Word 4 is: mother Its frequency in document 5 is: 24</a:t>
            </a:r>
          </a:p>
        </p:txBody>
      </p:sp>
    </p:spTree>
    <p:extLst>
      <p:ext uri="{BB962C8B-B14F-4D97-AF65-F5344CB8AC3E}">
        <p14:creationId xmlns:p14="http://schemas.microsoft.com/office/powerpoint/2010/main" val="26795085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the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err="1"/>
              <a:t>lda_model</a:t>
            </a:r>
            <a:r>
              <a:rPr lang="en-US" sz="2000" dirty="0"/>
              <a:t> = </a:t>
            </a:r>
            <a:r>
              <a:rPr lang="en-US" sz="2000" dirty="0" err="1"/>
              <a:t>lda.LDA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660099"/>
                </a:solidFill>
              </a:rPr>
              <a:t>n_topics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20</a:t>
            </a:r>
            <a:r>
              <a:rPr lang="en-US" sz="2000" dirty="0"/>
              <a:t>, </a:t>
            </a:r>
            <a:r>
              <a:rPr lang="en-US" sz="2000" dirty="0" err="1">
                <a:solidFill>
                  <a:srgbClr val="660099"/>
                </a:solidFill>
              </a:rPr>
              <a:t>n_iter</a:t>
            </a:r>
            <a:r>
              <a:rPr lang="en-US" sz="2000" dirty="0"/>
              <a:t>=</a:t>
            </a:r>
            <a:r>
              <a:rPr lang="en-US" sz="2000" dirty="0">
                <a:solidFill>
                  <a:srgbClr val="0000FF"/>
                </a:solidFill>
              </a:rPr>
              <a:t>500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 err="1"/>
              <a:t>lda_model.fit</a:t>
            </a:r>
            <a:r>
              <a:rPr lang="en-US" sz="2000" dirty="0"/>
              <a:t>(</a:t>
            </a:r>
            <a:r>
              <a:rPr lang="en-US" sz="2000" dirty="0" err="1"/>
              <a:t>reuters_data</a:t>
            </a:r>
            <a:r>
              <a:rPr lang="en-US" sz="2000" dirty="0"/>
              <a:t>)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 err="1"/>
              <a:t>topic_word_mapping</a:t>
            </a:r>
            <a:r>
              <a:rPr lang="en-US" sz="2000" dirty="0"/>
              <a:t> = </a:t>
            </a:r>
            <a:r>
              <a:rPr lang="en-US" sz="2000" dirty="0" err="1"/>
              <a:t>lda_model.topic_word</a:t>
            </a:r>
            <a:r>
              <a:rPr lang="en-US" sz="2000" dirty="0"/>
              <a:t>_</a:t>
            </a:r>
            <a:br>
              <a:rPr lang="en-US" sz="2000" dirty="0"/>
            </a:b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# Let's check the probability of 'mother' (word 4) in topic 3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Notice that </a:t>
            </a:r>
            <a:r>
              <a:rPr lang="en-US" sz="2000" i="1" dirty="0" err="1">
                <a:solidFill>
                  <a:srgbClr val="808080"/>
                </a:solidFill>
              </a:rPr>
              <a:t>numpy</a:t>
            </a:r>
            <a:r>
              <a:rPr lang="en-US" sz="2000" i="1" dirty="0">
                <a:solidFill>
                  <a:srgbClr val="808080"/>
                </a:solidFill>
              </a:rPr>
              <a:t> n-dimensional arrays use 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# commas between dimensions (like R)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"The probability of word 4 in topic 3 is:"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dirty="0" err="1"/>
              <a:t>topic_word_mapping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000FF"/>
                </a:solidFill>
              </a:rPr>
              <a:t>3</a:t>
            </a:r>
            <a:r>
              <a:rPr lang="en-US" sz="2000" dirty="0"/>
              <a:t>,</a:t>
            </a:r>
            <a:r>
              <a:rPr lang="en-US" sz="2000" dirty="0">
                <a:solidFill>
                  <a:srgbClr val="0000FF"/>
                </a:solidFill>
              </a:rPr>
              <a:t>4</a:t>
            </a:r>
            <a:r>
              <a:rPr lang="en-US" sz="2000" dirty="0"/>
              <a:t>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endParaRPr lang="en-US" sz="2000" dirty="0"/>
          </a:p>
          <a:p>
            <a:pPr marL="0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The probability of word 4 in topic 3 is: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-- 2.70009018301e-06</a:t>
            </a:r>
          </a:p>
        </p:txBody>
      </p:sp>
    </p:spTree>
    <p:extLst>
      <p:ext uri="{BB962C8B-B14F-4D97-AF65-F5344CB8AC3E}">
        <p14:creationId xmlns:p14="http://schemas.microsoft.com/office/powerpoint/2010/main" val="4807396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top words for each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Checking the top words for each topic: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r>
              <a:rPr lang="en-US" sz="2000" b="1" dirty="0">
                <a:solidFill>
                  <a:srgbClr val="000080"/>
                </a:solidFill>
              </a:rPr>
              <a:t>\</a:t>
            </a:r>
            <a:r>
              <a:rPr lang="en-US" sz="2000" b="1" dirty="0" err="1">
                <a:solidFill>
                  <a:srgbClr val="000080"/>
                </a:solidFill>
              </a:rPr>
              <a:t>n</a:t>
            </a:r>
            <a:r>
              <a:rPr lang="en-US" sz="2000" b="1" dirty="0" err="1">
                <a:solidFill>
                  <a:srgbClr val="008000"/>
                </a:solidFill>
              </a:rPr>
              <a:t>The</a:t>
            </a:r>
            <a:r>
              <a:rPr lang="en-US" sz="2000" b="1" dirty="0">
                <a:solidFill>
                  <a:srgbClr val="008000"/>
                </a:solidFill>
              </a:rPr>
              <a:t> top 5 words in each topic:</a:t>
            </a:r>
            <a:r>
              <a:rPr lang="en-US" sz="2000" b="1" dirty="0">
                <a:solidFill>
                  <a:srgbClr val="000080"/>
                </a:solidFill>
              </a:rPr>
              <a:t>\n</a:t>
            </a:r>
            <a:r>
              <a:rPr lang="en-US" sz="2000" b="1" dirty="0">
                <a:solidFill>
                  <a:srgbClr val="008000"/>
                </a:solidFill>
              </a:rPr>
              <a:t>" </a:t>
            </a:r>
            <a:r>
              <a:rPr lang="en-US" sz="2000" dirty="0"/>
              <a:t>+ </a:t>
            </a:r>
            <a:r>
              <a:rPr lang="en-US" sz="2000" b="1" dirty="0">
                <a:solidFill>
                  <a:srgbClr val="008000"/>
                </a:solidFill>
              </a:rPr>
              <a:t>"="</a:t>
            </a:r>
            <a:r>
              <a:rPr lang="en-US" sz="2000" dirty="0"/>
              <a:t>*</a:t>
            </a:r>
            <a:r>
              <a:rPr lang="en-US" sz="2000" dirty="0">
                <a:solidFill>
                  <a:srgbClr val="0000FF"/>
                </a:solidFill>
              </a:rPr>
              <a:t>50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topic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 err="1"/>
              <a:t>topic_word_mapping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Get list of words for this topic from the mapping, 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# sorted by descending probability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dirty="0" err="1"/>
              <a:t>words_in_topic</a:t>
            </a:r>
            <a:r>
              <a:rPr lang="en-US" sz="2000" dirty="0"/>
              <a:t> = []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sorted_indices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80"/>
                </a:solidFill>
              </a:rPr>
              <a:t>list</a:t>
            </a:r>
            <a:r>
              <a:rPr lang="en-US" sz="2000" dirty="0"/>
              <a:t>(</a:t>
            </a:r>
            <a:r>
              <a:rPr lang="en-US" sz="2000" dirty="0" err="1"/>
              <a:t>argsort</a:t>
            </a:r>
            <a:r>
              <a:rPr lang="en-US" sz="2000" dirty="0"/>
              <a:t>(topic))[::-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]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/>
              <a:t>):  </a:t>
            </a:r>
            <a:r>
              <a:rPr lang="en-US" sz="2000" i="1" dirty="0">
                <a:solidFill>
                  <a:srgbClr val="808080"/>
                </a:solidFill>
              </a:rPr>
              <a:t># Get top 5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    </a:t>
            </a:r>
            <a:r>
              <a:rPr lang="en-US" sz="2000" dirty="0"/>
              <a:t>index = </a:t>
            </a:r>
            <a:r>
              <a:rPr lang="en-US" sz="2000" dirty="0" err="1"/>
              <a:t>sorted_indices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dirty="0" err="1"/>
              <a:t>words_in_topic.append</a:t>
            </a:r>
            <a:r>
              <a:rPr lang="en-US" sz="2000" dirty="0"/>
              <a:t>(</a:t>
            </a:r>
            <a:r>
              <a:rPr lang="en-US" sz="2000" dirty="0" err="1"/>
              <a:t>reuters_vocab</a:t>
            </a:r>
            <a:r>
              <a:rPr lang="en-US" sz="2000" dirty="0"/>
              <a:t>[index])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", "</a:t>
            </a:r>
            <a:r>
              <a:rPr lang="en-US" sz="2000" dirty="0"/>
              <a:t>.join(</a:t>
            </a:r>
            <a:r>
              <a:rPr lang="en-US" sz="2000" dirty="0" err="1"/>
              <a:t>words_in_topic</a:t>
            </a:r>
            <a:r>
              <a:rPr lang="en-US" sz="2000" dirty="0"/>
              <a:t>)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14857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top 5 words in each topic:</a:t>
            </a:r>
          </a:p>
          <a:p>
            <a:pPr marL="0" indent="0">
              <a:buNone/>
            </a:pPr>
            <a:r>
              <a:rPr lang="en-US" sz="2400" dirty="0"/>
              <a:t>==================================================</a:t>
            </a:r>
          </a:p>
          <a:p>
            <a:pPr marL="0" indent="0">
              <a:buNone/>
            </a:pPr>
            <a:r>
              <a:rPr lang="en-US" sz="2400" dirty="0"/>
              <a:t>world, million, against, group, court</a:t>
            </a:r>
          </a:p>
          <a:p>
            <a:pPr marL="0" indent="0">
              <a:buNone/>
            </a:pPr>
            <a:r>
              <a:rPr lang="en-US" sz="2400" dirty="0" err="1"/>
              <a:t>harriman</a:t>
            </a:r>
            <a:r>
              <a:rPr lang="en-US" sz="2400" dirty="0"/>
              <a:t>, </a:t>
            </a:r>
            <a:r>
              <a:rPr lang="en-US" sz="2400" dirty="0" err="1"/>
              <a:t>clinton</a:t>
            </a:r>
            <a:r>
              <a:rPr lang="en-US" sz="2400" dirty="0"/>
              <a:t>, </a:t>
            </a:r>
            <a:r>
              <a:rPr lang="en-US" sz="2400" dirty="0" err="1"/>
              <a:t>u.s</a:t>
            </a:r>
            <a:r>
              <a:rPr lang="en-US" sz="2400" dirty="0"/>
              <a:t>, ambassador, </a:t>
            </a:r>
            <a:r>
              <a:rPr lang="en-US" sz="2400" dirty="0" err="1"/>
              <a:t>paris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pope, </a:t>
            </a:r>
            <a:r>
              <a:rPr lang="en-US" sz="2400" dirty="0" err="1"/>
              <a:t>vatican</a:t>
            </a:r>
            <a:r>
              <a:rPr lang="en-US" sz="2400" dirty="0"/>
              <a:t>, surgery, hospital, </a:t>
            </a:r>
            <a:r>
              <a:rPr lang="en-US" sz="2400" dirty="0" err="1"/>
              <a:t>rome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died, king, service, funeral, </a:t>
            </a:r>
            <a:r>
              <a:rPr lang="en-US" sz="2400" dirty="0" err="1"/>
              <a:t>michael</a:t>
            </a: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russian</a:t>
            </a:r>
            <a:r>
              <a:rPr lang="en-US" sz="2400" dirty="0"/>
              <a:t>, </a:t>
            </a:r>
            <a:r>
              <a:rPr lang="en-US" sz="2400" dirty="0" err="1"/>
              <a:t>russia</a:t>
            </a:r>
            <a:r>
              <a:rPr lang="en-US" sz="2400" dirty="0"/>
              <a:t>, soviet, </a:t>
            </a:r>
            <a:r>
              <a:rPr lang="en-US" sz="2400" dirty="0" err="1"/>
              <a:t>moscow</a:t>
            </a:r>
            <a:r>
              <a:rPr lang="en-US" sz="2400" dirty="0"/>
              <a:t>, communist</a:t>
            </a:r>
          </a:p>
          <a:p>
            <a:pPr marL="0" indent="0">
              <a:buNone/>
            </a:pPr>
            <a:r>
              <a:rPr lang="en-US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0484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Basic MWE merging – </a:t>
            </a:r>
            <a:r>
              <a:rPr lang="en-US" i="1" dirty="0"/>
              <a:t>multiword.py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from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 err="1"/>
              <a:t>nltk.tokenize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2060"/>
                </a:solidFill>
              </a:rPr>
              <a:t>import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/>
              <a:t>MWETokenizer</a:t>
            </a:r>
            <a:br>
              <a:rPr lang="en-US" sz="2400" dirty="0"/>
            </a:br>
            <a:r>
              <a:rPr lang="en-US" sz="2400" b="1" dirty="0">
                <a:solidFill>
                  <a:srgbClr val="002060"/>
                </a:solidFill>
              </a:rPr>
              <a:t>from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 err="1"/>
              <a:t>nltk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2060"/>
                </a:solidFill>
              </a:rPr>
              <a:t>import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 err="1"/>
              <a:t>FreqDist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 err="1"/>
              <a:t>mwe_list</a:t>
            </a:r>
            <a:r>
              <a:rPr lang="en-US" sz="2400" dirty="0"/>
              <a:t> = [(</a:t>
            </a:r>
            <a:r>
              <a:rPr lang="en-US" sz="2400" dirty="0">
                <a:solidFill>
                  <a:srgbClr val="006600"/>
                </a:solidFill>
              </a:rPr>
              <a:t>'palm'</a:t>
            </a:r>
            <a:r>
              <a:rPr lang="en-US" sz="2400" dirty="0"/>
              <a:t>,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>
                <a:solidFill>
                  <a:srgbClr val="006600"/>
                </a:solidFill>
              </a:rPr>
              <a:t>'fronds'</a:t>
            </a:r>
            <a:r>
              <a:rPr lang="en-US" sz="2400" dirty="0"/>
              <a:t>),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6600"/>
                </a:solidFill>
              </a:rPr>
              <a:t>'coast'</a:t>
            </a:r>
            <a:r>
              <a:rPr lang="en-US" sz="2400" dirty="0"/>
              <a:t>,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>
                <a:solidFill>
                  <a:srgbClr val="006600"/>
                </a:solidFill>
              </a:rPr>
              <a:t>'guard'</a:t>
            </a:r>
            <a:r>
              <a:rPr lang="en-US" sz="2400" dirty="0"/>
              <a:t>)]</a:t>
            </a:r>
            <a:br>
              <a:rPr lang="en-US" sz="2400" dirty="0"/>
            </a:br>
            <a:r>
              <a:rPr lang="en-US" sz="2400" dirty="0"/>
              <a:t>mwe = </a:t>
            </a:r>
            <a:r>
              <a:rPr lang="en-US" sz="2400" dirty="0" err="1"/>
              <a:t>MWETokenizer</a:t>
            </a:r>
            <a:r>
              <a:rPr lang="en-US" sz="2400" dirty="0"/>
              <a:t>(</a:t>
            </a:r>
            <a:r>
              <a:rPr lang="en-US" sz="2400" dirty="0" err="1"/>
              <a:t>mwe_list</a:t>
            </a:r>
            <a:r>
              <a:rPr lang="en-US" sz="2400" dirty="0"/>
              <a:t>,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>
                <a:solidFill>
                  <a:srgbClr val="7030A0"/>
                </a:solidFill>
              </a:rPr>
              <a:t>separator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006600"/>
                </a:solidFill>
              </a:rPr>
              <a:t>'_'</a:t>
            </a:r>
            <a:r>
              <a:rPr lang="en-US" sz="2400" dirty="0"/>
              <a:t>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tokens = </a:t>
            </a:r>
            <a:r>
              <a:rPr lang="en-US" sz="2400" dirty="0" err="1"/>
              <a:t>word_tokenize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6600"/>
                </a:solidFill>
              </a:rPr>
              <a:t>"The coast guard saw palm fronds."</a:t>
            </a:r>
            <a:r>
              <a:rPr lang="en-US" sz="2400" dirty="0"/>
              <a:t>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 err="1"/>
              <a:t>mwe_tokenized</a:t>
            </a:r>
            <a:r>
              <a:rPr lang="en-US" sz="2400" dirty="0"/>
              <a:t> = </a:t>
            </a:r>
            <a:r>
              <a:rPr lang="en-US" sz="2400" dirty="0" err="1"/>
              <a:t>mwe.tokenize</a:t>
            </a:r>
            <a:r>
              <a:rPr lang="en-US" sz="2400" dirty="0"/>
              <a:t>(tokens)</a:t>
            </a:r>
            <a:br>
              <a:rPr lang="en-US" sz="2400" dirty="0"/>
            </a:br>
            <a:br>
              <a:rPr lang="en-US" sz="2400" dirty="0"/>
            </a:br>
            <a:r>
              <a:rPr lang="en-US" sz="2400" b="1" dirty="0">
                <a:solidFill>
                  <a:srgbClr val="002060"/>
                </a:solidFill>
              </a:rPr>
              <a:t>for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/>
              <a:t>term</a:t>
            </a:r>
            <a:r>
              <a:rPr lang="en-US" sz="2400" dirty="0">
                <a:solidFill>
                  <a:srgbClr val="002060"/>
                </a:solidFill>
              </a:rPr>
              <a:t>,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 err="1"/>
              <a:t>freq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2060"/>
                </a:solidFill>
              </a:rPr>
              <a:t>in</a:t>
            </a:r>
            <a:r>
              <a:rPr lang="en-US" sz="2400" dirty="0">
                <a:solidFill>
                  <a:srgbClr val="CC7832"/>
                </a:solidFill>
              </a:rPr>
              <a:t> </a:t>
            </a:r>
            <a:r>
              <a:rPr lang="en-US" sz="2400" dirty="0" err="1"/>
              <a:t>FreqDist</a:t>
            </a:r>
            <a:r>
              <a:rPr lang="en-US" sz="2400" dirty="0"/>
              <a:t>(</a:t>
            </a:r>
            <a:r>
              <a:rPr lang="en-US" sz="2400" dirty="0" err="1"/>
              <a:t>mwe_tokenized</a:t>
            </a:r>
            <a:r>
              <a:rPr lang="en-US" sz="2400" dirty="0"/>
              <a:t>).</a:t>
            </a:r>
            <a:r>
              <a:rPr lang="en-US" sz="2400" dirty="0" err="1"/>
              <a:t>most_common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00FF"/>
                </a:solidFill>
              </a:rPr>
              <a:t>10</a:t>
            </a:r>
            <a:r>
              <a:rPr lang="en-US" sz="2400" dirty="0"/>
              <a:t>):</a:t>
            </a:r>
            <a:br>
              <a:rPr lang="en-US" sz="2400" dirty="0"/>
            </a:br>
            <a:r>
              <a:rPr lang="en-US" sz="2400" dirty="0">
                <a:solidFill>
                  <a:srgbClr val="002060"/>
                </a:solidFill>
              </a:rPr>
              <a:t>   </a:t>
            </a:r>
            <a:r>
              <a:rPr lang="en-US" sz="2400" b="1" dirty="0">
                <a:solidFill>
                  <a:srgbClr val="002060"/>
                </a:solidFill>
              </a:rPr>
              <a:t>print</a:t>
            </a:r>
            <a:r>
              <a:rPr lang="en-US" sz="2400" dirty="0"/>
              <a:t>(term + </a:t>
            </a:r>
            <a:r>
              <a:rPr lang="en-US" sz="2400" dirty="0">
                <a:solidFill>
                  <a:srgbClr val="006600"/>
                </a:solidFill>
              </a:rPr>
              <a:t>"\t"</a:t>
            </a:r>
            <a:r>
              <a:rPr lang="en-US" sz="2400" dirty="0">
                <a:solidFill>
                  <a:srgbClr val="A5C261"/>
                </a:solidFill>
              </a:rPr>
              <a:t> </a:t>
            </a:r>
            <a:r>
              <a:rPr lang="en-US" sz="2400" dirty="0"/>
              <a:t>+ </a:t>
            </a:r>
            <a:r>
              <a:rPr lang="en-US" sz="2400" dirty="0" err="1"/>
              <a:t>str</a:t>
            </a:r>
            <a:r>
              <a:rPr lang="en-US" sz="2400" dirty="0"/>
              <a:t>(</a:t>
            </a:r>
            <a:r>
              <a:rPr lang="en-US" sz="2400" dirty="0" err="1"/>
              <a:t>freq</a:t>
            </a:r>
            <a:r>
              <a:rPr lang="en-US" sz="2400" dirty="0"/>
              <a:t>))</a:t>
            </a:r>
          </a:p>
        </p:txBody>
      </p:sp>
    </p:spTree>
    <p:extLst>
      <p:ext uri="{BB962C8B-B14F-4D97-AF65-F5344CB8AC3E}">
        <p14:creationId xmlns:p14="http://schemas.microsoft.com/office/powerpoint/2010/main" val="12293248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the best topic per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808080"/>
                </a:solidFill>
              </a:rPr>
              <a:t># Check the top topic for each document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 err="1"/>
              <a:t>doc_topic_mapping</a:t>
            </a:r>
            <a:r>
              <a:rPr lang="en-US" sz="2000" dirty="0"/>
              <a:t> = </a:t>
            </a:r>
            <a:r>
              <a:rPr lang="en-US" sz="2000" dirty="0" err="1"/>
              <a:t>lda_model.doc_topic</a:t>
            </a:r>
            <a:r>
              <a:rPr lang="en-US" sz="2000" dirty="0"/>
              <a:t>_</a:t>
            </a:r>
            <a:br>
              <a:rPr lang="en-US" sz="2000" dirty="0"/>
            </a:b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# Let's see if the first 10 cluster nicely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>
                <a:solidFill>
                  <a:srgbClr val="000080"/>
                </a:solidFill>
              </a:rPr>
              <a:t>for </a:t>
            </a:r>
            <a:r>
              <a:rPr lang="en-US" sz="2000" dirty="0"/>
              <a:t>n </a:t>
            </a:r>
            <a:r>
              <a:rPr lang="en-US" sz="2000" b="1" dirty="0">
                <a:solidFill>
                  <a:srgbClr val="000080"/>
                </a:solidFill>
              </a:rPr>
              <a:t>in </a:t>
            </a:r>
            <a:r>
              <a:rPr lang="en-US" sz="2000" dirty="0">
                <a:solidFill>
                  <a:srgbClr val="000080"/>
                </a:solidFill>
              </a:rPr>
              <a:t>range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10</a:t>
            </a:r>
            <a:r>
              <a:rPr lang="en-US" sz="2000" dirty="0"/>
              <a:t>):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i="1" dirty="0">
                <a:solidFill>
                  <a:srgbClr val="808080"/>
                </a:solidFill>
              </a:rPr>
              <a:t># </a:t>
            </a:r>
            <a:r>
              <a:rPr lang="en-US" sz="2000" i="1" dirty="0" err="1">
                <a:solidFill>
                  <a:srgbClr val="808080"/>
                </a:solidFill>
              </a:rPr>
              <a:t>argmax</a:t>
            </a:r>
            <a:r>
              <a:rPr lang="en-US" sz="2000" i="1" dirty="0">
                <a:solidFill>
                  <a:srgbClr val="808080"/>
                </a:solidFill>
              </a:rPr>
              <a:t> returns the column with the </a:t>
            </a:r>
            <a:r>
              <a:rPr lang="en-US" sz="2000" i="1" dirty="0" err="1">
                <a:solidFill>
                  <a:srgbClr val="808080"/>
                </a:solidFill>
              </a:rPr>
              <a:t>maxmimum</a:t>
            </a:r>
            <a:r>
              <a:rPr lang="en-US" sz="2000" i="1" dirty="0">
                <a:solidFill>
                  <a:srgbClr val="808080"/>
                </a:solidFill>
              </a:rPr>
              <a:t> value for this row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best_topic</a:t>
            </a:r>
            <a:r>
              <a:rPr lang="en-US" sz="2000" dirty="0"/>
              <a:t> = </a:t>
            </a:r>
            <a:r>
              <a:rPr lang="en-US" sz="2000" dirty="0" err="1"/>
              <a:t>doc_topic_mapping</a:t>
            </a:r>
            <a:r>
              <a:rPr lang="en-US" sz="2000" dirty="0"/>
              <a:t>[n].</a:t>
            </a:r>
            <a:r>
              <a:rPr lang="en-US" sz="2000" dirty="0" err="1"/>
              <a:t>argmax</a:t>
            </a:r>
            <a:r>
              <a:rPr lang="en-US" sz="2000" dirty="0"/>
              <a:t>()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i="1" dirty="0">
                <a:solidFill>
                  <a:srgbClr val="808080"/>
                </a:solidFill>
              </a:rPr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"doc" </a:t>
            </a:r>
            <a:r>
              <a:rPr lang="en-US" sz="2000" dirty="0"/>
              <a:t>+ </a:t>
            </a:r>
            <a:r>
              <a:rPr lang="en-US" sz="2000" dirty="0" err="1">
                <a:solidFill>
                  <a:srgbClr val="000080"/>
                </a:solidFill>
              </a:rPr>
              <a:t>str</a:t>
            </a:r>
            <a:r>
              <a:rPr lang="en-US" sz="2000" dirty="0"/>
              <a:t>(n) + </a:t>
            </a:r>
            <a:r>
              <a:rPr lang="en-US" sz="2000" b="1" dirty="0">
                <a:solidFill>
                  <a:srgbClr val="008000"/>
                </a:solidFill>
              </a:rPr>
              <a:t>", titled: " </a:t>
            </a:r>
            <a:r>
              <a:rPr lang="en-US" sz="2000" dirty="0"/>
              <a:t>+ </a:t>
            </a:r>
            <a:r>
              <a:rPr lang="en-US" sz="2000" dirty="0" err="1"/>
              <a:t>reuters_titles</a:t>
            </a:r>
            <a:r>
              <a:rPr lang="en-US" sz="2000" dirty="0"/>
              <a:t>[n]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b="1" dirty="0">
                <a:solidFill>
                  <a:srgbClr val="000080"/>
                </a:solidFill>
              </a:rPr>
              <a:t>print(</a:t>
            </a:r>
            <a:r>
              <a:rPr lang="en-US" sz="2000" b="1" dirty="0">
                <a:solidFill>
                  <a:srgbClr val="008000"/>
                </a:solidFill>
              </a:rPr>
              <a:t>"Best topic: " </a:t>
            </a:r>
            <a:r>
              <a:rPr lang="en-US" sz="2000" dirty="0"/>
              <a:t>+ </a:t>
            </a:r>
            <a:r>
              <a:rPr lang="en-US" sz="2000" dirty="0" err="1"/>
              <a:t>best_topic</a:t>
            </a:r>
            <a:r>
              <a:rPr lang="en-US" sz="2000" b="1" dirty="0">
                <a:solidFill>
                  <a:srgbClr val="002060"/>
                </a:solidFill>
              </a:rPr>
              <a:t>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24297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doc0, titled: 0 UK: Prince Charles spearheads British royal revolution. LONDON 1996-08-20</a:t>
            </a:r>
          </a:p>
          <a:p>
            <a:pPr marL="0" indent="0">
              <a:buNone/>
            </a:pPr>
            <a:r>
              <a:rPr lang="en-US" sz="1600" dirty="0"/>
              <a:t>Best topic: 10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doc1, titled: 1 GERMANY: Historic Dresden church rising from WW2 ashes. DRESDEN, Germany 1996-08-21</a:t>
            </a:r>
          </a:p>
          <a:p>
            <a:pPr marL="0" indent="0">
              <a:buNone/>
            </a:pPr>
            <a:r>
              <a:rPr lang="en-US" sz="1600" dirty="0"/>
              <a:t>Best topic: 4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doc2, titled: 2 INDIA: Mother Teresa's condition said still unstable. CALCUTTA 1996-08-23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doc3, titled: 3 UK: Palace warns British weekly over Charles pictures. LONDON 1996-08-25</a:t>
            </a:r>
          </a:p>
          <a:p>
            <a:pPr marL="0" indent="0">
              <a:buNone/>
            </a:pPr>
            <a:r>
              <a:rPr lang="en-US" sz="1600" dirty="0"/>
              <a:t>Best topic: 10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doc4, titled: 4 INDIA: Mother Teresa, slightly stronger, blesses nuns. CALCUTTA 1996-08-25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doc5, titled: 5 INDIA: Mother Teresa's condition unchanged, thousands pray. CALCUTTA 1996-08-</a:t>
            </a:r>
          </a:p>
          <a:p>
            <a:pPr marL="0" indent="0">
              <a:buNone/>
            </a:pPr>
            <a:r>
              <a:rPr lang="en-US" sz="1600" dirty="0"/>
              <a:t>Best topic: 15</a:t>
            </a:r>
          </a:p>
        </p:txBody>
      </p:sp>
    </p:spTree>
    <p:extLst>
      <p:ext uri="{BB962C8B-B14F-4D97-AF65-F5344CB8AC3E}">
        <p14:creationId xmlns:p14="http://schemas.microsoft.com/office/powerpoint/2010/main" val="23425224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Plotting word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import </a:t>
            </a:r>
            <a:r>
              <a:rPr lang="en-US" sz="2400" dirty="0" err="1"/>
              <a:t>matplotlib.pyplot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80"/>
                </a:solidFill>
              </a:rPr>
              <a:t>as </a:t>
            </a:r>
            <a:r>
              <a:rPr lang="en-US" sz="2400" dirty="0" err="1"/>
              <a:t>pplt</a:t>
            </a:r>
            <a:br>
              <a:rPr lang="en-US" sz="2400" dirty="0"/>
            </a:br>
            <a:br>
              <a:rPr lang="en-US" sz="2400" dirty="0"/>
            </a:br>
            <a:r>
              <a:rPr lang="en-US" sz="2400" i="1" dirty="0">
                <a:solidFill>
                  <a:srgbClr val="808080"/>
                </a:solidFill>
              </a:rPr>
              <a:t># Make two rows, one column of plots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 err="1"/>
              <a:t>figure_container</a:t>
            </a:r>
            <a:r>
              <a:rPr lang="en-US" sz="2400" dirty="0"/>
              <a:t>, </a:t>
            </a:r>
            <a:r>
              <a:rPr lang="en-US" sz="2400" dirty="0" err="1"/>
              <a:t>my_plot_axes</a:t>
            </a:r>
            <a:r>
              <a:rPr lang="en-US" sz="2400" dirty="0"/>
              <a:t> = </a:t>
            </a:r>
            <a:r>
              <a:rPr lang="en-US" sz="2400" dirty="0" err="1"/>
              <a:t>pplt.subplots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00FF"/>
                </a:solidFill>
              </a:rPr>
              <a:t>2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)  </a:t>
            </a:r>
            <a:br>
              <a:rPr lang="en-US" sz="2400" dirty="0"/>
            </a:b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# Fill the subplots with each of the following two topics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 err="1"/>
              <a:t>my_plot_axes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0</a:t>
            </a:r>
            <a:r>
              <a:rPr lang="en-US" sz="2400" dirty="0"/>
              <a:t>].stem(</a:t>
            </a:r>
            <a:r>
              <a:rPr lang="en-US" sz="2400" dirty="0" err="1"/>
              <a:t>topic_word_mapping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4</a:t>
            </a:r>
            <a:r>
              <a:rPr lang="en-US" sz="2400" dirty="0"/>
              <a:t>,:])</a:t>
            </a:r>
            <a:br>
              <a:rPr lang="en-US" sz="2400" dirty="0"/>
            </a:br>
            <a:r>
              <a:rPr lang="en-US" sz="2400" dirty="0" err="1"/>
              <a:t>my_plot_axes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r>
              <a:rPr lang="en-US" sz="2400" dirty="0"/>
              <a:t>].stem(</a:t>
            </a:r>
            <a:r>
              <a:rPr lang="en-US" sz="2400" dirty="0" err="1"/>
              <a:t>topic_word_mapping</a:t>
            </a:r>
            <a:r>
              <a:rPr lang="en-US" sz="2400" dirty="0"/>
              <a:t>[</a:t>
            </a:r>
            <a:r>
              <a:rPr lang="en-US" sz="2400" dirty="0">
                <a:solidFill>
                  <a:srgbClr val="0000FF"/>
                </a:solidFill>
              </a:rPr>
              <a:t>15</a:t>
            </a:r>
            <a:r>
              <a:rPr lang="en-US" sz="2400" dirty="0"/>
              <a:t>,:])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 err="1"/>
              <a:t>pplt.show</a:t>
            </a:r>
            <a:r>
              <a:rPr lang="en-US" sz="2400" dirty="0"/>
              <a:t>()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92935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Reminder: all words are in all topics!</a:t>
            </a:r>
          </a:p>
        </p:txBody>
      </p:sp>
      <p:pic>
        <p:nvPicPr>
          <p:cNvPr id="7170" name="Picture 2" descr="C:\Users\az364\Desktop\figure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52600"/>
            <a:ext cx="5734051" cy="430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2742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 can we read?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you want more practice, work through the NLTK book, chapter 8, up to section 5</a:t>
            </a:r>
          </a:p>
          <a:p>
            <a:pPr lvl="1"/>
            <a:r>
              <a:rPr lang="en-US" dirty="0"/>
              <a:t>Review of constituent parsing</a:t>
            </a:r>
          </a:p>
          <a:p>
            <a:pPr lvl="1"/>
            <a:r>
              <a:rPr lang="en-US" dirty="0"/>
              <a:t>Some additional ideas about sentence structure</a:t>
            </a:r>
          </a:p>
          <a:p>
            <a:pPr lvl="1"/>
            <a:endParaRPr lang="en-US" dirty="0"/>
          </a:p>
          <a:p>
            <a:r>
              <a:rPr lang="en-US" dirty="0"/>
              <a:t>What to read next?</a:t>
            </a:r>
          </a:p>
          <a:p>
            <a:pPr lvl="1"/>
            <a:r>
              <a:rPr lang="en-US" dirty="0"/>
              <a:t>After the final: I recommend Chapter 6 – supervised text classification with some more advanced Python</a:t>
            </a:r>
          </a:p>
        </p:txBody>
      </p:sp>
    </p:spTree>
    <p:extLst>
      <p:ext uri="{BB962C8B-B14F-4D97-AF65-F5344CB8AC3E}">
        <p14:creationId xmlns:p14="http://schemas.microsoft.com/office/powerpoint/2010/main" val="2563973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Pretrained</a:t>
            </a:r>
            <a:r>
              <a:rPr lang="en-US" dirty="0"/>
              <a:t>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General NLP pipelines: Spacy, </a:t>
            </a:r>
            <a:r>
              <a:rPr lang="en-US" dirty="0" err="1"/>
              <a:t>CoreNLP</a:t>
            </a:r>
            <a:r>
              <a:rPr lang="en-US" dirty="0"/>
              <a:t>, </a:t>
            </a:r>
            <a:r>
              <a:rPr lang="en-US" dirty="0" err="1"/>
              <a:t>gensim</a:t>
            </a:r>
            <a:r>
              <a:rPr lang="en-US" dirty="0"/>
              <a:t>…</a:t>
            </a:r>
          </a:p>
          <a:p>
            <a:r>
              <a:rPr lang="en-US" dirty="0"/>
              <a:t>Or try Nathan Schneider’s MWE system: </a:t>
            </a:r>
          </a:p>
          <a:p>
            <a:pPr lvl="1"/>
            <a:r>
              <a:rPr lang="en-US" dirty="0">
                <a:hlinkClick r:id="rId2"/>
              </a:rPr>
              <a:t>https://github.com/nschneid/pysupersensetagger</a:t>
            </a:r>
            <a:endParaRPr lang="en-US" dirty="0"/>
          </a:p>
          <a:p>
            <a:r>
              <a:rPr lang="en-US" dirty="0"/>
              <a:t>Trained on STREUSLE corpus:</a:t>
            </a:r>
          </a:p>
          <a:p>
            <a:pPr lvl="1"/>
            <a:r>
              <a:rPr lang="en-US" dirty="0">
                <a:hlinkClick r:id="rId3"/>
              </a:rPr>
              <a:t>https://github.com/nert-nlp/streusle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You can also try writing your own </a:t>
            </a:r>
            <a:br>
              <a:rPr lang="en-US" dirty="0"/>
            </a:br>
            <a:r>
              <a:rPr lang="en-US" dirty="0"/>
              <a:t>(hint: this can be formulated as a BIO sequence labeling task)</a:t>
            </a:r>
          </a:p>
        </p:txBody>
      </p:sp>
    </p:spTree>
    <p:extLst>
      <p:ext uri="{BB962C8B-B14F-4D97-AF65-F5344CB8AC3E}">
        <p14:creationId xmlns:p14="http://schemas.microsoft.com/office/powerpoint/2010/main" val="1885227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Collapsed frequencies: ‘palm fronds’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Collapsed frequencies:</a:t>
            </a:r>
          </a:p>
          <a:p>
            <a:pPr lvl="1"/>
            <a:r>
              <a:rPr lang="en-US" sz="2800" dirty="0"/>
              <a:t>island 			3</a:t>
            </a:r>
          </a:p>
          <a:p>
            <a:pPr lvl="1"/>
            <a:r>
              <a:rPr lang="en-US" sz="2800" dirty="0" err="1">
                <a:solidFill>
                  <a:srgbClr val="0070C0"/>
                </a:solidFill>
              </a:rPr>
              <a:t>coast_guard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		2</a:t>
            </a:r>
          </a:p>
          <a:p>
            <a:pPr lvl="1"/>
            <a:r>
              <a:rPr lang="en-US" sz="2800" dirty="0">
                <a:solidFill>
                  <a:srgbClr val="FF0000"/>
                </a:solidFill>
              </a:rPr>
              <a:t>navy </a:t>
            </a:r>
            <a:r>
              <a:rPr lang="en-US" sz="2800" dirty="0"/>
              <a:t>			1</a:t>
            </a:r>
          </a:p>
          <a:p>
            <a:pPr lvl="1"/>
            <a:r>
              <a:rPr lang="en-US" sz="2800" dirty="0" err="1">
                <a:solidFill>
                  <a:srgbClr val="0070C0"/>
                </a:solidFill>
              </a:rPr>
              <a:t>u.s._navy</a:t>
            </a:r>
            <a:r>
              <a:rPr lang="en-US" sz="2800" dirty="0"/>
              <a:t>		1</a:t>
            </a:r>
          </a:p>
          <a:p>
            <a:pPr lvl="1"/>
            <a:r>
              <a:rPr lang="en-US" sz="2800" dirty="0" err="1">
                <a:solidFill>
                  <a:srgbClr val="0070C0"/>
                </a:solidFill>
              </a:rPr>
              <a:t>palm_fron</a:t>
            </a:r>
            <a:r>
              <a:rPr lang="en-US" sz="2800" dirty="0" err="1">
                <a:solidFill>
                  <a:srgbClr val="7030A0"/>
                </a:solidFill>
              </a:rPr>
              <a:t>d</a:t>
            </a:r>
            <a:r>
              <a:rPr lang="en-US" sz="2800" dirty="0"/>
              <a:t> 		1</a:t>
            </a:r>
          </a:p>
          <a:p>
            <a:pPr lvl="1"/>
            <a:r>
              <a:rPr lang="en-US" dirty="0"/>
              <a:t>castaway		1</a:t>
            </a:r>
          </a:p>
          <a:p>
            <a:pPr lvl="1"/>
            <a:r>
              <a:rPr lang="en-US" dirty="0"/>
              <a:t>Honolulu		1</a:t>
            </a:r>
          </a:p>
          <a:p>
            <a:pPr lvl="1"/>
            <a:r>
              <a:rPr lang="en-US" dirty="0" err="1"/>
              <a:t>Fanadik</a:t>
            </a:r>
            <a:r>
              <a:rPr lang="en-US" dirty="0"/>
              <a:t>			1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strand</a:t>
            </a:r>
            <a:r>
              <a:rPr lang="en-US" dirty="0"/>
              <a:t>			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2600" y="1752600"/>
            <a:ext cx="236220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Should we lower case?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62600" y="3048000"/>
            <a:ext cx="23622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Are MWEs sometimes harmful?</a:t>
            </a:r>
          </a:p>
        </p:txBody>
      </p:sp>
    </p:spTree>
    <p:extLst>
      <p:ext uri="{BB962C8B-B14F-4D97-AF65-F5344CB8AC3E}">
        <p14:creationId xmlns:p14="http://schemas.microsoft.com/office/powerpoint/2010/main" val="257215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distance?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can measure distance in </a:t>
            </a:r>
            <a:r>
              <a:rPr lang="en-US" i="1" dirty="0"/>
              <a:t>n</a:t>
            </a:r>
            <a:r>
              <a:rPr lang="en-US" dirty="0"/>
              <a:t> dimensions</a:t>
            </a:r>
          </a:p>
          <a:p>
            <a:r>
              <a:rPr lang="en-US" dirty="0"/>
              <a:t>Problems:</a:t>
            </a:r>
          </a:p>
          <a:p>
            <a:pPr lvl="1"/>
            <a:r>
              <a:rPr lang="en-US" b="1" dirty="0"/>
              <a:t>Document length</a:t>
            </a:r>
          </a:p>
          <a:p>
            <a:pPr lvl="1"/>
            <a:r>
              <a:rPr lang="en-US" b="1" dirty="0"/>
              <a:t>Scaling</a:t>
            </a:r>
          </a:p>
          <a:p>
            <a:pPr lvl="1"/>
            <a:r>
              <a:rPr lang="en-US" b="1" dirty="0"/>
              <a:t>Term specificity</a:t>
            </a:r>
          </a:p>
          <a:p>
            <a:pPr lvl="1"/>
            <a:r>
              <a:rPr lang="en-US" b="1" dirty="0"/>
              <a:t>Collinearity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0"/>
            <a:ext cx="4114800" cy="41317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719434-C92B-41C7-B94B-58F43C28A5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800600"/>
            <a:ext cx="3153586" cy="11144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9683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 length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Distance might seem like a good idea but…</a:t>
            </a:r>
          </a:p>
          <a:p>
            <a:pPr lvl="1"/>
            <a:r>
              <a:rPr lang="en-US" dirty="0"/>
              <a:t>Longer documents have more words</a:t>
            </a:r>
          </a:p>
          <a:p>
            <a:pPr lvl="2"/>
            <a:r>
              <a:rPr lang="en-US" dirty="0"/>
              <a:t>Short document may not mention U.S. Coast Guard often</a:t>
            </a:r>
          </a:p>
          <a:p>
            <a:pPr lvl="2"/>
            <a:r>
              <a:rPr lang="en-US" dirty="0"/>
              <a:t>But the fact that it does so in just 100 words seems significant</a:t>
            </a:r>
          </a:p>
          <a:p>
            <a:pPr lvl="1"/>
            <a:r>
              <a:rPr lang="en-US" dirty="0"/>
              <a:t>Still, </a:t>
            </a:r>
            <a:r>
              <a:rPr lang="en-US" b="1" dirty="0"/>
              <a:t>the angle</a:t>
            </a:r>
            <a:br>
              <a:rPr lang="en-US" b="1" dirty="0"/>
            </a:br>
            <a:r>
              <a:rPr lang="en-US" dirty="0"/>
              <a:t>remains the same</a:t>
            </a:r>
          </a:p>
          <a:p>
            <a:pPr lvl="1">
              <a:buFont typeface="Wingdings"/>
              <a:buChar char="Ø"/>
            </a:pPr>
            <a:r>
              <a:rPr lang="en-US" dirty="0"/>
              <a:t>Normalize length</a:t>
            </a:r>
          </a:p>
          <a:p>
            <a:pPr lvl="1">
              <a:buFont typeface="Wingdings"/>
              <a:buChar char="Ø"/>
            </a:pPr>
            <a:r>
              <a:rPr lang="en-US" b="1" dirty="0"/>
              <a:t>Cosine similarity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038600"/>
            <a:ext cx="2462212" cy="24723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037029"/>
            <a:ext cx="2463776" cy="24739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21376" y="4038600"/>
            <a:ext cx="134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10x </a:t>
            </a:r>
            <a:r>
              <a:rPr lang="en-US" b="1" i="1" dirty="0">
                <a:solidFill>
                  <a:srgbClr val="0070C0"/>
                </a:solidFill>
              </a:rPr>
              <a:t>navy …</a:t>
            </a:r>
          </a:p>
        </p:txBody>
      </p:sp>
    </p:spTree>
    <p:extLst>
      <p:ext uri="{BB962C8B-B14F-4D97-AF65-F5344CB8AC3E}">
        <p14:creationId xmlns:p14="http://schemas.microsoft.com/office/powerpoint/2010/main" val="1482979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Cosine similarity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Measure the </a:t>
                </a:r>
                <a:r>
                  <a:rPr lang="en-US" b="1" dirty="0"/>
                  <a:t>angle </a:t>
                </a:r>
                <a:r>
                  <a:rPr lang="en-US" dirty="0"/>
                  <a:t>between vectors:</a:t>
                </a:r>
              </a:p>
              <a:p>
                <a:endParaRPr lang="en-US" dirty="0"/>
              </a:p>
              <a:p>
                <a:pPr marL="41148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num>
                        <m:den>
                          <m:d>
                            <m:dPr>
                              <m:begChr m:val="‖"/>
                              <m:endChr m:val="‖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  <m:d>
                            <m:dPr>
                              <m:begChr m:val="‖"/>
                              <m:endChr m:val="‖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  <a:p>
                <a:pPr marL="41148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Dot product of two vectors divided by the product of their magnitudes</a:t>
                </a:r>
              </a:p>
              <a:p>
                <a:pPr lvl="2"/>
                <a:r>
                  <a:rPr lang="en-US" dirty="0"/>
                  <a:t>Dot product: multiply vectors cell-wise and sum</a:t>
                </a:r>
              </a:p>
              <a:p>
                <a:pPr lvl="2"/>
                <a:r>
                  <a:rPr lang="en-US" dirty="0"/>
                  <a:t>Magnitude: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/>
                          </a:rPr>
                          <m:t>..+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US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41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1457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With cosine similarity, the proportion of word frequencies gives the direction</a:t>
            </a:r>
          </a:p>
          <a:p>
            <a:pPr lvl="1"/>
            <a:r>
              <a:rPr lang="en-US" dirty="0"/>
              <a:t>If word 1 appears </a:t>
            </a:r>
            <a:r>
              <a:rPr lang="en-US" b="1" dirty="0"/>
              <a:t>once </a:t>
            </a:r>
            <a:r>
              <a:rPr lang="en-US" dirty="0"/>
              <a:t>and word 2 appear </a:t>
            </a:r>
            <a:r>
              <a:rPr lang="en-US" b="1" dirty="0"/>
              <a:t>twice:</a:t>
            </a:r>
          </a:p>
          <a:p>
            <a:pPr lvl="2"/>
            <a:r>
              <a:rPr lang="en-US" dirty="0"/>
              <a:t>proportion 1:2</a:t>
            </a:r>
          </a:p>
          <a:p>
            <a:pPr lvl="1"/>
            <a:r>
              <a:rPr lang="en-US" dirty="0"/>
              <a:t>Now consider words appearing 10 vs. 20 times:</a:t>
            </a:r>
          </a:p>
          <a:p>
            <a:pPr lvl="2"/>
            <a:r>
              <a:rPr lang="en-US" dirty="0"/>
              <a:t>proportion 1:2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/>
              <a:buChar char="Ø"/>
            </a:pPr>
            <a:r>
              <a:rPr lang="en-US" dirty="0"/>
              <a:t>But is a word appearing twice really twice as important as one appearing once?</a:t>
            </a:r>
          </a:p>
          <a:p>
            <a:pPr>
              <a:buFont typeface="Wingdings"/>
              <a:buChar char="Ø"/>
            </a:pPr>
            <a:r>
              <a:rPr lang="en-US" dirty="0"/>
              <a:t>Is it the same for 10 vs. 20?</a:t>
            </a:r>
          </a:p>
          <a:p>
            <a:pPr>
              <a:buFont typeface="Wingdings"/>
              <a:buChar char="Ø"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6714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1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0578A2"/>
      </a:accent4>
      <a:accent5>
        <a:srgbClr val="C2AD8D"/>
      </a:accent5>
      <a:accent6>
        <a:srgbClr val="506E94"/>
      </a:accent6>
      <a:hlink>
        <a:srgbClr val="0000FF"/>
      </a:hlink>
      <a:folHlink>
        <a:srgbClr val="0000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1477</TotalTime>
  <Words>2323</Words>
  <Application>Microsoft Office PowerPoint</Application>
  <PresentationFormat>On-screen Show (4:3)</PresentationFormat>
  <Paragraphs>229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Calibri</vt:lpstr>
      <vt:lpstr>Cambria</vt:lpstr>
      <vt:lpstr>Cambria Math</vt:lpstr>
      <vt:lpstr>Wingdings</vt:lpstr>
      <vt:lpstr>Wingdings 2</vt:lpstr>
      <vt:lpstr>Foundry</vt:lpstr>
      <vt:lpstr>LING-362 Introduction to  Natural Language Processing</vt:lpstr>
      <vt:lpstr>Topic Modelling</vt:lpstr>
      <vt:lpstr>Basic MWE merging – multiword.py</vt:lpstr>
      <vt:lpstr>Pretrained models</vt:lpstr>
      <vt:lpstr>Collapsed frequencies: ‘palm fronds’</vt:lpstr>
      <vt:lpstr>How to measure distance?</vt:lpstr>
      <vt:lpstr>Document length</vt:lpstr>
      <vt:lpstr>Cosine similarity</vt:lpstr>
      <vt:lpstr>Scaling</vt:lpstr>
      <vt:lpstr>Scaling</vt:lpstr>
      <vt:lpstr>Term specificity</vt:lpstr>
      <vt:lpstr>Collection frequency</vt:lpstr>
      <vt:lpstr>Document frequency</vt:lpstr>
      <vt:lpstr>Just one number</vt:lpstr>
      <vt:lpstr>TF-IDF</vt:lpstr>
      <vt:lpstr>Classifying documents</vt:lpstr>
      <vt:lpstr>An approach to automatic “topics”</vt:lpstr>
      <vt:lpstr>LDA – a caricature</vt:lpstr>
      <vt:lpstr>The 'generative story'</vt:lpstr>
      <vt:lpstr>LDA – more formally</vt:lpstr>
      <vt:lpstr>Inferring latent variables</vt:lpstr>
      <vt:lpstr>Let's do it!</vt:lpstr>
      <vt:lpstr>Library lda</vt:lpstr>
      <vt:lpstr>Imports</vt:lpstr>
      <vt:lpstr>Example data</vt:lpstr>
      <vt:lpstr>Testing the data</vt:lpstr>
      <vt:lpstr>Fitting the model</vt:lpstr>
      <vt:lpstr>Getting top words for each topic</vt:lpstr>
      <vt:lpstr>Output</vt:lpstr>
      <vt:lpstr>Getting the best topic per document</vt:lpstr>
      <vt:lpstr>Output</vt:lpstr>
      <vt:lpstr>Plotting word distributions</vt:lpstr>
      <vt:lpstr>Reminder: all words are in all topics!</vt:lpstr>
      <vt:lpstr>What else can we read?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Natural Language Processing</dc:title>
  <dc:creator>Amir Zeldes</dc:creator>
  <cp:lastModifiedBy>Amir Zeldes</cp:lastModifiedBy>
  <cp:revision>891</cp:revision>
  <dcterms:created xsi:type="dcterms:W3CDTF">2015-10-05T21:10:16Z</dcterms:created>
  <dcterms:modified xsi:type="dcterms:W3CDTF">2021-11-29T15:19:39Z</dcterms:modified>
</cp:coreProperties>
</file>