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4"/>
  </p:notesMasterIdLst>
  <p:sldIdLst>
    <p:sldId id="256" r:id="rId2"/>
    <p:sldId id="270" r:id="rId3"/>
    <p:sldId id="271" r:id="rId4"/>
    <p:sldId id="272" r:id="rId5"/>
    <p:sldId id="273" r:id="rId6"/>
    <p:sldId id="413" r:id="rId7"/>
    <p:sldId id="415" r:id="rId8"/>
    <p:sldId id="416" r:id="rId9"/>
    <p:sldId id="397" r:id="rId10"/>
    <p:sldId id="398" r:id="rId11"/>
    <p:sldId id="399" r:id="rId12"/>
    <p:sldId id="400" r:id="rId13"/>
    <p:sldId id="401" r:id="rId14"/>
    <p:sldId id="402" r:id="rId15"/>
    <p:sldId id="417" r:id="rId16"/>
    <p:sldId id="403" r:id="rId17"/>
    <p:sldId id="454" r:id="rId18"/>
    <p:sldId id="461" r:id="rId19"/>
    <p:sldId id="462" r:id="rId20"/>
    <p:sldId id="257" r:id="rId21"/>
    <p:sldId id="264" r:id="rId22"/>
    <p:sldId id="265" r:id="rId23"/>
    <p:sldId id="266" r:id="rId24"/>
    <p:sldId id="267" r:id="rId25"/>
    <p:sldId id="258" r:id="rId26"/>
    <p:sldId id="259" r:id="rId27"/>
    <p:sldId id="260" r:id="rId28"/>
    <p:sldId id="261" r:id="rId29"/>
    <p:sldId id="262" r:id="rId30"/>
    <p:sldId id="263" r:id="rId31"/>
    <p:sldId id="268" r:id="rId32"/>
    <p:sldId id="274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00FF"/>
    <a:srgbClr val="5C9E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382" y="4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40B73B-0812-4975-A8B4-D2D7AAFE4965}" type="datetimeFigureOut">
              <a:rPr lang="en-US" smtClean="0"/>
              <a:t>11/8/2021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966361-746C-4569-A822-E768C017FF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4048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/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11/8/2021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11/8/2021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11/8/2021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/>
            </a:lvl1pPr>
            <a:lvl2pPr>
              <a:buClr>
                <a:srgbClr val="002060"/>
              </a:buClr>
              <a:defRPr/>
            </a:lvl2pPr>
            <a:extLst/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11/8/2021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rgbClr val="002060"/>
                </a:solidFill>
              </a:defRPr>
            </a:lvl1pPr>
            <a:extLst/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11/8/2021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11/8/2021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11/8/2021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11/8/2021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11/8/2021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11/8/2021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11/8/2021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/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/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386622B1-F2BC-4186-9F4A-76DE9254F7E4}" type="datetimeFigureOut">
              <a:rPr lang="en-US" smtClean="0"/>
              <a:t>11/8/2021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rgbClr val="002060"/>
                </a:solidFill>
                <a:effectLst/>
              </a:defRPr>
            </a:lvl1pPr>
            <a:extLst/>
          </a:lstStyle>
          <a:p>
            <a:fld id="{F6AB0563-D78A-4FA2-B6B1-9EDD31DABC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/>
          </a:bodyPr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  <p:pic>
        <p:nvPicPr>
          <p:cNvPr id="8" name="Picture 2" descr="C:\Uni\Teaching\LING362\nlp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6096000"/>
            <a:ext cx="1600200" cy="51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54864" algn="l" rtl="0" eaLnBrk="1" latinLnBrk="0" hangingPunct="1">
        <a:spcBef>
          <a:spcPct val="0"/>
        </a:spcBef>
        <a:buNone/>
        <a:defRPr kumimoji="0" sz="4600" kern="1200">
          <a:ln>
            <a:noFill/>
          </a:ln>
          <a:solidFill>
            <a:srgbClr val="002060"/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Tx/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rgbClr val="002060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corpling.uis.georgetown.edu/cqp/" TargetMode="External"/><Relationship Id="rId2" Type="http://schemas.openxmlformats.org/officeDocument/2006/relationships/hyperlink" Target="https://corpling.uis.georgetown.edu/etherpad/p/viterbi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cistern.cis.lmu.de/marmot/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/>
              <a:t>LING-362</a:t>
            </a:r>
            <a:br>
              <a:rPr lang="en-US" dirty="0"/>
            </a:br>
            <a:r>
              <a:rPr lang="en-US" dirty="0"/>
              <a:t>Introduction to </a:t>
            </a:r>
            <a:br>
              <a:rPr lang="en-US" dirty="0"/>
            </a:br>
            <a:r>
              <a:rPr lang="en-US" b="1" dirty="0">
                <a:solidFill>
                  <a:srgbClr val="002060"/>
                </a:solidFill>
              </a:rPr>
              <a:t>N</a:t>
            </a:r>
            <a:r>
              <a:rPr lang="en-US" dirty="0"/>
              <a:t>atural </a:t>
            </a:r>
            <a:r>
              <a:rPr lang="en-US" b="1" dirty="0">
                <a:solidFill>
                  <a:srgbClr val="002060"/>
                </a:solidFill>
              </a:rPr>
              <a:t>L</a:t>
            </a:r>
            <a:r>
              <a:rPr lang="en-US" dirty="0"/>
              <a:t>anguage </a:t>
            </a:r>
            <a:r>
              <a:rPr lang="en-US" b="1" dirty="0">
                <a:solidFill>
                  <a:srgbClr val="002060"/>
                </a:solidFill>
              </a:rPr>
              <a:t>P</a:t>
            </a:r>
            <a:r>
              <a:rPr lang="en-US" dirty="0"/>
              <a:t>rocessing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Viterbi (</a:t>
            </a:r>
            <a:r>
              <a:rPr lang="en-US" dirty="0" err="1"/>
              <a:t>ctd</a:t>
            </a:r>
            <a:r>
              <a:rPr lang="en-US" dirty="0"/>
              <a:t>.) and Sequence Labeling</a:t>
            </a:r>
          </a:p>
        </p:txBody>
      </p:sp>
      <p:pic>
        <p:nvPicPr>
          <p:cNvPr id="1026" name="Picture 2" descr="C:\Uni\Teaching\LING362\nl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5329249"/>
            <a:ext cx="3429000" cy="1108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96721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Viterbi – starting probabilities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Training data:</a:t>
            </a:r>
          </a:p>
          <a:p>
            <a:pPr marL="411480" lvl="1" indent="0">
              <a:buNone/>
            </a:pPr>
            <a:r>
              <a:rPr lang="en-US" i="1" dirty="0">
                <a:solidFill>
                  <a:srgbClr val="808080"/>
                </a:solidFill>
              </a:rPr>
              <a:t># q0 probabilities: 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# can't use prior tags to estimate initial state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dirty="0" err="1"/>
              <a:t>start_p</a:t>
            </a:r>
            <a:r>
              <a:rPr lang="en-US" dirty="0"/>
              <a:t> = {</a:t>
            </a:r>
            <a:br>
              <a:rPr lang="en-US" dirty="0"/>
            </a:br>
            <a:r>
              <a:rPr lang="en-US" dirty="0"/>
              <a:t>	</a:t>
            </a:r>
            <a:r>
              <a:rPr lang="en-US" b="1" dirty="0">
                <a:solidFill>
                  <a:srgbClr val="008000"/>
                </a:solidFill>
              </a:rPr>
              <a:t>','</a:t>
            </a:r>
            <a:r>
              <a:rPr lang="en-US" dirty="0"/>
              <a:t>: </a:t>
            </a:r>
            <a:r>
              <a:rPr lang="en-US" dirty="0">
                <a:solidFill>
                  <a:srgbClr val="0000FF"/>
                </a:solidFill>
              </a:rPr>
              <a:t>0.006</a:t>
            </a:r>
            <a:r>
              <a:rPr lang="en-US" dirty="0"/>
              <a:t>,</a:t>
            </a:r>
            <a:br>
              <a:rPr lang="en-US" dirty="0"/>
            </a:br>
            <a:r>
              <a:rPr lang="en-US" dirty="0"/>
              <a:t>	</a:t>
            </a:r>
            <a:r>
              <a:rPr lang="en-US" b="1" dirty="0">
                <a:solidFill>
                  <a:srgbClr val="008000"/>
                </a:solidFill>
              </a:rPr>
              <a:t>'CC'</a:t>
            </a:r>
            <a:r>
              <a:rPr lang="en-US" dirty="0"/>
              <a:t>: </a:t>
            </a:r>
            <a:r>
              <a:rPr lang="en-US" dirty="0">
                <a:solidFill>
                  <a:srgbClr val="0000FF"/>
                </a:solidFill>
              </a:rPr>
              <a:t>0.0451</a:t>
            </a:r>
            <a:r>
              <a:rPr lang="en-US" dirty="0"/>
              <a:t>,</a:t>
            </a:r>
            <a:br>
              <a:rPr lang="en-US" dirty="0"/>
            </a:br>
            <a:r>
              <a:rPr lang="en-US" dirty="0"/>
              <a:t>	</a:t>
            </a:r>
            <a:r>
              <a:rPr lang="en-US" b="1" dirty="0">
                <a:solidFill>
                  <a:srgbClr val="008000"/>
                </a:solidFill>
              </a:rPr>
              <a:t>'CD'</a:t>
            </a:r>
            <a:r>
              <a:rPr lang="en-US" dirty="0"/>
              <a:t>: </a:t>
            </a:r>
            <a:r>
              <a:rPr lang="en-US" dirty="0">
                <a:solidFill>
                  <a:srgbClr val="0000FF"/>
                </a:solidFill>
              </a:rPr>
              <a:t>0.0158</a:t>
            </a:r>
            <a:r>
              <a:rPr lang="en-US" dirty="0"/>
              <a:t>,</a:t>
            </a:r>
            <a:br>
              <a:rPr lang="en-US" dirty="0"/>
            </a:br>
            <a:r>
              <a:rPr lang="en-US" dirty="0"/>
              <a:t>	</a:t>
            </a:r>
            <a:r>
              <a:rPr lang="en-US" b="1" dirty="0">
                <a:solidFill>
                  <a:srgbClr val="008000"/>
                </a:solidFill>
              </a:rPr>
              <a:t>'DT'</a:t>
            </a:r>
            <a:r>
              <a:rPr lang="en-US" dirty="0"/>
              <a:t>: </a:t>
            </a:r>
            <a:r>
              <a:rPr lang="en-US" dirty="0">
                <a:solidFill>
                  <a:srgbClr val="0000FF"/>
                </a:solidFill>
              </a:rPr>
              <a:t>0.1365</a:t>
            </a:r>
            <a:r>
              <a:rPr lang="en-US" dirty="0"/>
              <a:t>,</a:t>
            </a:r>
            <a:br>
              <a:rPr lang="en-US" dirty="0"/>
            </a:br>
            <a:r>
              <a:rPr lang="en-US" dirty="0"/>
              <a:t>	</a:t>
            </a:r>
            <a:r>
              <a:rPr lang="en-US" b="1" dirty="0">
                <a:solidFill>
                  <a:srgbClr val="008000"/>
                </a:solidFill>
              </a:rPr>
              <a:t>'EX'</a:t>
            </a:r>
            <a:r>
              <a:rPr lang="en-US" dirty="0"/>
              <a:t>: </a:t>
            </a:r>
            <a:r>
              <a:rPr lang="en-US" dirty="0">
                <a:solidFill>
                  <a:srgbClr val="0000FF"/>
                </a:solidFill>
              </a:rPr>
              <a:t>0.0102</a:t>
            </a:r>
            <a:r>
              <a:rPr lang="en-US" dirty="0"/>
              <a:t>,	</a:t>
            </a:r>
          </a:p>
          <a:p>
            <a:pPr marL="411480" lvl="1" indent="0">
              <a:buNone/>
            </a:pPr>
            <a:r>
              <a:rPr lang="en-US" dirty="0"/>
              <a:t>	…</a:t>
            </a:r>
          </a:p>
          <a:p>
            <a:pPr marL="411480" lvl="1" indent="0">
              <a:buNone/>
            </a:pPr>
            <a:r>
              <a:rPr lang="en-US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8590485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Viterbi – transitional probabilities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Training data for transition is a dictionary:</a:t>
            </a:r>
          </a:p>
          <a:p>
            <a:pPr marL="411480" lvl="1" indent="0">
              <a:buNone/>
            </a:pPr>
            <a:r>
              <a:rPr lang="en-US" dirty="0" err="1"/>
              <a:t>trans_p</a:t>
            </a:r>
            <a:r>
              <a:rPr lang="en-US" dirty="0"/>
              <a:t> ={}</a:t>
            </a:r>
          </a:p>
          <a:p>
            <a:pPr marL="411480" lvl="1" indent="0">
              <a:buNone/>
            </a:pPr>
            <a:endParaRPr lang="en-US" dirty="0"/>
          </a:p>
          <a:p>
            <a:r>
              <a:rPr lang="en-US" dirty="0"/>
              <a:t>We could set the transition probabilities by assigning nested dictionaries:</a:t>
            </a:r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r>
              <a:rPr lang="en-US" dirty="0" err="1"/>
              <a:t>trans_p</a:t>
            </a:r>
            <a:r>
              <a:rPr lang="en-US" dirty="0"/>
              <a:t>[</a:t>
            </a:r>
            <a:r>
              <a:rPr lang="en-US" b="1" dirty="0">
                <a:solidFill>
                  <a:srgbClr val="008000"/>
                </a:solidFill>
              </a:rPr>
              <a:t>'DT'</a:t>
            </a:r>
            <a:r>
              <a:rPr lang="en-US" dirty="0"/>
              <a:t>] = {</a:t>
            </a:r>
            <a:r>
              <a:rPr lang="en-US" b="1" dirty="0">
                <a:solidFill>
                  <a:srgbClr val="008000"/>
                </a:solidFill>
              </a:rPr>
              <a:t>'JJ'</a:t>
            </a:r>
            <a:r>
              <a:rPr lang="en-US" dirty="0"/>
              <a:t>: </a:t>
            </a:r>
            <a:r>
              <a:rPr lang="en-US" dirty="0">
                <a:solidFill>
                  <a:srgbClr val="0000FF"/>
                </a:solidFill>
              </a:rPr>
              <a:t>0.0208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'NN'</a:t>
            </a:r>
            <a:r>
              <a:rPr lang="en-US" dirty="0"/>
              <a:t>: </a:t>
            </a:r>
            <a:r>
              <a:rPr lang="en-US" dirty="0">
                <a:solidFill>
                  <a:srgbClr val="0000FF"/>
                </a:solidFill>
              </a:rPr>
              <a:t>0.0397 </a:t>
            </a:r>
            <a:r>
              <a:rPr lang="en-US" dirty="0"/>
              <a:t>…}</a:t>
            </a:r>
          </a:p>
          <a:p>
            <a:pPr marL="411480" lvl="1" indent="0">
              <a:buNone/>
            </a:pPr>
            <a:endParaRPr lang="en-US" dirty="0"/>
          </a:p>
          <a:p>
            <a:r>
              <a:rPr lang="en-US" dirty="0"/>
              <a:t>But these would be regular dictionaries, no default value for missing keys</a:t>
            </a:r>
          </a:p>
        </p:txBody>
      </p:sp>
    </p:spTree>
    <p:extLst>
      <p:ext uri="{BB962C8B-B14F-4D97-AF65-F5344CB8AC3E}">
        <p14:creationId xmlns:p14="http://schemas.microsoft.com/office/powerpoint/2010/main" val="40929957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Viterbi - transitional probabilities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 better way:</a:t>
            </a:r>
          </a:p>
          <a:p>
            <a:pPr marL="411480" lvl="1" indent="0">
              <a:buNone/>
            </a:pPr>
            <a:r>
              <a:rPr lang="en-US" dirty="0" err="1"/>
              <a:t>trans_p</a:t>
            </a:r>
            <a:r>
              <a:rPr lang="en-US" dirty="0"/>
              <a:t> = </a:t>
            </a:r>
            <a:br>
              <a:rPr lang="en-US" dirty="0"/>
            </a:br>
            <a:r>
              <a:rPr lang="en-US" dirty="0" err="1"/>
              <a:t>defaultdict</a:t>
            </a:r>
            <a:r>
              <a:rPr lang="en-US" dirty="0"/>
              <a:t>(</a:t>
            </a:r>
            <a:r>
              <a:rPr lang="en-US" b="1" dirty="0">
                <a:solidFill>
                  <a:srgbClr val="000080"/>
                </a:solidFill>
              </a:rPr>
              <a:t>lambda</a:t>
            </a:r>
            <a:r>
              <a:rPr lang="en-US" dirty="0"/>
              <a:t>: </a:t>
            </a:r>
            <a:r>
              <a:rPr lang="en-US" dirty="0" err="1"/>
              <a:t>defaultdict</a:t>
            </a:r>
            <a:r>
              <a:rPr lang="en-US" dirty="0"/>
              <a:t>(</a:t>
            </a:r>
            <a:r>
              <a:rPr lang="en-US" b="1" dirty="0">
                <a:solidFill>
                  <a:srgbClr val="000080"/>
                </a:solidFill>
              </a:rPr>
              <a:t>lambda</a:t>
            </a:r>
            <a:r>
              <a:rPr lang="en-US" dirty="0"/>
              <a:t>: </a:t>
            </a:r>
            <a:r>
              <a:rPr lang="en-US" dirty="0">
                <a:solidFill>
                  <a:srgbClr val="0000FF"/>
                </a:solidFill>
              </a:rPr>
              <a:t>0.00000001</a:t>
            </a:r>
            <a:r>
              <a:rPr lang="en-US" dirty="0"/>
              <a:t>))</a:t>
            </a:r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Don’t make a new dictionary, </a:t>
            </a:r>
            <a:br>
              <a:rPr lang="en-US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just update the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defaultdict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with new dictionary values</a:t>
            </a:r>
          </a:p>
          <a:p>
            <a:pPr marL="411480" lvl="1" indent="0">
              <a:buNone/>
            </a:pPr>
            <a:r>
              <a:rPr lang="en-US" dirty="0" err="1"/>
              <a:t>trans_p</a:t>
            </a:r>
            <a:r>
              <a:rPr lang="en-US" dirty="0"/>
              <a:t>[</a:t>
            </a:r>
            <a:r>
              <a:rPr lang="en-US" b="1" dirty="0">
                <a:solidFill>
                  <a:srgbClr val="008000"/>
                </a:solidFill>
              </a:rPr>
              <a:t>'DT'</a:t>
            </a:r>
            <a:r>
              <a:rPr lang="en-US" dirty="0"/>
              <a:t>].update({</a:t>
            </a:r>
            <a:r>
              <a:rPr lang="en-US" b="1" dirty="0">
                <a:solidFill>
                  <a:srgbClr val="008000"/>
                </a:solidFill>
              </a:rPr>
              <a:t>'JJ'</a:t>
            </a:r>
            <a:r>
              <a:rPr lang="en-US" dirty="0"/>
              <a:t>: </a:t>
            </a:r>
            <a:r>
              <a:rPr lang="en-US" dirty="0">
                <a:solidFill>
                  <a:srgbClr val="0000FF"/>
                </a:solidFill>
              </a:rPr>
              <a:t>0.0208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'NN'</a:t>
            </a:r>
            <a:r>
              <a:rPr lang="en-US" dirty="0"/>
              <a:t>: </a:t>
            </a:r>
            <a:r>
              <a:rPr lang="en-US" dirty="0">
                <a:solidFill>
                  <a:srgbClr val="0000FF"/>
                </a:solidFill>
              </a:rPr>
              <a:t>0.0397</a:t>
            </a:r>
            <a:r>
              <a:rPr lang="en-US" dirty="0"/>
              <a:t>, …}</a:t>
            </a:r>
          </a:p>
          <a:p>
            <a:pPr marL="411480" lvl="1" indent="0">
              <a:buNone/>
            </a:pPr>
            <a:r>
              <a:rPr lang="en-US" dirty="0" err="1"/>
              <a:t>trans_p</a:t>
            </a:r>
            <a:r>
              <a:rPr lang="en-US" dirty="0"/>
              <a:t>[</a:t>
            </a:r>
            <a:r>
              <a:rPr lang="en-US" b="1" dirty="0">
                <a:solidFill>
                  <a:srgbClr val="008000"/>
                </a:solidFill>
              </a:rPr>
              <a:t>'IN'</a:t>
            </a:r>
            <a:r>
              <a:rPr lang="en-US" dirty="0"/>
              <a:t>].update({</a:t>
            </a:r>
            <a:r>
              <a:rPr lang="en-US" b="1" dirty="0">
                <a:solidFill>
                  <a:srgbClr val="008000"/>
                </a:solidFill>
              </a:rPr>
              <a:t>','</a:t>
            </a:r>
            <a:r>
              <a:rPr lang="en-US" dirty="0"/>
              <a:t>: </a:t>
            </a:r>
            <a:r>
              <a:rPr lang="en-US" dirty="0">
                <a:solidFill>
                  <a:srgbClr val="0000FF"/>
                </a:solidFill>
              </a:rPr>
              <a:t>0.0015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'CD'</a:t>
            </a:r>
            <a:r>
              <a:rPr lang="en-US" dirty="0"/>
              <a:t>: </a:t>
            </a:r>
            <a:r>
              <a:rPr lang="en-US" dirty="0">
                <a:solidFill>
                  <a:srgbClr val="0000FF"/>
                </a:solidFill>
              </a:rPr>
              <a:t>0.0016</a:t>
            </a:r>
            <a:r>
              <a:rPr lang="en-US" dirty="0"/>
              <a:t>, …}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11749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Viterbi – emission probabilities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11480" lvl="1" indent="0">
              <a:buNone/>
            </a:pPr>
            <a:r>
              <a:rPr lang="en-US" dirty="0" err="1"/>
              <a:t>emit_p</a:t>
            </a:r>
            <a:r>
              <a:rPr lang="en-US" dirty="0"/>
              <a:t> = </a:t>
            </a:r>
            <a:r>
              <a:rPr lang="en-US" dirty="0" err="1"/>
              <a:t>defaultdict</a:t>
            </a:r>
            <a:r>
              <a:rPr lang="en-US" dirty="0"/>
              <a:t>(</a:t>
            </a:r>
            <a:r>
              <a:rPr lang="en-US" b="1" dirty="0">
                <a:solidFill>
                  <a:srgbClr val="000080"/>
                </a:solidFill>
              </a:rPr>
              <a:t>lambda</a:t>
            </a:r>
            <a:r>
              <a:rPr lang="en-US" dirty="0"/>
              <a:t>: </a:t>
            </a:r>
            <a:r>
              <a:rPr lang="en-US" dirty="0" err="1"/>
              <a:t>defaultdict</a:t>
            </a:r>
            <a:r>
              <a:rPr lang="en-US" dirty="0"/>
              <a:t>(</a:t>
            </a:r>
            <a:r>
              <a:rPr lang="en-US" b="1" dirty="0">
                <a:solidFill>
                  <a:srgbClr val="000080"/>
                </a:solidFill>
              </a:rPr>
              <a:t>lambda</a:t>
            </a:r>
            <a:r>
              <a:rPr lang="en-US" dirty="0"/>
              <a:t>: </a:t>
            </a:r>
            <a:r>
              <a:rPr lang="en-US" dirty="0">
                <a:solidFill>
                  <a:srgbClr val="0000FF"/>
                </a:solidFill>
              </a:rPr>
              <a:t>0.00000001</a:t>
            </a:r>
            <a:r>
              <a:rPr lang="en-US" dirty="0"/>
              <a:t>))</a:t>
            </a:r>
            <a:br>
              <a:rPr lang="en-US" dirty="0"/>
            </a:br>
            <a:endParaRPr lang="en-US" dirty="0"/>
          </a:p>
          <a:p>
            <a:pPr marL="411480" lvl="1" indent="0">
              <a:buNone/>
            </a:pPr>
            <a:r>
              <a:rPr lang="en-US" dirty="0" err="1"/>
              <a:t>emit_p</a:t>
            </a:r>
            <a:r>
              <a:rPr lang="en-US" dirty="0"/>
              <a:t>[</a:t>
            </a:r>
            <a:r>
              <a:rPr lang="en-US" b="1" dirty="0">
                <a:solidFill>
                  <a:srgbClr val="008000"/>
                </a:solidFill>
              </a:rPr>
              <a:t>'VB'</a:t>
            </a:r>
            <a:r>
              <a:rPr lang="en-US" dirty="0"/>
              <a:t>][</a:t>
            </a:r>
            <a:r>
              <a:rPr lang="en-US" b="1" dirty="0">
                <a:solidFill>
                  <a:srgbClr val="008000"/>
                </a:solidFill>
              </a:rPr>
              <a:t>'want'</a:t>
            </a:r>
            <a:r>
              <a:rPr lang="en-US" dirty="0"/>
              <a:t>] = </a:t>
            </a:r>
            <a:r>
              <a:rPr lang="en-US" dirty="0">
                <a:solidFill>
                  <a:srgbClr val="0000FF"/>
                </a:solidFill>
              </a:rPr>
              <a:t>0.0093</a:t>
            </a:r>
            <a:br>
              <a:rPr lang="en-US" dirty="0">
                <a:solidFill>
                  <a:srgbClr val="0000FF"/>
                </a:solidFill>
              </a:rPr>
            </a:br>
            <a:r>
              <a:rPr lang="en-US" dirty="0" err="1"/>
              <a:t>emit_p</a:t>
            </a:r>
            <a:r>
              <a:rPr lang="en-US" dirty="0"/>
              <a:t>[</a:t>
            </a:r>
            <a:r>
              <a:rPr lang="en-US" b="1" dirty="0">
                <a:solidFill>
                  <a:srgbClr val="008000"/>
                </a:solidFill>
              </a:rPr>
              <a:t>'VB'</a:t>
            </a:r>
            <a:r>
              <a:rPr lang="en-US" dirty="0"/>
              <a:t>][</a:t>
            </a:r>
            <a:r>
              <a:rPr lang="en-US" b="1" dirty="0">
                <a:solidFill>
                  <a:srgbClr val="008000"/>
                </a:solidFill>
              </a:rPr>
              <a:t>'fly'</a:t>
            </a:r>
            <a:r>
              <a:rPr lang="en-US" dirty="0"/>
              <a:t>] = </a:t>
            </a:r>
            <a:r>
              <a:rPr lang="en-US" dirty="0">
                <a:solidFill>
                  <a:srgbClr val="0000FF"/>
                </a:solidFill>
              </a:rPr>
              <a:t>0.0001</a:t>
            </a:r>
          </a:p>
          <a:p>
            <a:pPr marL="411480" lvl="1" indent="0">
              <a:buNone/>
            </a:pPr>
            <a:r>
              <a:rPr lang="en-US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7527692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algorithm 1/3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763000" cy="45262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 err="1">
                <a:solidFill>
                  <a:srgbClr val="000080"/>
                </a:solidFill>
              </a:rPr>
              <a:t>def</a:t>
            </a:r>
            <a:r>
              <a:rPr lang="en-US" sz="2000" b="1" dirty="0">
                <a:solidFill>
                  <a:srgbClr val="000080"/>
                </a:solidFill>
              </a:rPr>
              <a:t> </a:t>
            </a:r>
            <a:r>
              <a:rPr lang="en-US" sz="2000" dirty="0" err="1"/>
              <a:t>viterbi</a:t>
            </a:r>
            <a:r>
              <a:rPr lang="en-US" sz="2000" dirty="0"/>
              <a:t>(</a:t>
            </a:r>
            <a:r>
              <a:rPr lang="en-US" sz="2000" dirty="0" err="1"/>
              <a:t>obs</a:t>
            </a:r>
            <a:r>
              <a:rPr lang="en-US" sz="2000" dirty="0"/>
              <a:t>, states, </a:t>
            </a:r>
            <a:r>
              <a:rPr lang="en-US" sz="2000" dirty="0" err="1"/>
              <a:t>start_p</a:t>
            </a:r>
            <a:r>
              <a:rPr lang="en-US" sz="2000" dirty="0"/>
              <a:t>, </a:t>
            </a:r>
            <a:r>
              <a:rPr lang="en-US" sz="2000" dirty="0" err="1"/>
              <a:t>trans_p</a:t>
            </a:r>
            <a:r>
              <a:rPr lang="en-US" sz="2000" dirty="0"/>
              <a:t>, </a:t>
            </a:r>
            <a:r>
              <a:rPr lang="en-US" sz="2000" dirty="0" err="1"/>
              <a:t>emit_p</a:t>
            </a:r>
            <a:r>
              <a:rPr lang="en-US" sz="2000" dirty="0"/>
              <a:t>):</a:t>
            </a:r>
            <a:br>
              <a:rPr lang="en-US" sz="2000" dirty="0"/>
            </a:br>
            <a:r>
              <a:rPr lang="en-US" sz="2000" dirty="0"/>
              <a:t>    path = [{}] 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# The Viterbi path is a list of </a:t>
            </a:r>
            <a:r>
              <a:rPr lang="en-US" sz="2000" dirty="0" err="1">
                <a:solidFill>
                  <a:schemeClr val="bg1">
                    <a:lumMod val="50000"/>
                  </a:schemeClr>
                </a:solidFill>
              </a:rPr>
              <a:t>dicts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 mapping </a:t>
            </a:r>
            <a:r>
              <a:rPr lang="en-US" sz="2000" dirty="0" err="1">
                <a:solidFill>
                  <a:schemeClr val="bg1">
                    <a:lumMod val="50000"/>
                  </a:schemeClr>
                </a:solidFill>
              </a:rPr>
              <a:t>tok+tag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 to probability</a:t>
            </a:r>
          </a:p>
          <a:p>
            <a:pPr marL="0" indent="0">
              <a:buNone/>
            </a:pPr>
            <a:br>
              <a:rPr lang="en-US" sz="2000" dirty="0"/>
            </a:br>
            <a:r>
              <a:rPr lang="en-US" sz="2000" dirty="0"/>
              <a:t>    </a:t>
            </a:r>
            <a:r>
              <a:rPr lang="en-US" sz="2000" i="1" dirty="0">
                <a:solidFill>
                  <a:srgbClr val="808080"/>
                </a:solidFill>
              </a:rPr>
              <a:t># Get initial probabilities for each tag given first token (</a:t>
            </a:r>
            <a:r>
              <a:rPr lang="en-US" sz="2000" i="1" dirty="0" err="1">
                <a:solidFill>
                  <a:srgbClr val="808080"/>
                </a:solidFill>
              </a:rPr>
              <a:t>obs</a:t>
            </a:r>
            <a:r>
              <a:rPr lang="en-US" sz="2000" i="1" dirty="0">
                <a:solidFill>
                  <a:srgbClr val="808080"/>
                </a:solidFill>
              </a:rPr>
              <a:t>[0])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i="1" dirty="0">
                <a:solidFill>
                  <a:srgbClr val="808080"/>
                </a:solidFill>
              </a:rPr>
              <a:t>    </a:t>
            </a:r>
            <a:r>
              <a:rPr lang="en-US" sz="2000" b="1" dirty="0">
                <a:solidFill>
                  <a:srgbClr val="000080"/>
                </a:solidFill>
              </a:rPr>
              <a:t>for </a:t>
            </a:r>
            <a:r>
              <a:rPr lang="en-US" sz="2000" dirty="0"/>
              <a:t>tag </a:t>
            </a:r>
            <a:r>
              <a:rPr lang="en-US" sz="2000" b="1" dirty="0">
                <a:solidFill>
                  <a:srgbClr val="000080"/>
                </a:solidFill>
              </a:rPr>
              <a:t>in </a:t>
            </a:r>
            <a:r>
              <a:rPr lang="en-US" sz="2000" dirty="0"/>
              <a:t>states:</a:t>
            </a:r>
            <a:br>
              <a:rPr lang="en-US" sz="2000" dirty="0"/>
            </a:br>
            <a:r>
              <a:rPr lang="en-US" sz="2000" dirty="0"/>
              <a:t>        path[</a:t>
            </a:r>
            <a:r>
              <a:rPr lang="en-US" sz="2000" dirty="0">
                <a:solidFill>
                  <a:srgbClr val="0000FF"/>
                </a:solidFill>
              </a:rPr>
              <a:t>0</a:t>
            </a:r>
            <a:r>
              <a:rPr lang="en-US" sz="2000" dirty="0"/>
              <a:t>][tag] = </a:t>
            </a:r>
            <a:r>
              <a:rPr lang="en-US" sz="2000" dirty="0" err="1"/>
              <a:t>start_p</a:t>
            </a:r>
            <a:r>
              <a:rPr lang="en-US" sz="2000" dirty="0"/>
              <a:t>[tag]*</a:t>
            </a:r>
            <a:r>
              <a:rPr lang="en-US" sz="2000" dirty="0" err="1"/>
              <a:t>emit_p</a:t>
            </a:r>
            <a:r>
              <a:rPr lang="en-US" sz="2000" dirty="0"/>
              <a:t>[tag][</a:t>
            </a:r>
            <a:r>
              <a:rPr lang="en-US" sz="2000" dirty="0" err="1"/>
              <a:t>obs</a:t>
            </a:r>
            <a:r>
              <a:rPr lang="en-US" sz="2000" dirty="0"/>
              <a:t>[</a:t>
            </a:r>
            <a:r>
              <a:rPr lang="en-US" sz="2000" dirty="0">
                <a:solidFill>
                  <a:srgbClr val="0000FF"/>
                </a:solidFill>
              </a:rPr>
              <a:t>0</a:t>
            </a:r>
            <a:r>
              <a:rPr lang="en-US" sz="2000" dirty="0"/>
              <a:t>]]</a:t>
            </a:r>
            <a:br>
              <a:rPr lang="en-US" sz="2000" dirty="0"/>
            </a:b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864465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algorithm 2/3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763000" cy="45262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dirty="0"/>
              <a:t>    </a:t>
            </a:r>
            <a:r>
              <a:rPr lang="en-US" sz="1400" i="1" dirty="0">
                <a:solidFill>
                  <a:srgbClr val="808080"/>
                </a:solidFill>
              </a:rPr>
              <a:t># Get subsequent probabilities for </a:t>
            </a:r>
            <a:r>
              <a:rPr lang="en-US" sz="1400" i="1" dirty="0" err="1">
                <a:solidFill>
                  <a:srgbClr val="808080"/>
                </a:solidFill>
              </a:rPr>
              <a:t>obs</a:t>
            </a:r>
            <a:r>
              <a:rPr lang="en-US" sz="1400" i="1" dirty="0">
                <a:solidFill>
                  <a:srgbClr val="808080"/>
                </a:solidFill>
              </a:rPr>
              <a:t>[t] where t &gt; 0 (tokens after the first)</a:t>
            </a:r>
            <a:br>
              <a:rPr lang="en-US" sz="1400" i="1" dirty="0">
                <a:solidFill>
                  <a:srgbClr val="808080"/>
                </a:solidFill>
              </a:rPr>
            </a:br>
            <a:r>
              <a:rPr lang="en-US" sz="1400" i="1" dirty="0">
                <a:solidFill>
                  <a:srgbClr val="808080"/>
                </a:solidFill>
              </a:rPr>
              <a:t>    </a:t>
            </a:r>
            <a:r>
              <a:rPr lang="en-US" sz="1400" b="1" dirty="0">
                <a:solidFill>
                  <a:srgbClr val="000080"/>
                </a:solidFill>
              </a:rPr>
              <a:t>for </a:t>
            </a:r>
            <a:r>
              <a:rPr lang="en-US" sz="1400" dirty="0" err="1"/>
              <a:t>tok_num</a:t>
            </a:r>
            <a:r>
              <a:rPr lang="en-US" sz="1400" dirty="0"/>
              <a:t> </a:t>
            </a:r>
            <a:r>
              <a:rPr lang="en-US" sz="1400" b="1" dirty="0">
                <a:solidFill>
                  <a:srgbClr val="000080"/>
                </a:solidFill>
              </a:rPr>
              <a:t>in </a:t>
            </a:r>
            <a:r>
              <a:rPr lang="en-US" sz="1400" dirty="0">
                <a:solidFill>
                  <a:srgbClr val="000080"/>
                </a:solidFill>
              </a:rPr>
              <a:t>range</a:t>
            </a:r>
            <a:r>
              <a:rPr lang="en-US" sz="1400" dirty="0"/>
              <a:t>(</a:t>
            </a:r>
            <a:r>
              <a:rPr lang="en-US" sz="1400" dirty="0">
                <a:solidFill>
                  <a:srgbClr val="0000FF"/>
                </a:solidFill>
              </a:rPr>
              <a:t>1</a:t>
            </a:r>
            <a:r>
              <a:rPr lang="en-US" sz="1400" dirty="0"/>
              <a:t>, </a:t>
            </a:r>
            <a:r>
              <a:rPr lang="en-US" sz="1400" dirty="0" err="1">
                <a:solidFill>
                  <a:srgbClr val="000080"/>
                </a:solidFill>
              </a:rPr>
              <a:t>len</a:t>
            </a:r>
            <a:r>
              <a:rPr lang="en-US" sz="1400" dirty="0"/>
              <a:t>(</a:t>
            </a:r>
            <a:r>
              <a:rPr lang="en-US" sz="1400" dirty="0" err="1"/>
              <a:t>obs</a:t>
            </a:r>
            <a:r>
              <a:rPr lang="en-US" sz="1400" dirty="0"/>
              <a:t>)):</a:t>
            </a:r>
            <a:br>
              <a:rPr lang="en-US" sz="1400" dirty="0"/>
            </a:br>
            <a:r>
              <a:rPr lang="en-US" sz="1400" dirty="0"/>
              <a:t>        </a:t>
            </a:r>
            <a:r>
              <a:rPr lang="en-US" sz="1400" dirty="0" err="1"/>
              <a:t>path.append</a:t>
            </a:r>
            <a:r>
              <a:rPr lang="en-US" sz="1400" dirty="0"/>
              <a:t>({})</a:t>
            </a:r>
            <a:br>
              <a:rPr lang="en-US" sz="1400" dirty="0"/>
            </a:br>
            <a:r>
              <a:rPr lang="en-US" sz="1400" dirty="0"/>
              <a:t>        </a:t>
            </a:r>
            <a:r>
              <a:rPr lang="en-US" sz="1400" dirty="0" err="1"/>
              <a:t>backpointer</a:t>
            </a:r>
            <a:r>
              <a:rPr lang="en-US" sz="1400" dirty="0"/>
              <a:t> = {}</a:t>
            </a:r>
            <a:br>
              <a:rPr lang="en-US" sz="1400" dirty="0"/>
            </a:br>
            <a:r>
              <a:rPr lang="en-US" sz="1400" dirty="0"/>
              <a:t>        </a:t>
            </a:r>
            <a:r>
              <a:rPr lang="en-US" sz="1400" b="1" dirty="0">
                <a:solidFill>
                  <a:srgbClr val="000080"/>
                </a:solidFill>
              </a:rPr>
              <a:t>for </a:t>
            </a:r>
            <a:r>
              <a:rPr lang="en-US" sz="1400" dirty="0"/>
              <a:t>tag </a:t>
            </a:r>
            <a:r>
              <a:rPr lang="en-US" sz="1400" b="1" dirty="0">
                <a:solidFill>
                  <a:srgbClr val="000080"/>
                </a:solidFill>
              </a:rPr>
              <a:t>in </a:t>
            </a:r>
            <a:r>
              <a:rPr lang="en-US" sz="1400" dirty="0"/>
              <a:t>states:</a:t>
            </a:r>
          </a:p>
          <a:p>
            <a:pPr marL="0" indent="0">
              <a:buNone/>
            </a:pPr>
            <a:r>
              <a:rPr lang="en-US" sz="1400" dirty="0"/>
              <a:t>            </a:t>
            </a:r>
            <a:r>
              <a:rPr lang="en-US" sz="1400" dirty="0" err="1"/>
              <a:t>max_prob</a:t>
            </a:r>
            <a:r>
              <a:rPr lang="en-US" sz="1400" dirty="0"/>
              <a:t> = 0.0</a:t>
            </a:r>
            <a:br>
              <a:rPr lang="en-US" sz="1400" dirty="0"/>
            </a:br>
            <a:r>
              <a:rPr lang="en-US" sz="1400" dirty="0"/>
              <a:t>            </a:t>
            </a:r>
            <a:r>
              <a:rPr lang="en-US" sz="1400" dirty="0" err="1"/>
              <a:t>probs</a:t>
            </a:r>
            <a:r>
              <a:rPr lang="en-US" sz="1400" dirty="0"/>
              <a:t> = []</a:t>
            </a:r>
            <a:br>
              <a:rPr lang="en-US" sz="1400" dirty="0"/>
            </a:br>
            <a:r>
              <a:rPr lang="en-US" sz="1400" dirty="0"/>
              <a:t>            </a:t>
            </a:r>
            <a:r>
              <a:rPr lang="en-US" sz="1400" b="1" dirty="0">
                <a:solidFill>
                  <a:srgbClr val="000080"/>
                </a:solidFill>
              </a:rPr>
              <a:t>for </a:t>
            </a:r>
            <a:r>
              <a:rPr lang="en-US" sz="1400" dirty="0" err="1"/>
              <a:t>prev_tag</a:t>
            </a:r>
            <a:r>
              <a:rPr lang="en-US" sz="1400" dirty="0"/>
              <a:t> </a:t>
            </a:r>
            <a:r>
              <a:rPr lang="en-US" sz="1400" b="1" dirty="0">
                <a:solidFill>
                  <a:srgbClr val="000080"/>
                </a:solidFill>
              </a:rPr>
              <a:t>in </a:t>
            </a:r>
            <a:r>
              <a:rPr lang="en-US" sz="1400" dirty="0"/>
              <a:t>states:</a:t>
            </a:r>
            <a:br>
              <a:rPr lang="en-US" sz="1400" dirty="0"/>
            </a:br>
            <a:r>
              <a:rPr lang="en-US" sz="1400" dirty="0"/>
              <a:t>                </a:t>
            </a:r>
            <a:r>
              <a:rPr lang="en-US" sz="1400" dirty="0" err="1"/>
              <a:t>probs.append</a:t>
            </a:r>
            <a:r>
              <a:rPr lang="en-US" sz="1400" dirty="0"/>
              <a:t>(path[</a:t>
            </a:r>
            <a:r>
              <a:rPr lang="en-US" sz="1400" dirty="0" err="1"/>
              <a:t>tok_num</a:t>
            </a:r>
            <a:r>
              <a:rPr lang="en-US" sz="1400" dirty="0"/>
              <a:t> - </a:t>
            </a:r>
            <a:r>
              <a:rPr lang="en-US" sz="1400" dirty="0">
                <a:solidFill>
                  <a:srgbClr val="0000FF"/>
                </a:solidFill>
              </a:rPr>
              <a:t>1</a:t>
            </a:r>
            <a:r>
              <a:rPr lang="en-US" sz="1400" dirty="0"/>
              <a:t>][</a:t>
            </a:r>
            <a:r>
              <a:rPr lang="en-US" sz="1400" dirty="0" err="1"/>
              <a:t>prev_tag</a:t>
            </a:r>
            <a:r>
              <a:rPr lang="en-US" sz="1400" dirty="0"/>
              <a:t>] * </a:t>
            </a:r>
            <a:r>
              <a:rPr lang="en-US" sz="1400" dirty="0" err="1"/>
              <a:t>trans_p</a:t>
            </a:r>
            <a:r>
              <a:rPr lang="en-US" sz="1400" dirty="0"/>
              <a:t>[</a:t>
            </a:r>
            <a:r>
              <a:rPr lang="en-US" sz="1400" dirty="0" err="1"/>
              <a:t>prev_tag</a:t>
            </a:r>
            <a:r>
              <a:rPr lang="en-US" sz="1400" dirty="0"/>
              <a:t>][tag] * </a:t>
            </a:r>
            <a:r>
              <a:rPr lang="en-US" sz="1400" dirty="0" err="1"/>
              <a:t>emit_p</a:t>
            </a:r>
            <a:r>
              <a:rPr lang="en-US" sz="1400" dirty="0"/>
              <a:t>[tag][</a:t>
            </a:r>
            <a:r>
              <a:rPr lang="en-US" sz="1400" dirty="0" err="1"/>
              <a:t>obs</a:t>
            </a:r>
            <a:r>
              <a:rPr lang="en-US" sz="1400" dirty="0"/>
              <a:t>[</a:t>
            </a:r>
            <a:r>
              <a:rPr lang="en-US" sz="1400" dirty="0" err="1"/>
              <a:t>tok_num</a:t>
            </a:r>
            <a:r>
              <a:rPr lang="en-US" sz="1400" dirty="0"/>
              <a:t>]])</a:t>
            </a:r>
            <a:br>
              <a:rPr lang="en-US" sz="1400" dirty="0"/>
            </a:br>
            <a:r>
              <a:rPr lang="en-US" sz="1400" dirty="0"/>
              <a:t>                </a:t>
            </a:r>
            <a:r>
              <a:rPr lang="en-US" sz="1400" b="1" dirty="0">
                <a:solidFill>
                  <a:srgbClr val="000080"/>
                </a:solidFill>
              </a:rPr>
              <a:t>if </a:t>
            </a:r>
            <a:r>
              <a:rPr lang="en-US" sz="1400" dirty="0" err="1"/>
              <a:t>prob</a:t>
            </a:r>
            <a:r>
              <a:rPr lang="en-US" sz="1400" dirty="0"/>
              <a:t> &gt; </a:t>
            </a:r>
            <a:r>
              <a:rPr lang="en-US" sz="1400" dirty="0" err="1"/>
              <a:t>max_prob</a:t>
            </a:r>
            <a:r>
              <a:rPr lang="en-US" sz="1400" dirty="0"/>
              <a:t>:</a:t>
            </a:r>
            <a:br>
              <a:rPr lang="en-US" sz="1400" dirty="0"/>
            </a:br>
            <a:r>
              <a:rPr lang="en-US" sz="1400" dirty="0"/>
              <a:t>                    </a:t>
            </a:r>
            <a:r>
              <a:rPr lang="en-US" sz="1400" dirty="0" err="1"/>
              <a:t>max_prob</a:t>
            </a:r>
            <a:r>
              <a:rPr lang="en-US" sz="1400" dirty="0"/>
              <a:t> = </a:t>
            </a:r>
            <a:r>
              <a:rPr lang="en-US" sz="1400" dirty="0" err="1"/>
              <a:t>prob</a:t>
            </a:r>
            <a:br>
              <a:rPr lang="en-US" sz="1400" dirty="0"/>
            </a:br>
            <a:r>
              <a:rPr lang="en-US" sz="1400" dirty="0"/>
              <a:t>                    </a:t>
            </a:r>
            <a:r>
              <a:rPr lang="en-US" sz="1400" dirty="0" err="1"/>
              <a:t>best_prev</a:t>
            </a:r>
            <a:r>
              <a:rPr lang="en-US" sz="1400" dirty="0"/>
              <a:t> = </a:t>
            </a:r>
            <a:r>
              <a:rPr lang="en-US" sz="1400" dirty="0" err="1"/>
              <a:t>prev_tag</a:t>
            </a:r>
            <a:br>
              <a:rPr lang="en-US" sz="1400" dirty="0"/>
            </a:br>
            <a:r>
              <a:rPr lang="en-US" sz="1400" dirty="0"/>
              <a:t>                path[</a:t>
            </a:r>
            <a:r>
              <a:rPr lang="en-US" sz="1400" dirty="0" err="1"/>
              <a:t>tok_num</a:t>
            </a:r>
            <a:r>
              <a:rPr lang="en-US" sz="1400" dirty="0"/>
              <a:t>][tag] = </a:t>
            </a:r>
            <a:r>
              <a:rPr lang="en-US" sz="1400" dirty="0" err="1"/>
              <a:t>max_prob</a:t>
            </a:r>
            <a:br>
              <a:rPr lang="en-US" sz="1400" dirty="0"/>
            </a:br>
            <a:r>
              <a:rPr lang="en-US" sz="1400" dirty="0"/>
              <a:t>                </a:t>
            </a:r>
            <a:r>
              <a:rPr lang="en-US" sz="1400" dirty="0" err="1"/>
              <a:t>backpointer</a:t>
            </a:r>
            <a:r>
              <a:rPr lang="en-US" sz="1400" dirty="0"/>
              <a:t>[tag] = </a:t>
            </a:r>
            <a:r>
              <a:rPr lang="en-US" sz="1400" dirty="0" err="1"/>
              <a:t>best_prev</a:t>
            </a:r>
            <a:br>
              <a:rPr lang="en-US" sz="1400" dirty="0"/>
            </a:br>
            <a:r>
              <a:rPr lang="en-US" sz="1400" dirty="0"/>
              <a:t>                </a:t>
            </a:r>
            <a:r>
              <a:rPr lang="en-US" sz="1400" dirty="0" err="1"/>
              <a:t>backpath.append</a:t>
            </a:r>
            <a:r>
              <a:rPr lang="en-US" sz="1400" dirty="0"/>
              <a:t>(</a:t>
            </a:r>
            <a:r>
              <a:rPr lang="en-US" sz="1400" dirty="0" err="1"/>
              <a:t>backpointer</a:t>
            </a:r>
            <a:r>
              <a:rPr lang="en-US" sz="14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3474423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algorithm 3/3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 err="1"/>
              <a:t>optimal_list</a:t>
            </a:r>
            <a:r>
              <a:rPr lang="en-US" dirty="0"/>
              <a:t> = []</a:t>
            </a:r>
          </a:p>
          <a:p>
            <a:pPr marL="0" indent="0">
              <a:buNone/>
            </a:pPr>
            <a:br>
              <a:rPr lang="en-US" dirty="0"/>
            </a:br>
            <a:r>
              <a:rPr lang="en-US" i="1" dirty="0">
                <a:solidFill>
                  <a:srgbClr val="808080"/>
                </a:solidFill>
              </a:rPr>
              <a:t># Go through each token position in path;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# Each token position is now a dictionary 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# of tags to continuation probabilities given previous context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dirty="0" err="1"/>
              <a:t>current_best_tag</a:t>
            </a:r>
            <a:r>
              <a:rPr lang="en-US" dirty="0"/>
              <a:t> = </a:t>
            </a:r>
            <a:r>
              <a:rPr lang="en-US" dirty="0">
                <a:solidFill>
                  <a:srgbClr val="002060"/>
                </a:solidFill>
              </a:rPr>
              <a:t>max</a:t>
            </a:r>
            <a:r>
              <a:rPr lang="en-US" dirty="0"/>
              <a:t>(path[</a:t>
            </a:r>
            <a:r>
              <a:rPr lang="en-US" dirty="0">
                <a:solidFill>
                  <a:srgbClr val="0000FF"/>
                </a:solidFill>
              </a:rPr>
              <a:t>-1</a:t>
            </a:r>
            <a:r>
              <a:rPr lang="en-US" dirty="0"/>
              <a:t>], </a:t>
            </a:r>
            <a:r>
              <a:rPr lang="en-US" dirty="0">
                <a:solidFill>
                  <a:srgbClr val="7030A0"/>
                </a:solidFill>
              </a:rPr>
              <a:t>key</a:t>
            </a:r>
            <a:r>
              <a:rPr lang="en-US" dirty="0"/>
              <a:t>=path[</a:t>
            </a:r>
            <a:r>
              <a:rPr lang="en-US" dirty="0">
                <a:solidFill>
                  <a:srgbClr val="0000FF"/>
                </a:solidFill>
              </a:rPr>
              <a:t>-1</a:t>
            </a:r>
            <a:r>
              <a:rPr lang="en-US" dirty="0"/>
              <a:t>].get)</a:t>
            </a:r>
            <a:br>
              <a:rPr lang="en-US" dirty="0"/>
            </a:br>
            <a:r>
              <a:rPr lang="en-US" dirty="0" err="1"/>
              <a:t>optimal_list.append</a:t>
            </a:r>
            <a:r>
              <a:rPr lang="en-US" dirty="0"/>
              <a:t>(</a:t>
            </a:r>
            <a:r>
              <a:rPr lang="en-US" dirty="0" err="1"/>
              <a:t>current_best_tag</a:t>
            </a:r>
            <a:r>
              <a:rPr lang="en-US" dirty="0"/>
              <a:t>)</a:t>
            </a:r>
            <a:br>
              <a:rPr lang="en-US" dirty="0"/>
            </a:br>
            <a:r>
              <a:rPr lang="en-US" dirty="0" err="1"/>
              <a:t>backpath.reverse</a:t>
            </a:r>
            <a:r>
              <a:rPr lang="en-US" dirty="0"/>
              <a:t>()</a:t>
            </a:r>
            <a:br>
              <a:rPr lang="en-US" dirty="0"/>
            </a:br>
            <a:r>
              <a:rPr lang="en-US" b="1" dirty="0">
                <a:solidFill>
                  <a:srgbClr val="002060"/>
                </a:solidFill>
              </a:rPr>
              <a:t>for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/>
              <a:t>backpointer</a:t>
            </a:r>
            <a:r>
              <a:rPr lang="en-US" dirty="0"/>
              <a:t> </a:t>
            </a:r>
            <a:r>
              <a:rPr lang="en-US" b="1" dirty="0">
                <a:solidFill>
                  <a:srgbClr val="002060"/>
                </a:solidFill>
              </a:rPr>
              <a:t>in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/>
              <a:t>backpath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    </a:t>
            </a:r>
            <a:r>
              <a:rPr lang="en-US" dirty="0" err="1"/>
              <a:t>optimal_list.append</a:t>
            </a:r>
            <a:r>
              <a:rPr lang="en-US" dirty="0"/>
              <a:t>(</a:t>
            </a:r>
            <a:r>
              <a:rPr lang="en-US" dirty="0" err="1"/>
              <a:t>backpointer</a:t>
            </a:r>
            <a:r>
              <a:rPr lang="en-US" dirty="0"/>
              <a:t>[</a:t>
            </a:r>
            <a:r>
              <a:rPr lang="en-US" dirty="0" err="1"/>
              <a:t>current_best_tag</a:t>
            </a:r>
            <a:r>
              <a:rPr lang="en-US" dirty="0"/>
              <a:t>])</a:t>
            </a:r>
            <a:br>
              <a:rPr lang="en-US" dirty="0"/>
            </a:br>
            <a:r>
              <a:rPr lang="en-US" dirty="0"/>
              <a:t>    </a:t>
            </a:r>
            <a:r>
              <a:rPr lang="en-US" dirty="0" err="1"/>
              <a:t>current_best_tag</a:t>
            </a:r>
            <a:r>
              <a:rPr lang="en-US" dirty="0"/>
              <a:t> = </a:t>
            </a:r>
            <a:r>
              <a:rPr lang="en-US" dirty="0" err="1"/>
              <a:t>backpointer</a:t>
            </a:r>
            <a:r>
              <a:rPr lang="en-US" dirty="0"/>
              <a:t>[</a:t>
            </a:r>
            <a:r>
              <a:rPr lang="en-US" dirty="0" err="1"/>
              <a:t>current_best_tag</a:t>
            </a:r>
            <a:r>
              <a:rPr lang="en-US" dirty="0"/>
              <a:t>]</a:t>
            </a:r>
            <a:br>
              <a:rPr lang="en-US" dirty="0"/>
            </a:br>
            <a:r>
              <a:rPr lang="en-US" dirty="0" err="1"/>
              <a:t>optimal_list.reverse</a:t>
            </a:r>
            <a:r>
              <a:rPr lang="en-US" dirty="0"/>
              <a:t>()</a:t>
            </a:r>
            <a:br>
              <a:rPr lang="en-US" dirty="0"/>
            </a:br>
            <a:br>
              <a:rPr lang="en-US" dirty="0"/>
            </a:br>
            <a:r>
              <a:rPr lang="en-US" dirty="0"/>
              <a:t># The highest probability</a:t>
            </a:r>
            <a:br>
              <a:rPr lang="en-US" dirty="0"/>
            </a:br>
            <a:r>
              <a:rPr lang="en-US" dirty="0" err="1"/>
              <a:t>max_total_prob</a:t>
            </a:r>
            <a:r>
              <a:rPr lang="en-US" dirty="0"/>
              <a:t> = </a:t>
            </a:r>
            <a:r>
              <a:rPr lang="en-US" dirty="0">
                <a:solidFill>
                  <a:srgbClr val="002060"/>
                </a:solidFill>
              </a:rPr>
              <a:t>max</a:t>
            </a:r>
            <a:r>
              <a:rPr lang="en-US" dirty="0"/>
              <a:t>(path[-1].values())</a:t>
            </a:r>
            <a:br>
              <a:rPr lang="en-US" dirty="0"/>
            </a:br>
            <a:r>
              <a:rPr lang="en-US" b="1" dirty="0">
                <a:solidFill>
                  <a:srgbClr val="002060"/>
                </a:solidFill>
              </a:rPr>
              <a:t>print</a:t>
            </a:r>
            <a:r>
              <a:rPr lang="en-US" dirty="0"/>
              <a:t>(</a:t>
            </a:r>
            <a:r>
              <a:rPr lang="en-US" dirty="0">
                <a:solidFill>
                  <a:srgbClr val="006600"/>
                </a:solidFill>
              </a:rPr>
              <a:t>'Best sequence: </a:t>
            </a:r>
            <a:r>
              <a:rPr lang="en-US" dirty="0"/>
              <a:t>' + </a:t>
            </a:r>
            <a:r>
              <a:rPr lang="en-US" dirty="0">
                <a:solidFill>
                  <a:srgbClr val="006600"/>
                </a:solidFill>
              </a:rPr>
              <a:t>' '</a:t>
            </a:r>
            <a:r>
              <a:rPr lang="en-US" dirty="0"/>
              <a:t>.join(</a:t>
            </a:r>
            <a:r>
              <a:rPr lang="en-US" dirty="0" err="1"/>
              <a:t>optimal_list</a:t>
            </a:r>
            <a:r>
              <a:rPr lang="en-US" dirty="0"/>
              <a:t>) + </a:t>
            </a:r>
            <a:r>
              <a:rPr lang="en-US" dirty="0">
                <a:solidFill>
                  <a:srgbClr val="006600"/>
                </a:solidFill>
              </a:rPr>
              <a:t>' with highest probability of </a:t>
            </a:r>
            <a:r>
              <a:rPr lang="en-US" dirty="0"/>
              <a:t>' + </a:t>
            </a:r>
            <a:r>
              <a:rPr lang="en-US" dirty="0" err="1">
                <a:solidFill>
                  <a:srgbClr val="002060"/>
                </a:solidFill>
              </a:rPr>
              <a:t>str</a:t>
            </a:r>
            <a:r>
              <a:rPr lang="en-US" dirty="0"/>
              <a:t>(</a:t>
            </a:r>
            <a:r>
              <a:rPr lang="en-US" dirty="0">
                <a:solidFill>
                  <a:srgbClr val="002060"/>
                </a:solidFill>
              </a:rPr>
              <a:t>float</a:t>
            </a:r>
            <a:r>
              <a:rPr lang="en-US" dirty="0"/>
              <a:t>(</a:t>
            </a:r>
            <a:r>
              <a:rPr lang="en-US" dirty="0" err="1"/>
              <a:t>max_total_prob</a:t>
            </a:r>
            <a:r>
              <a:rPr lang="en-US" dirty="0"/>
              <a:t>)))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49708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76200" y="2552468"/>
            <a:ext cx="914400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err="1"/>
              <a:t>start_p</a:t>
            </a:r>
            <a:r>
              <a:rPr lang="en-US" dirty="0"/>
              <a:t> * </a:t>
            </a:r>
            <a:r>
              <a:rPr lang="en-US" dirty="0" err="1"/>
              <a:t>emit_p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Viterbi algorithm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	I	want	     to	         fly</a:t>
            </a:r>
          </a:p>
        </p:txBody>
      </p:sp>
      <p:sp>
        <p:nvSpPr>
          <p:cNvPr id="4" name="Oval 3"/>
          <p:cNvSpPr/>
          <p:nvPr/>
        </p:nvSpPr>
        <p:spPr>
          <a:xfrm>
            <a:off x="1143000" y="25908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PRP</a:t>
            </a:r>
          </a:p>
        </p:txBody>
      </p:sp>
      <p:sp>
        <p:nvSpPr>
          <p:cNvPr id="5" name="Oval 4"/>
          <p:cNvSpPr/>
          <p:nvPr/>
        </p:nvSpPr>
        <p:spPr>
          <a:xfrm>
            <a:off x="2362200" y="25908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PRP</a:t>
            </a:r>
          </a:p>
        </p:txBody>
      </p:sp>
      <p:sp>
        <p:nvSpPr>
          <p:cNvPr id="6" name="Oval 5"/>
          <p:cNvSpPr/>
          <p:nvPr/>
        </p:nvSpPr>
        <p:spPr>
          <a:xfrm>
            <a:off x="3581400" y="25908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PRP</a:t>
            </a:r>
          </a:p>
        </p:txBody>
      </p:sp>
      <p:sp>
        <p:nvSpPr>
          <p:cNvPr id="8" name="Oval 7"/>
          <p:cNvSpPr/>
          <p:nvPr/>
        </p:nvSpPr>
        <p:spPr>
          <a:xfrm>
            <a:off x="4876800" y="25908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PRP</a:t>
            </a:r>
          </a:p>
        </p:txBody>
      </p:sp>
      <p:sp>
        <p:nvSpPr>
          <p:cNvPr id="9" name="Oval 8"/>
          <p:cNvSpPr/>
          <p:nvPr/>
        </p:nvSpPr>
        <p:spPr>
          <a:xfrm>
            <a:off x="1143000" y="36576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VBP</a:t>
            </a:r>
          </a:p>
        </p:txBody>
      </p:sp>
      <p:sp>
        <p:nvSpPr>
          <p:cNvPr id="10" name="Oval 9"/>
          <p:cNvSpPr/>
          <p:nvPr/>
        </p:nvSpPr>
        <p:spPr>
          <a:xfrm>
            <a:off x="2362200" y="36576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VBP</a:t>
            </a:r>
          </a:p>
        </p:txBody>
      </p:sp>
      <p:sp>
        <p:nvSpPr>
          <p:cNvPr id="11" name="Oval 10"/>
          <p:cNvSpPr/>
          <p:nvPr/>
        </p:nvSpPr>
        <p:spPr>
          <a:xfrm>
            <a:off x="3581400" y="36576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VBP</a:t>
            </a:r>
          </a:p>
        </p:txBody>
      </p:sp>
      <p:sp>
        <p:nvSpPr>
          <p:cNvPr id="12" name="Oval 11"/>
          <p:cNvSpPr/>
          <p:nvPr/>
        </p:nvSpPr>
        <p:spPr>
          <a:xfrm>
            <a:off x="4876800" y="36576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VBP</a:t>
            </a:r>
          </a:p>
        </p:txBody>
      </p:sp>
      <p:sp>
        <p:nvSpPr>
          <p:cNvPr id="13" name="Oval 12"/>
          <p:cNvSpPr/>
          <p:nvPr/>
        </p:nvSpPr>
        <p:spPr>
          <a:xfrm>
            <a:off x="1159933" y="46863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TO</a:t>
            </a:r>
          </a:p>
        </p:txBody>
      </p:sp>
      <p:sp>
        <p:nvSpPr>
          <p:cNvPr id="14" name="Oval 13"/>
          <p:cNvSpPr/>
          <p:nvPr/>
        </p:nvSpPr>
        <p:spPr>
          <a:xfrm>
            <a:off x="2379133" y="46863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TO</a:t>
            </a:r>
          </a:p>
        </p:txBody>
      </p:sp>
      <p:sp>
        <p:nvSpPr>
          <p:cNvPr id="15" name="Oval 14"/>
          <p:cNvSpPr/>
          <p:nvPr/>
        </p:nvSpPr>
        <p:spPr>
          <a:xfrm>
            <a:off x="3598333" y="46863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TO</a:t>
            </a:r>
          </a:p>
        </p:txBody>
      </p:sp>
      <p:sp>
        <p:nvSpPr>
          <p:cNvPr id="16" name="Oval 15"/>
          <p:cNvSpPr/>
          <p:nvPr/>
        </p:nvSpPr>
        <p:spPr>
          <a:xfrm>
            <a:off x="4893733" y="46863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TO</a:t>
            </a:r>
          </a:p>
        </p:txBody>
      </p:sp>
      <p:sp>
        <p:nvSpPr>
          <p:cNvPr id="17" name="Oval 16"/>
          <p:cNvSpPr/>
          <p:nvPr/>
        </p:nvSpPr>
        <p:spPr>
          <a:xfrm>
            <a:off x="1143000" y="57150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</a:t>
            </a:r>
          </a:p>
        </p:txBody>
      </p:sp>
      <p:sp>
        <p:nvSpPr>
          <p:cNvPr id="18" name="Oval 17"/>
          <p:cNvSpPr/>
          <p:nvPr/>
        </p:nvSpPr>
        <p:spPr>
          <a:xfrm>
            <a:off x="2362200" y="57150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</a:t>
            </a:r>
          </a:p>
        </p:txBody>
      </p:sp>
      <p:sp>
        <p:nvSpPr>
          <p:cNvPr id="19" name="Oval 18"/>
          <p:cNvSpPr/>
          <p:nvPr/>
        </p:nvSpPr>
        <p:spPr>
          <a:xfrm>
            <a:off x="3581400" y="57150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</a:t>
            </a:r>
          </a:p>
        </p:txBody>
      </p:sp>
      <p:sp>
        <p:nvSpPr>
          <p:cNvPr id="20" name="Oval 19"/>
          <p:cNvSpPr/>
          <p:nvPr/>
        </p:nvSpPr>
        <p:spPr>
          <a:xfrm>
            <a:off x="4876800" y="57150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</a:t>
            </a:r>
          </a:p>
        </p:txBody>
      </p:sp>
      <p:sp>
        <p:nvSpPr>
          <p:cNvPr id="21" name="Left Brace 20"/>
          <p:cNvSpPr/>
          <p:nvPr/>
        </p:nvSpPr>
        <p:spPr>
          <a:xfrm>
            <a:off x="990600" y="2595033"/>
            <a:ext cx="228600" cy="838200"/>
          </a:xfrm>
          <a:prstGeom prst="lef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Arrow Connector 23"/>
          <p:cNvCxnSpPr>
            <a:stCxn id="4" idx="5"/>
            <a:endCxn id="10" idx="1"/>
          </p:cNvCxnSpPr>
          <p:nvPr/>
        </p:nvCxnSpPr>
        <p:spPr>
          <a:xfrm>
            <a:off x="1858448" y="3306248"/>
            <a:ext cx="626504" cy="4741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10" idx="5"/>
            <a:endCxn id="15" idx="1"/>
          </p:cNvCxnSpPr>
          <p:nvPr/>
        </p:nvCxnSpPr>
        <p:spPr>
          <a:xfrm>
            <a:off x="3077648" y="4373048"/>
            <a:ext cx="643437" cy="4360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15" idx="5"/>
            <a:endCxn id="20" idx="1"/>
          </p:cNvCxnSpPr>
          <p:nvPr/>
        </p:nvCxnSpPr>
        <p:spPr>
          <a:xfrm>
            <a:off x="4313781" y="5401748"/>
            <a:ext cx="685771" cy="4360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5985933" y="5490619"/>
            <a:ext cx="1100668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err="1"/>
              <a:t>trans_p</a:t>
            </a:r>
            <a:r>
              <a:rPr lang="en-US" dirty="0"/>
              <a:t> * </a:t>
            </a:r>
            <a:r>
              <a:rPr lang="en-US" dirty="0" err="1"/>
              <a:t>emit_p</a:t>
            </a:r>
            <a:r>
              <a:rPr lang="en-US" dirty="0"/>
              <a:t> * </a:t>
            </a:r>
            <a:r>
              <a:rPr lang="en-US" dirty="0" err="1"/>
              <a:t>prev_p</a:t>
            </a:r>
            <a:endParaRPr lang="en-US" dirty="0"/>
          </a:p>
        </p:txBody>
      </p:sp>
      <p:sp>
        <p:nvSpPr>
          <p:cNvPr id="34" name="Left Brace 33"/>
          <p:cNvSpPr/>
          <p:nvPr/>
        </p:nvSpPr>
        <p:spPr>
          <a:xfrm flipH="1">
            <a:off x="5731933" y="5524500"/>
            <a:ext cx="228600" cy="838200"/>
          </a:xfrm>
          <a:prstGeom prst="lef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3797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Backtrace</a:t>
            </a:r>
            <a:r>
              <a:rPr lang="en-US" dirty="0"/>
              <a:t> step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	I	want	     to	         fly</a:t>
            </a:r>
          </a:p>
        </p:txBody>
      </p:sp>
      <p:sp>
        <p:nvSpPr>
          <p:cNvPr id="4" name="Oval 3"/>
          <p:cNvSpPr/>
          <p:nvPr/>
        </p:nvSpPr>
        <p:spPr>
          <a:xfrm>
            <a:off x="1143000" y="25908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PRP</a:t>
            </a:r>
          </a:p>
        </p:txBody>
      </p:sp>
      <p:sp>
        <p:nvSpPr>
          <p:cNvPr id="5" name="Oval 4"/>
          <p:cNvSpPr/>
          <p:nvPr/>
        </p:nvSpPr>
        <p:spPr>
          <a:xfrm>
            <a:off x="2362200" y="25908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PRP</a:t>
            </a:r>
          </a:p>
        </p:txBody>
      </p:sp>
      <p:sp>
        <p:nvSpPr>
          <p:cNvPr id="6" name="Oval 5"/>
          <p:cNvSpPr/>
          <p:nvPr/>
        </p:nvSpPr>
        <p:spPr>
          <a:xfrm>
            <a:off x="3581400" y="25908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PRP</a:t>
            </a:r>
          </a:p>
        </p:txBody>
      </p:sp>
      <p:sp>
        <p:nvSpPr>
          <p:cNvPr id="8" name="Oval 7"/>
          <p:cNvSpPr/>
          <p:nvPr/>
        </p:nvSpPr>
        <p:spPr>
          <a:xfrm>
            <a:off x="4876800" y="25908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PRP</a:t>
            </a:r>
          </a:p>
        </p:txBody>
      </p:sp>
      <p:sp>
        <p:nvSpPr>
          <p:cNvPr id="9" name="Oval 8"/>
          <p:cNvSpPr/>
          <p:nvPr/>
        </p:nvSpPr>
        <p:spPr>
          <a:xfrm>
            <a:off x="1143000" y="36576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VBP</a:t>
            </a:r>
          </a:p>
        </p:txBody>
      </p:sp>
      <p:sp>
        <p:nvSpPr>
          <p:cNvPr id="10" name="Oval 9"/>
          <p:cNvSpPr/>
          <p:nvPr/>
        </p:nvSpPr>
        <p:spPr>
          <a:xfrm>
            <a:off x="2362200" y="36576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VBP</a:t>
            </a:r>
          </a:p>
        </p:txBody>
      </p:sp>
      <p:sp>
        <p:nvSpPr>
          <p:cNvPr id="11" name="Oval 10"/>
          <p:cNvSpPr/>
          <p:nvPr/>
        </p:nvSpPr>
        <p:spPr>
          <a:xfrm>
            <a:off x="3581400" y="36576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VBP</a:t>
            </a:r>
          </a:p>
        </p:txBody>
      </p:sp>
      <p:sp>
        <p:nvSpPr>
          <p:cNvPr id="12" name="Oval 11"/>
          <p:cNvSpPr/>
          <p:nvPr/>
        </p:nvSpPr>
        <p:spPr>
          <a:xfrm>
            <a:off x="4876800" y="36576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VBP</a:t>
            </a:r>
          </a:p>
        </p:txBody>
      </p:sp>
      <p:sp>
        <p:nvSpPr>
          <p:cNvPr id="13" name="Oval 12"/>
          <p:cNvSpPr/>
          <p:nvPr/>
        </p:nvSpPr>
        <p:spPr>
          <a:xfrm>
            <a:off x="1159933" y="46863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TO</a:t>
            </a:r>
          </a:p>
        </p:txBody>
      </p:sp>
      <p:sp>
        <p:nvSpPr>
          <p:cNvPr id="14" name="Oval 13"/>
          <p:cNvSpPr/>
          <p:nvPr/>
        </p:nvSpPr>
        <p:spPr>
          <a:xfrm>
            <a:off x="2379133" y="46863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TO</a:t>
            </a:r>
          </a:p>
        </p:txBody>
      </p:sp>
      <p:sp>
        <p:nvSpPr>
          <p:cNvPr id="15" name="Oval 14"/>
          <p:cNvSpPr/>
          <p:nvPr/>
        </p:nvSpPr>
        <p:spPr>
          <a:xfrm>
            <a:off x="3598333" y="46863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TO</a:t>
            </a:r>
          </a:p>
        </p:txBody>
      </p:sp>
      <p:sp>
        <p:nvSpPr>
          <p:cNvPr id="16" name="Oval 15"/>
          <p:cNvSpPr/>
          <p:nvPr/>
        </p:nvSpPr>
        <p:spPr>
          <a:xfrm>
            <a:off x="4893733" y="46863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TO</a:t>
            </a:r>
          </a:p>
        </p:txBody>
      </p:sp>
      <p:sp>
        <p:nvSpPr>
          <p:cNvPr id="17" name="Oval 16"/>
          <p:cNvSpPr/>
          <p:nvPr/>
        </p:nvSpPr>
        <p:spPr>
          <a:xfrm>
            <a:off x="1143000" y="57150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</a:t>
            </a:r>
          </a:p>
        </p:txBody>
      </p:sp>
      <p:sp>
        <p:nvSpPr>
          <p:cNvPr id="18" name="Oval 17"/>
          <p:cNvSpPr/>
          <p:nvPr/>
        </p:nvSpPr>
        <p:spPr>
          <a:xfrm>
            <a:off x="2362200" y="57150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</a:t>
            </a:r>
          </a:p>
        </p:txBody>
      </p:sp>
      <p:sp>
        <p:nvSpPr>
          <p:cNvPr id="19" name="Oval 18"/>
          <p:cNvSpPr/>
          <p:nvPr/>
        </p:nvSpPr>
        <p:spPr>
          <a:xfrm>
            <a:off x="3581400" y="57150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</a:t>
            </a:r>
          </a:p>
        </p:txBody>
      </p:sp>
      <p:sp>
        <p:nvSpPr>
          <p:cNvPr id="20" name="Oval 19"/>
          <p:cNvSpPr/>
          <p:nvPr/>
        </p:nvSpPr>
        <p:spPr>
          <a:xfrm>
            <a:off x="4876800" y="57150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</a:t>
            </a:r>
          </a:p>
        </p:txBody>
      </p:sp>
      <p:cxnSp>
        <p:nvCxnSpPr>
          <p:cNvPr id="24" name="Straight Arrow Connector 23"/>
          <p:cNvCxnSpPr>
            <a:stCxn id="4" idx="5"/>
            <a:endCxn id="10" idx="1"/>
          </p:cNvCxnSpPr>
          <p:nvPr/>
        </p:nvCxnSpPr>
        <p:spPr>
          <a:xfrm>
            <a:off x="1858448" y="3306248"/>
            <a:ext cx="626504" cy="474104"/>
          </a:xfrm>
          <a:prstGeom prst="straightConnector1">
            <a:avLst/>
          </a:prstGeom>
          <a:ln>
            <a:headEnd type="arrow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10" idx="5"/>
            <a:endCxn id="15" idx="1"/>
          </p:cNvCxnSpPr>
          <p:nvPr/>
        </p:nvCxnSpPr>
        <p:spPr>
          <a:xfrm>
            <a:off x="3077648" y="4373048"/>
            <a:ext cx="643437" cy="436004"/>
          </a:xfrm>
          <a:prstGeom prst="straightConnector1">
            <a:avLst/>
          </a:prstGeom>
          <a:ln>
            <a:headEnd type="arrow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15" idx="5"/>
            <a:endCxn id="20" idx="1"/>
          </p:cNvCxnSpPr>
          <p:nvPr/>
        </p:nvCxnSpPr>
        <p:spPr>
          <a:xfrm>
            <a:off x="4313781" y="5401748"/>
            <a:ext cx="685771" cy="436004"/>
          </a:xfrm>
          <a:prstGeom prst="straightConnector1">
            <a:avLst/>
          </a:prstGeom>
          <a:ln>
            <a:headEnd type="arrow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5985933" y="5490619"/>
            <a:ext cx="1100668" cy="646331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Best outcome</a:t>
            </a:r>
          </a:p>
        </p:txBody>
      </p:sp>
      <p:sp>
        <p:nvSpPr>
          <p:cNvPr id="34" name="Left Brace 33"/>
          <p:cNvSpPr/>
          <p:nvPr/>
        </p:nvSpPr>
        <p:spPr>
          <a:xfrm flipH="1">
            <a:off x="5731933" y="5524500"/>
            <a:ext cx="228600" cy="838200"/>
          </a:xfrm>
          <a:prstGeom prst="lef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6893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 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Let’s try to trip up and then fix our tagger:</a:t>
            </a:r>
          </a:p>
          <a:p>
            <a:pPr lvl="1"/>
            <a:r>
              <a:rPr lang="en-US" dirty="0"/>
              <a:t>Split up into groups</a:t>
            </a:r>
          </a:p>
          <a:p>
            <a:pPr lvl="1"/>
            <a:r>
              <a:rPr lang="en-US" dirty="0"/>
              <a:t>Pick a sentence – not too long, about 4-7 words</a:t>
            </a:r>
          </a:p>
          <a:p>
            <a:pPr lvl="2">
              <a:buFont typeface="Wingdings"/>
              <a:buChar char="Ø"/>
            </a:pPr>
            <a:r>
              <a:rPr lang="en-US" dirty="0"/>
              <a:t>Does the tagger work right?</a:t>
            </a:r>
          </a:p>
          <a:p>
            <a:pPr lvl="2">
              <a:buFont typeface="Wingdings"/>
              <a:buChar char="Ø"/>
            </a:pPr>
            <a:r>
              <a:rPr lang="en-US" dirty="0"/>
              <a:t>How could you fix it? </a:t>
            </a:r>
          </a:p>
          <a:p>
            <a:pPr lvl="2">
              <a:buFont typeface="Wingdings"/>
              <a:buChar char="Ø"/>
            </a:pPr>
            <a:r>
              <a:rPr lang="en-US" dirty="0"/>
              <a:t>Let each member try a minor variation on this sentence – can the fixes work without breaking other variations?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Add emission probabilities for new words</a:t>
            </a:r>
          </a:p>
          <a:p>
            <a:pPr lvl="2"/>
            <a:r>
              <a:rPr lang="en-US" dirty="0"/>
              <a:t>Put them here:</a:t>
            </a:r>
            <a:br>
              <a:rPr lang="en-US" dirty="0"/>
            </a:br>
            <a:r>
              <a:rPr lang="en-US" dirty="0">
                <a:hlinkClick r:id="rId2"/>
              </a:rPr>
              <a:t>https://corpling.uis.georgetown.edu/etherpad/p/viterbi</a:t>
            </a:r>
            <a:r>
              <a:rPr lang="en-US" dirty="0"/>
              <a:t> </a:t>
            </a:r>
          </a:p>
          <a:p>
            <a:pPr lvl="2"/>
            <a:r>
              <a:rPr lang="en-US" dirty="0"/>
              <a:t>You can make them up or use a corpus: </a:t>
            </a:r>
            <a:r>
              <a:rPr lang="en-US" dirty="0">
                <a:hlinkClick r:id="rId3"/>
              </a:rPr>
              <a:t>https://corpling.uis.georgetown.edu/cqp/</a:t>
            </a:r>
            <a:r>
              <a:rPr lang="en-US" dirty="0"/>
              <a:t> </a:t>
            </a:r>
          </a:p>
          <a:p>
            <a:pPr lvl="2"/>
            <a:r>
              <a:rPr lang="en-US" dirty="0"/>
              <a:t>The TAs and I will provide guidance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28366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HMMs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686800" cy="4526280"/>
          </a:xfrm>
        </p:spPr>
        <p:txBody>
          <a:bodyPr/>
          <a:lstStyle/>
          <a:p>
            <a:r>
              <a:rPr lang="en-US" dirty="0"/>
              <a:t>An HMM is really a </a:t>
            </a:r>
            <a:r>
              <a:rPr lang="en-US" b="1" dirty="0"/>
              <a:t>weighted</a:t>
            </a:r>
            <a:r>
              <a:rPr lang="en-US" dirty="0"/>
              <a:t> </a:t>
            </a:r>
            <a:r>
              <a:rPr lang="en-US" b="1" dirty="0"/>
              <a:t>FSA</a:t>
            </a:r>
            <a:endParaRPr lang="en-US" dirty="0"/>
          </a:p>
          <a:p>
            <a:r>
              <a:rPr lang="en-US" dirty="0"/>
              <a:t>The HMM definition comprises:</a:t>
            </a:r>
          </a:p>
          <a:p>
            <a:pPr lvl="1"/>
            <a:r>
              <a:rPr lang="en-US" dirty="0"/>
              <a:t>V = v</a:t>
            </a:r>
            <a:r>
              <a:rPr lang="en-US" baseline="-25000" dirty="0"/>
              <a:t>1</a:t>
            </a:r>
            <a:r>
              <a:rPr lang="en-US" dirty="0"/>
              <a:t> … </a:t>
            </a:r>
            <a:r>
              <a:rPr lang="en-US" dirty="0" err="1"/>
              <a:t>v</a:t>
            </a:r>
            <a:r>
              <a:rPr lang="en-US" baseline="-25000" dirty="0" err="1"/>
              <a:t>V</a:t>
            </a:r>
            <a:r>
              <a:rPr lang="en-US" dirty="0"/>
              <a:t>			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for us: English words</a:t>
            </a:r>
          </a:p>
          <a:p>
            <a:pPr lvl="1"/>
            <a:r>
              <a:rPr lang="en-US" dirty="0"/>
              <a:t>Q = q</a:t>
            </a:r>
            <a:r>
              <a:rPr lang="en-US" baseline="-25000" dirty="0"/>
              <a:t>1</a:t>
            </a:r>
            <a:r>
              <a:rPr lang="en-US" dirty="0"/>
              <a:t>, … </a:t>
            </a:r>
            <a:r>
              <a:rPr lang="en-US" dirty="0" err="1"/>
              <a:t>q</a:t>
            </a:r>
            <a:r>
              <a:rPr lang="en-US" baseline="-25000" dirty="0" err="1"/>
              <a:t>N</a:t>
            </a:r>
            <a:r>
              <a:rPr lang="en-US" dirty="0"/>
              <a:t>   (q</a:t>
            </a:r>
            <a:r>
              <a:rPr lang="en-US" baseline="-25000" dirty="0"/>
              <a:t>0</a:t>
            </a:r>
            <a:r>
              <a:rPr lang="en-US" dirty="0"/>
              <a:t>,q</a:t>
            </a:r>
            <a:r>
              <a:rPr lang="en-US" baseline="-25000" dirty="0"/>
              <a:t>F</a:t>
            </a:r>
            <a:r>
              <a:rPr lang="en-US" dirty="0"/>
              <a:t>)		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for us: possible tags</a:t>
            </a:r>
          </a:p>
          <a:p>
            <a:pPr lvl="1"/>
            <a:r>
              <a:rPr lang="en-US" dirty="0"/>
              <a:t>A = a</a:t>
            </a:r>
            <a:r>
              <a:rPr lang="en-US" baseline="-25000" dirty="0"/>
              <a:t>11</a:t>
            </a:r>
            <a:r>
              <a:rPr lang="en-US" dirty="0"/>
              <a:t>,a</a:t>
            </a:r>
            <a:r>
              <a:rPr lang="en-US" baseline="-25000" dirty="0"/>
              <a:t>12</a:t>
            </a:r>
            <a:r>
              <a:rPr lang="en-US" dirty="0"/>
              <a:t> … a</a:t>
            </a:r>
            <a:r>
              <a:rPr lang="en-US" baseline="-25000" dirty="0"/>
              <a:t>n1</a:t>
            </a:r>
            <a:r>
              <a:rPr lang="en-US" dirty="0"/>
              <a:t> … </a:t>
            </a:r>
            <a:r>
              <a:rPr lang="en-US" dirty="0" err="1"/>
              <a:t>a</a:t>
            </a:r>
            <a:r>
              <a:rPr lang="en-US" baseline="-25000" dirty="0" err="1"/>
              <a:t>nn</a:t>
            </a:r>
            <a:r>
              <a:rPr lang="en-US" dirty="0"/>
              <a:t>		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transition prob. matrix</a:t>
            </a:r>
          </a:p>
          <a:p>
            <a:pPr lvl="1"/>
            <a:r>
              <a:rPr lang="en-US" dirty="0"/>
              <a:t>O = &lt;o</a:t>
            </a:r>
            <a:r>
              <a:rPr lang="en-US" baseline="-25000" dirty="0"/>
              <a:t>1</a:t>
            </a:r>
            <a:r>
              <a:rPr lang="en-US" dirty="0"/>
              <a:t>, …, </a:t>
            </a:r>
            <a:r>
              <a:rPr lang="en-US" dirty="0" err="1"/>
              <a:t>o</a:t>
            </a:r>
            <a:r>
              <a:rPr lang="en-US" baseline="-25000" dirty="0" err="1"/>
              <a:t>T</a:t>
            </a:r>
            <a:r>
              <a:rPr lang="en-US" dirty="0"/>
              <a:t>&gt;			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sentence to tag</a:t>
            </a:r>
          </a:p>
          <a:p>
            <a:pPr lvl="1"/>
            <a:r>
              <a:rPr lang="en-US" dirty="0"/>
              <a:t>B = b</a:t>
            </a:r>
            <a:r>
              <a:rPr lang="en-US" baseline="-25000" dirty="0"/>
              <a:t>i</a:t>
            </a:r>
            <a:r>
              <a:rPr lang="en-US" dirty="0"/>
              <a:t>(</a:t>
            </a:r>
            <a:r>
              <a:rPr lang="en-US" dirty="0" err="1"/>
              <a:t>o</a:t>
            </a:r>
            <a:r>
              <a:rPr lang="en-US" baseline="-25000" dirty="0" err="1"/>
              <a:t>t</a:t>
            </a:r>
            <a:r>
              <a:rPr lang="en-US" dirty="0"/>
              <a:t>)				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prob. of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o</a:t>
            </a:r>
            <a:r>
              <a:rPr lang="en-US" baseline="-25000" dirty="0" err="1">
                <a:solidFill>
                  <a:schemeClr val="bg1">
                    <a:lumMod val="50000"/>
                  </a:schemeClr>
                </a:solidFill>
              </a:rPr>
              <a:t>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given q</a:t>
            </a:r>
            <a:r>
              <a:rPr lang="en-US" baseline="-25000" dirty="0">
                <a:solidFill>
                  <a:schemeClr val="bg1">
                    <a:lumMod val="50000"/>
                  </a:schemeClr>
                </a:solidFill>
              </a:rPr>
              <a:t>i</a:t>
            </a:r>
            <a:br>
              <a:rPr lang="en-US" dirty="0"/>
            </a:br>
            <a:r>
              <a:rPr lang="en-US" dirty="0"/>
              <a:t>					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a.k.a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‘emission’ probs.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94425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From tagging to sequences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Part of speech labeling is a classic example of token-wise tagging:</a:t>
            </a:r>
          </a:p>
          <a:p>
            <a:pPr lvl="1"/>
            <a:r>
              <a:rPr lang="en-US" dirty="0"/>
              <a:t>Input is a sequence of words (tokens)</a:t>
            </a:r>
          </a:p>
          <a:p>
            <a:pPr lvl="1"/>
            <a:r>
              <a:rPr lang="en-US" dirty="0"/>
              <a:t>Each word receives exactly one category</a:t>
            </a:r>
          </a:p>
          <a:p>
            <a:pPr lvl="1"/>
            <a:r>
              <a:rPr lang="en-US" dirty="0"/>
              <a:t>There are usually no other features except words to decide the correct tag</a:t>
            </a:r>
          </a:p>
          <a:p>
            <a:endParaRPr lang="en-US" dirty="0"/>
          </a:p>
          <a:p>
            <a:r>
              <a:rPr lang="en-US" dirty="0"/>
              <a:t>But not all labeling tasks are like this!</a:t>
            </a:r>
          </a:p>
          <a:p>
            <a:r>
              <a:rPr lang="en-US" dirty="0"/>
              <a:t>We could tag more complex sequences and with more input features!</a:t>
            </a:r>
          </a:p>
        </p:txBody>
      </p:sp>
    </p:spTree>
    <p:extLst>
      <p:ext uri="{BB962C8B-B14F-4D97-AF65-F5344CB8AC3E}">
        <p14:creationId xmlns:p14="http://schemas.microsoft.com/office/powerpoint/2010/main" val="10618008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Sequence labeling – NER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typical example is Named Entity Recognition</a:t>
            </a:r>
          </a:p>
          <a:p>
            <a:r>
              <a:rPr lang="en-US" dirty="0"/>
              <a:t>Not every token is labeled:</a:t>
            </a:r>
          </a:p>
          <a:p>
            <a:pPr marL="411480" lvl="1" indent="0">
              <a:buNone/>
            </a:pPr>
            <a:r>
              <a:rPr lang="en-US" dirty="0"/>
              <a:t>   </a:t>
            </a:r>
            <a:r>
              <a:rPr lang="en-US" b="1" i="1" dirty="0">
                <a:solidFill>
                  <a:srgbClr val="0070C0"/>
                </a:solidFill>
              </a:rPr>
              <a:t>PER	--		ORG	--</a:t>
            </a:r>
          </a:p>
          <a:p>
            <a:pPr lvl="1"/>
            <a:r>
              <a:rPr lang="en-US" dirty="0"/>
              <a:t>Kim	visited		Intel	.</a:t>
            </a:r>
          </a:p>
          <a:p>
            <a:endParaRPr lang="en-US" dirty="0"/>
          </a:p>
          <a:p>
            <a:r>
              <a:rPr lang="en-US" dirty="0"/>
              <a:t>Labels come in </a:t>
            </a:r>
            <a:r>
              <a:rPr lang="en-US" b="1" dirty="0"/>
              <a:t>spans</a:t>
            </a:r>
            <a:r>
              <a:rPr lang="en-US" dirty="0"/>
              <a:t>:</a:t>
            </a:r>
          </a:p>
          <a:p>
            <a:pPr lvl="1"/>
            <a:endParaRPr lang="en-US" dirty="0"/>
          </a:p>
          <a:p>
            <a:pPr marL="411480" lvl="1" indent="0">
              <a:buNone/>
            </a:pPr>
            <a:r>
              <a:rPr lang="en-US" b="1" i="1" dirty="0">
                <a:solidFill>
                  <a:srgbClr val="0070C0"/>
                </a:solidFill>
              </a:rPr>
              <a:t>   PER	PER	--		ORG	ORG</a:t>
            </a:r>
          </a:p>
          <a:p>
            <a:pPr lvl="1"/>
            <a:r>
              <a:rPr lang="en-US" dirty="0"/>
              <a:t>Kim	Jung	visited		Intel	Corp.	</a:t>
            </a:r>
          </a:p>
        </p:txBody>
      </p:sp>
    </p:spTree>
    <p:extLst>
      <p:ext uri="{BB962C8B-B14F-4D97-AF65-F5344CB8AC3E}">
        <p14:creationId xmlns:p14="http://schemas.microsoft.com/office/powerpoint/2010/main" val="170617566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many spans?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we only use labels like PER and ORG, we can treat this as an HMM/Viterbi problem</a:t>
            </a:r>
          </a:p>
          <a:p>
            <a:pPr lvl="1"/>
            <a:r>
              <a:rPr lang="en-US" dirty="0"/>
              <a:t>Tags:	</a:t>
            </a:r>
            <a:r>
              <a:rPr lang="en-US" b="1" dirty="0">
                <a:solidFill>
                  <a:srgbClr val="0070C0"/>
                </a:solidFill>
              </a:rPr>
              <a:t>PER, ORG, ..,	--</a:t>
            </a:r>
            <a:r>
              <a:rPr lang="en-US" dirty="0"/>
              <a:t>	(‘</a:t>
            </a:r>
            <a:r>
              <a:rPr lang="en-US" dirty="0">
                <a:solidFill>
                  <a:srgbClr val="0070C0"/>
                </a:solidFill>
              </a:rPr>
              <a:t>--</a:t>
            </a:r>
            <a:r>
              <a:rPr lang="en-US" dirty="0"/>
              <a:t>’ is a tag)</a:t>
            </a:r>
          </a:p>
          <a:p>
            <a:pPr lvl="1"/>
            <a:r>
              <a:rPr lang="en-US" dirty="0"/>
              <a:t>Input:	</a:t>
            </a:r>
            <a:r>
              <a:rPr lang="en-US" b="1" dirty="0"/>
              <a:t>Kim, Jung, visited …</a:t>
            </a:r>
          </a:p>
          <a:p>
            <a:pPr lvl="1"/>
            <a:r>
              <a:rPr lang="en-US" dirty="0"/>
              <a:t>Emission probabilities:		P(</a:t>
            </a:r>
            <a:r>
              <a:rPr lang="en-US" dirty="0" err="1"/>
              <a:t>Kim|PER</a:t>
            </a:r>
            <a:r>
              <a:rPr lang="en-US" dirty="0"/>
              <a:t>), P(</a:t>
            </a:r>
            <a:r>
              <a:rPr lang="en-US" dirty="0" err="1"/>
              <a:t>Intel|ORG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Transition probabilities:	PER </a:t>
            </a: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/>
              <a:t> -- </a:t>
            </a: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/>
              <a:t> ORG </a:t>
            </a:r>
            <a:r>
              <a:rPr lang="en-US" dirty="0">
                <a:sym typeface="Wingdings" panose="05000000000000000000" pitchFamily="2" charset="2"/>
              </a:rPr>
              <a:t> ORG</a:t>
            </a:r>
          </a:p>
          <a:p>
            <a:r>
              <a:rPr lang="en-US" dirty="0">
                <a:sym typeface="Wingdings" panose="05000000000000000000" pitchFamily="2" charset="2"/>
              </a:rPr>
              <a:t>But how can we tell how many ORGs we have?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Intel Corp.		ORG </a:t>
            </a:r>
            <a:r>
              <a:rPr lang="en-US" dirty="0" err="1">
                <a:sym typeface="Wingdings" panose="05000000000000000000" pitchFamily="2" charset="2"/>
              </a:rPr>
              <a:t>ORG</a:t>
            </a:r>
            <a:r>
              <a:rPr lang="en-US" dirty="0">
                <a:sym typeface="Wingdings" panose="05000000000000000000" pitchFamily="2" charset="2"/>
              </a:rPr>
              <a:t>   1 org., 2 tokens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IBM  Google lawsuit	ORG </a:t>
            </a:r>
            <a:r>
              <a:rPr lang="en-US" dirty="0" err="1">
                <a:sym typeface="Wingdings" panose="05000000000000000000" pitchFamily="2" charset="2"/>
              </a:rPr>
              <a:t>ORG</a:t>
            </a:r>
            <a:r>
              <a:rPr lang="en-US" dirty="0">
                <a:sym typeface="Wingdings" panose="05000000000000000000" pitchFamily="2" charset="2"/>
              </a:rPr>
              <a:t> --  2 orgs!!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6019800"/>
            <a:ext cx="3333750" cy="560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706762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Solution: BIO encoding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add more label types to indicate </a:t>
            </a:r>
            <a:r>
              <a:rPr lang="en-US" b="1" dirty="0"/>
              <a:t>B</a:t>
            </a:r>
            <a:r>
              <a:rPr lang="en-US" dirty="0"/>
              <a:t>eginning and </a:t>
            </a:r>
            <a:r>
              <a:rPr lang="en-US" b="1" dirty="0"/>
              <a:t>I</a:t>
            </a:r>
            <a:r>
              <a:rPr lang="en-US" dirty="0"/>
              <a:t>nside of entities:</a:t>
            </a:r>
          </a:p>
          <a:p>
            <a:pPr lvl="1"/>
            <a:r>
              <a:rPr lang="en-US" dirty="0"/>
              <a:t>IBM	</a:t>
            </a:r>
            <a:r>
              <a:rPr lang="en-US" b="1" i="1" dirty="0">
                <a:solidFill>
                  <a:srgbClr val="0070C0"/>
                </a:solidFill>
              </a:rPr>
              <a:t>B-ORG	</a:t>
            </a:r>
          </a:p>
          <a:p>
            <a:pPr lvl="1"/>
            <a:r>
              <a:rPr lang="en-US" dirty="0"/>
              <a:t>Corp.	</a:t>
            </a:r>
            <a:r>
              <a:rPr lang="en-US" b="1" i="1" dirty="0">
                <a:solidFill>
                  <a:srgbClr val="0070C0"/>
                </a:solidFill>
              </a:rPr>
              <a:t>I-ORG</a:t>
            </a:r>
          </a:p>
          <a:p>
            <a:pPr lvl="1"/>
            <a:r>
              <a:rPr lang="en-US" dirty="0"/>
              <a:t>hired	</a:t>
            </a:r>
            <a:r>
              <a:rPr lang="en-US" b="1" i="1" dirty="0">
                <a:solidFill>
                  <a:srgbClr val="0070C0"/>
                </a:solidFill>
              </a:rPr>
              <a:t>O</a:t>
            </a:r>
          </a:p>
          <a:p>
            <a:pPr lvl="1"/>
            <a:r>
              <a:rPr lang="en-US" dirty="0"/>
              <a:t>Kim	</a:t>
            </a:r>
            <a:r>
              <a:rPr lang="en-US" b="1" i="1" dirty="0">
                <a:solidFill>
                  <a:srgbClr val="0070C0"/>
                </a:solidFill>
              </a:rPr>
              <a:t>B-PER</a:t>
            </a:r>
          </a:p>
          <a:p>
            <a:pPr lvl="1"/>
            <a:r>
              <a:rPr lang="en-US" dirty="0"/>
              <a:t>Jung	</a:t>
            </a:r>
            <a:r>
              <a:rPr lang="en-US" b="1" i="1" dirty="0">
                <a:solidFill>
                  <a:srgbClr val="0070C0"/>
                </a:solidFill>
              </a:rPr>
              <a:t>I-PER</a:t>
            </a:r>
          </a:p>
          <a:p>
            <a:pPr lvl="1"/>
            <a:endParaRPr lang="en-US" dirty="0"/>
          </a:p>
          <a:p>
            <a:r>
              <a:rPr lang="en-US" dirty="0"/>
              <a:t>The label </a:t>
            </a:r>
            <a:r>
              <a:rPr lang="en-US" b="1" dirty="0"/>
              <a:t>O</a:t>
            </a:r>
            <a:r>
              <a:rPr lang="en-US" dirty="0"/>
              <a:t> is like our ‘--’: </a:t>
            </a:r>
            <a:r>
              <a:rPr lang="en-US" b="1" dirty="0"/>
              <a:t>Outside</a:t>
            </a:r>
            <a:r>
              <a:rPr lang="en-US" dirty="0"/>
              <a:t> any entity</a:t>
            </a:r>
          </a:p>
          <a:p>
            <a:pPr lvl="1"/>
            <a:endParaRPr lang="en-US" dirty="0"/>
          </a:p>
        </p:txBody>
      </p:sp>
      <p:sp>
        <p:nvSpPr>
          <p:cNvPr id="4" name="AutoShape 2" descr="Image result for google in ibm fon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27220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Solution: BIO encoding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Labels impose restrictions on transitions:</a:t>
            </a:r>
          </a:p>
          <a:p>
            <a:pPr lvl="1"/>
            <a:r>
              <a:rPr lang="en-US" dirty="0"/>
              <a:t>P(B-PER </a:t>
            </a:r>
            <a:r>
              <a:rPr lang="en-US" dirty="0">
                <a:sym typeface="Wingdings" panose="05000000000000000000" pitchFamily="2" charset="2"/>
              </a:rPr>
              <a:t> I-PER) 	&gt;	p(I-PER  B-PER)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P(O  I-PER)  		=	0		</a:t>
            </a:r>
            <a:r>
              <a:rPr lang="en-US" dirty="0">
                <a:solidFill>
                  <a:srgbClr val="0070C0"/>
                </a:solidFill>
                <a:sym typeface="Wingdings" panose="05000000000000000000" pitchFamily="2" charset="2"/>
              </a:rPr>
              <a:t>(why?)</a:t>
            </a:r>
          </a:p>
          <a:p>
            <a:endParaRPr lang="en-US" dirty="0">
              <a:solidFill>
                <a:srgbClr val="0070C0"/>
              </a:solidFill>
              <a:sym typeface="Wingdings" panose="05000000000000000000" pitchFamily="2" charset="2"/>
            </a:endParaRPr>
          </a:p>
          <a:p>
            <a:endParaRPr lang="en-US" dirty="0">
              <a:solidFill>
                <a:srgbClr val="0070C0"/>
              </a:solidFill>
              <a:sym typeface="Wingdings" panose="05000000000000000000" pitchFamily="2" charset="2"/>
            </a:endParaRPr>
          </a:p>
          <a:p>
            <a:r>
              <a:rPr lang="en-US" dirty="0">
                <a:sym typeface="Wingdings" panose="05000000000000000000" pitchFamily="2" charset="2"/>
              </a:rPr>
              <a:t>We can still use HMM/Viterbi…</a:t>
            </a:r>
          </a:p>
          <a:p>
            <a:r>
              <a:rPr lang="en-US" dirty="0">
                <a:sym typeface="Wingdings" panose="05000000000000000000" pitchFamily="2" charset="2"/>
              </a:rPr>
              <a:t>But is just one emission probability enough?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P(</a:t>
            </a:r>
            <a:r>
              <a:rPr lang="en-US" dirty="0" err="1">
                <a:sym typeface="Wingdings" panose="05000000000000000000" pitchFamily="2" charset="2"/>
              </a:rPr>
              <a:t>PER|Kim</a:t>
            </a:r>
            <a:r>
              <a:rPr lang="en-US" dirty="0">
                <a:sym typeface="Wingdings" panose="05000000000000000000" pitchFamily="2" charset="2"/>
              </a:rPr>
              <a:t>) …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What about other features?</a:t>
            </a:r>
          </a:p>
        </p:txBody>
      </p:sp>
    </p:spTree>
    <p:extLst>
      <p:ext uri="{BB962C8B-B14F-4D97-AF65-F5344CB8AC3E}">
        <p14:creationId xmlns:p14="http://schemas.microsoft.com/office/powerpoint/2010/main" val="3323821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Just one emission?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Many things influence the probability that a word is a person/company name:</a:t>
            </a:r>
          </a:p>
          <a:p>
            <a:pPr lvl="1"/>
            <a:r>
              <a:rPr lang="en-US" dirty="0"/>
              <a:t>Capitalization 		(very good at finding ‘O’)</a:t>
            </a:r>
          </a:p>
          <a:p>
            <a:pPr lvl="1"/>
            <a:r>
              <a:rPr lang="en-US" dirty="0"/>
              <a:t>All caps?	 		(ORG)</a:t>
            </a:r>
          </a:p>
          <a:p>
            <a:pPr lvl="1"/>
            <a:r>
              <a:rPr lang="en-US" dirty="0"/>
              <a:t>Word length</a:t>
            </a:r>
          </a:p>
          <a:p>
            <a:pPr lvl="1"/>
            <a:r>
              <a:rPr lang="en-US" dirty="0"/>
              <a:t>Knowledge bases 	(is this in a list of company					names? Place names?)</a:t>
            </a:r>
          </a:p>
          <a:p>
            <a:pPr lvl="1"/>
            <a:r>
              <a:rPr lang="en-US" dirty="0"/>
              <a:t>…</a:t>
            </a:r>
          </a:p>
          <a:p>
            <a:r>
              <a:rPr lang="en-US" dirty="0"/>
              <a:t>Viterbi can’t handle this…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73356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multiple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Ideally our input should look like this:</a:t>
            </a:r>
          </a:p>
          <a:p>
            <a:pPr lvl="1"/>
            <a:r>
              <a:rPr lang="en-US" dirty="0"/>
              <a:t>IBM	NNP	</a:t>
            </a:r>
            <a:r>
              <a:rPr lang="en-US" dirty="0" err="1"/>
              <a:t>allcaps</a:t>
            </a:r>
            <a:r>
              <a:rPr lang="en-US" dirty="0"/>
              <a:t>		…	</a:t>
            </a:r>
            <a:r>
              <a:rPr lang="en-US" b="1" i="1" dirty="0">
                <a:solidFill>
                  <a:srgbClr val="0070C0"/>
                </a:solidFill>
              </a:rPr>
              <a:t>B-ORG	</a:t>
            </a:r>
          </a:p>
          <a:p>
            <a:pPr lvl="1"/>
            <a:r>
              <a:rPr lang="en-US" dirty="0"/>
              <a:t>Corp.	NNP	title		…	</a:t>
            </a:r>
            <a:r>
              <a:rPr lang="en-US" b="1" i="1" dirty="0">
                <a:solidFill>
                  <a:srgbClr val="0070C0"/>
                </a:solidFill>
              </a:rPr>
              <a:t>I-ORG</a:t>
            </a:r>
          </a:p>
          <a:p>
            <a:pPr lvl="1"/>
            <a:r>
              <a:rPr lang="en-US" dirty="0"/>
              <a:t>hired	VBD	lower		…	</a:t>
            </a:r>
            <a:r>
              <a:rPr lang="en-US" b="1" i="1" dirty="0">
                <a:solidFill>
                  <a:srgbClr val="0070C0"/>
                </a:solidFill>
              </a:rPr>
              <a:t>O</a:t>
            </a:r>
          </a:p>
          <a:p>
            <a:pPr lvl="1"/>
            <a:r>
              <a:rPr lang="en-US" dirty="0"/>
              <a:t>Kim	NNP	title		…	</a:t>
            </a:r>
            <a:r>
              <a:rPr lang="en-US" b="1" i="1" dirty="0">
                <a:solidFill>
                  <a:srgbClr val="0070C0"/>
                </a:solidFill>
              </a:rPr>
              <a:t>B-PER</a:t>
            </a:r>
          </a:p>
          <a:p>
            <a:pPr lvl="1"/>
            <a:r>
              <a:rPr lang="en-US" dirty="0"/>
              <a:t>Jung	NNP	title		…	</a:t>
            </a:r>
            <a:r>
              <a:rPr lang="en-US" b="1" i="1" dirty="0">
                <a:solidFill>
                  <a:srgbClr val="0070C0"/>
                </a:solidFill>
              </a:rPr>
              <a:t>I-PER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679895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Decoding - CRF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Efficient decoding over </a:t>
            </a:r>
            <a:r>
              <a:rPr lang="en-US" b="1" dirty="0"/>
              <a:t>multiple</a:t>
            </a:r>
            <a:r>
              <a:rPr lang="en-US" dirty="0"/>
              <a:t> features can be done using </a:t>
            </a:r>
            <a:r>
              <a:rPr lang="en-US" b="1" dirty="0"/>
              <a:t>Conditional Random Fields </a:t>
            </a:r>
            <a:r>
              <a:rPr lang="en-US" dirty="0"/>
              <a:t>(CRF)</a:t>
            </a:r>
          </a:p>
          <a:p>
            <a:r>
              <a:rPr lang="en-US" dirty="0"/>
              <a:t>We do not have time to implement CRF in this course</a:t>
            </a:r>
          </a:p>
          <a:p>
            <a:r>
              <a:rPr lang="en-US" dirty="0"/>
              <a:t>For our purposes, a Linear Chain CRF is </a:t>
            </a:r>
          </a:p>
          <a:p>
            <a:pPr lvl="1"/>
            <a:r>
              <a:rPr lang="en-US" dirty="0"/>
              <a:t>a sequence label decoder equivalent to a Viterbi decoder </a:t>
            </a:r>
          </a:p>
          <a:p>
            <a:pPr lvl="1"/>
            <a:r>
              <a:rPr lang="en-US" dirty="0"/>
              <a:t>using </a:t>
            </a:r>
            <a:r>
              <a:rPr lang="en-US" b="1" dirty="0"/>
              <a:t>multiple input features </a:t>
            </a:r>
          </a:p>
          <a:p>
            <a:pPr lvl="1"/>
            <a:r>
              <a:rPr lang="en-US" dirty="0"/>
              <a:t>and </a:t>
            </a:r>
            <a:r>
              <a:rPr lang="en-US" b="1" dirty="0"/>
              <a:t>arbitrary functions </a:t>
            </a:r>
            <a:r>
              <a:rPr lang="en-US" dirty="0"/>
              <a:t>for features over the sequence</a:t>
            </a:r>
          </a:p>
          <a:p>
            <a:r>
              <a:rPr lang="en-US" dirty="0"/>
              <a:t>Advanced reading: Sutton &amp; McCallum (2006) in Canvas (optional!)</a:t>
            </a:r>
          </a:p>
        </p:txBody>
      </p:sp>
    </p:spTree>
    <p:extLst>
      <p:ext uri="{BB962C8B-B14F-4D97-AF65-F5344CB8AC3E}">
        <p14:creationId xmlns:p14="http://schemas.microsoft.com/office/powerpoint/2010/main" val="75834988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are the probabilities?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smaller datasets, CRF taggers can learn joint discrete feature value distributions:</a:t>
            </a:r>
          </a:p>
          <a:p>
            <a:pPr lvl="1"/>
            <a:r>
              <a:rPr lang="en-US" dirty="0"/>
              <a:t>Python library: </a:t>
            </a:r>
          </a:p>
          <a:p>
            <a:pPr lvl="2"/>
            <a:r>
              <a:rPr lang="en-US" dirty="0"/>
              <a:t>pip install python-</a:t>
            </a:r>
            <a:r>
              <a:rPr lang="en-US" dirty="0" err="1"/>
              <a:t>crfsuite</a:t>
            </a:r>
            <a:r>
              <a:rPr lang="en-US" dirty="0"/>
              <a:t>	(Okazaki 2007)</a:t>
            </a:r>
          </a:p>
          <a:p>
            <a:pPr lvl="1"/>
            <a:r>
              <a:rPr lang="en-US" dirty="0"/>
              <a:t>Good off the shelf CRF tagger:</a:t>
            </a:r>
          </a:p>
          <a:p>
            <a:pPr lvl="2"/>
            <a:r>
              <a:rPr lang="en-US" dirty="0"/>
              <a:t>Marmot (Müller et al. 2013), </a:t>
            </a:r>
            <a:r>
              <a:rPr lang="en-US" dirty="0">
                <a:hlinkClick r:id="rId2"/>
              </a:rPr>
              <a:t>http://cistern.cis.lmu.de/marmot/</a:t>
            </a:r>
            <a:endParaRPr lang="en-US" dirty="0"/>
          </a:p>
          <a:p>
            <a:pPr lvl="1"/>
            <a:r>
              <a:rPr lang="en-US" dirty="0"/>
              <a:t>CRF NER tagging example in Canvas:</a:t>
            </a:r>
          </a:p>
          <a:p>
            <a:pPr lvl="2"/>
            <a:r>
              <a:rPr lang="en-US" dirty="0"/>
              <a:t>ner/crf_entities.py</a:t>
            </a:r>
          </a:p>
        </p:txBody>
      </p:sp>
      <p:pic>
        <p:nvPicPr>
          <p:cNvPr id="1030" name="Picture 6" descr="https://upload.wikimedia.org/wikipedia/commons/thumb/3/3b/Marmot-edit1.jpg/320px-Marmot-edit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3962400"/>
            <a:ext cx="1752600" cy="1314451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5328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Neural sequence labeling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Since features can be anything…</a:t>
            </a:r>
          </a:p>
          <a:p>
            <a:r>
              <a:rPr lang="en-US" dirty="0"/>
              <a:t>For larger datasets, we can use neural networks</a:t>
            </a:r>
          </a:p>
          <a:p>
            <a:r>
              <a:rPr lang="en-US" dirty="0"/>
              <a:t>Word embeddings as features</a:t>
            </a:r>
          </a:p>
        </p:txBody>
      </p:sp>
    </p:spTree>
    <p:extLst>
      <p:ext uri="{BB962C8B-B14F-4D97-AF65-F5344CB8AC3E}">
        <p14:creationId xmlns:p14="http://schemas.microsoft.com/office/powerpoint/2010/main" val="31730833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HMMs – formal definition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Transition probabilities (A): </a:t>
            </a:r>
            <a:br>
              <a:rPr lang="en-US" dirty="0"/>
            </a:br>
            <a:r>
              <a:rPr lang="en-US" sz="2400" dirty="0"/>
              <a:t>(adapted from </a:t>
            </a:r>
            <a:r>
              <a:rPr lang="en-US" sz="2400" dirty="0" err="1"/>
              <a:t>Jurafsky</a:t>
            </a:r>
            <a:r>
              <a:rPr lang="en-US" sz="2400" dirty="0"/>
              <a:t> &amp; Martin)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411480" lvl="1" indent="0">
              <a:buNone/>
            </a:pPr>
            <a:r>
              <a:rPr lang="en-US" dirty="0"/>
              <a:t>P(VB|TO) = 0.83 (rows give the condition)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0410410"/>
              </p:ext>
            </p:extLst>
          </p:nvPr>
        </p:nvGraphicFramePr>
        <p:xfrm>
          <a:off x="1524000" y="2971799"/>
          <a:ext cx="6096000" cy="22199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1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79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Q0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0.0004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0.0064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0.0365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VB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0.0038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0.83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0.00047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0.00079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0.0040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0.087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QF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61765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Popular libraries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Flair (</a:t>
            </a:r>
            <a:r>
              <a:rPr lang="en-US" dirty="0" err="1"/>
              <a:t>Akbik</a:t>
            </a:r>
            <a:r>
              <a:rPr lang="en-US" dirty="0"/>
              <a:t> et al. 2019)</a:t>
            </a:r>
          </a:p>
          <a:p>
            <a:endParaRPr lang="en-US" dirty="0"/>
          </a:p>
          <a:p>
            <a:r>
              <a:rPr lang="en-US" dirty="0" err="1"/>
              <a:t>AllenNLP</a:t>
            </a:r>
            <a:r>
              <a:rPr lang="en-US" dirty="0"/>
              <a:t> (Gardner et al. 2018)</a:t>
            </a:r>
          </a:p>
          <a:p>
            <a:endParaRPr lang="en-US" dirty="0"/>
          </a:p>
          <a:p>
            <a:r>
              <a:rPr lang="en-US" dirty="0"/>
              <a:t>NCRF++ (Yang &amp; Zhang 2018)</a:t>
            </a:r>
          </a:p>
        </p:txBody>
      </p:sp>
      <p:pic>
        <p:nvPicPr>
          <p:cNvPr id="2050" name="Picture 2" descr="NCRF++ 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0666" y="3276600"/>
            <a:ext cx="12192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0629" y="2667000"/>
            <a:ext cx="1819275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340177"/>
            <a:ext cx="1690778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105889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Example – Flair</a:t>
            </a:r>
            <a:r>
              <a:rPr lang="en-US" sz="3200" dirty="0"/>
              <a:t> (</a:t>
            </a:r>
            <a:r>
              <a:rPr lang="en-US" sz="3200" dirty="0" err="1"/>
              <a:t>Akbik</a:t>
            </a:r>
            <a:r>
              <a:rPr lang="en-US" sz="3200" dirty="0"/>
              <a:t> et al. 2019)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002060"/>
                </a:solidFill>
              </a:rPr>
              <a:t>from </a:t>
            </a:r>
            <a:r>
              <a:rPr lang="en-US" dirty="0" err="1"/>
              <a:t>flair.models</a:t>
            </a:r>
            <a:r>
              <a:rPr lang="en-US" dirty="0"/>
              <a:t> </a:t>
            </a:r>
            <a:r>
              <a:rPr lang="en-US" b="1" dirty="0">
                <a:solidFill>
                  <a:srgbClr val="002060"/>
                </a:solidFill>
              </a:rPr>
              <a:t>import </a:t>
            </a:r>
            <a:r>
              <a:rPr lang="en-US" dirty="0" err="1"/>
              <a:t>SequenceTagger</a:t>
            </a:r>
            <a:br>
              <a:rPr lang="en-US" dirty="0"/>
            </a:br>
            <a:br>
              <a:rPr lang="en-US" dirty="0"/>
            </a:br>
            <a:r>
              <a:rPr lang="en-US" dirty="0">
                <a:solidFill>
                  <a:srgbClr val="808080"/>
                </a:solidFill>
              </a:rPr>
              <a:t># </a:t>
            </a:r>
            <a:r>
              <a:rPr lang="en-US" dirty="0" err="1">
                <a:solidFill>
                  <a:srgbClr val="808080"/>
                </a:solidFill>
              </a:rPr>
              <a:t>pretrained</a:t>
            </a:r>
            <a:r>
              <a:rPr lang="en-US" dirty="0">
                <a:solidFill>
                  <a:srgbClr val="808080"/>
                </a:solidFill>
              </a:rPr>
              <a:t> NER tagger</a:t>
            </a:r>
            <a:br>
              <a:rPr lang="en-US" dirty="0">
                <a:solidFill>
                  <a:srgbClr val="808080"/>
                </a:solidFill>
              </a:rPr>
            </a:br>
            <a:r>
              <a:rPr lang="en-US" dirty="0" err="1"/>
              <a:t>tagger</a:t>
            </a:r>
            <a:r>
              <a:rPr lang="en-US" dirty="0"/>
              <a:t> = </a:t>
            </a:r>
            <a:r>
              <a:rPr lang="en-US" dirty="0" err="1"/>
              <a:t>SequenceTagger.load</a:t>
            </a:r>
            <a:r>
              <a:rPr lang="en-US" dirty="0"/>
              <a:t>(</a:t>
            </a:r>
            <a:r>
              <a:rPr lang="en-US" dirty="0">
                <a:solidFill>
                  <a:srgbClr val="6A8759"/>
                </a:solidFill>
              </a:rPr>
              <a:t>'</a:t>
            </a:r>
            <a:r>
              <a:rPr lang="en-US" dirty="0" err="1">
                <a:solidFill>
                  <a:srgbClr val="6A8759"/>
                </a:solidFill>
              </a:rPr>
              <a:t>ner</a:t>
            </a:r>
            <a:r>
              <a:rPr lang="en-US" dirty="0">
                <a:solidFill>
                  <a:srgbClr val="6A8759"/>
                </a:solidFill>
              </a:rPr>
              <a:t>'</a:t>
            </a:r>
            <a:r>
              <a:rPr lang="en-US" dirty="0"/>
              <a:t>)</a:t>
            </a:r>
            <a:br>
              <a:rPr lang="en-US" dirty="0"/>
            </a:br>
            <a:br>
              <a:rPr lang="en-US" dirty="0"/>
            </a:br>
            <a:r>
              <a:rPr lang="en-US" dirty="0"/>
              <a:t>sentence = Sentence(</a:t>
            </a:r>
            <a:r>
              <a:rPr lang="en-US" dirty="0">
                <a:solidFill>
                  <a:srgbClr val="006600"/>
                </a:solidFill>
              </a:rPr>
              <a:t>'George Washington went to Washington .'</a:t>
            </a:r>
            <a:r>
              <a:rPr lang="en-US" dirty="0"/>
              <a:t>)</a:t>
            </a:r>
            <a:br>
              <a:rPr lang="en-US" dirty="0"/>
            </a:br>
            <a:br>
              <a:rPr lang="en-US" dirty="0"/>
            </a:br>
            <a:r>
              <a:rPr lang="en-US" dirty="0">
                <a:solidFill>
                  <a:srgbClr val="808080"/>
                </a:solidFill>
              </a:rPr>
              <a:t># predict NER tags</a:t>
            </a:r>
            <a:br>
              <a:rPr lang="en-US" dirty="0">
                <a:solidFill>
                  <a:srgbClr val="808080"/>
                </a:solidFill>
              </a:rPr>
            </a:br>
            <a:r>
              <a:rPr lang="en-US" dirty="0" err="1"/>
              <a:t>tagger.predict</a:t>
            </a:r>
            <a:r>
              <a:rPr lang="en-US" dirty="0"/>
              <a:t>(sentence)</a:t>
            </a:r>
            <a:br>
              <a:rPr lang="en-US" dirty="0"/>
            </a:br>
            <a:br>
              <a:rPr lang="en-US" dirty="0"/>
            </a:br>
            <a:r>
              <a:rPr lang="en-US" dirty="0">
                <a:solidFill>
                  <a:srgbClr val="808080"/>
                </a:solidFill>
              </a:rPr>
              <a:t># print sentence with predicted tags</a:t>
            </a:r>
            <a:br>
              <a:rPr lang="en-US" dirty="0">
                <a:solidFill>
                  <a:srgbClr val="808080"/>
                </a:solidFill>
              </a:rPr>
            </a:br>
            <a:r>
              <a:rPr lang="en-US" dirty="0">
                <a:solidFill>
                  <a:srgbClr val="002060"/>
                </a:solidFill>
              </a:rPr>
              <a:t>print</a:t>
            </a:r>
            <a:r>
              <a:rPr lang="en-US" dirty="0"/>
              <a:t>(</a:t>
            </a:r>
            <a:r>
              <a:rPr lang="en-US" dirty="0" err="1"/>
              <a:t>sentence.to_tagged_string</a:t>
            </a:r>
            <a:r>
              <a:rPr lang="en-US" dirty="0"/>
              <a:t>())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i="1" dirty="0"/>
              <a:t>George &lt;B-PER&gt; Washington &lt;E-PER&gt; went to Washington &lt;S-LOC&gt; .</a:t>
            </a:r>
          </a:p>
        </p:txBody>
      </p:sp>
    </p:spTree>
    <p:extLst>
      <p:ext uri="{BB962C8B-B14F-4D97-AF65-F5344CB8AC3E}">
        <p14:creationId xmlns:p14="http://schemas.microsoft.com/office/powerpoint/2010/main" val="287278379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Homework – for Nov 17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b="1" dirty="0"/>
              <a:t>Turn viterby_simple.py into a trainable tagger!</a:t>
            </a:r>
            <a:endParaRPr lang="en-US" dirty="0"/>
          </a:p>
          <a:p>
            <a:pPr lvl="1"/>
            <a:r>
              <a:rPr lang="en-US" dirty="0"/>
              <a:t>Split the training </a:t>
            </a:r>
            <a:r>
              <a:rPr lang="en-US" dirty="0" err="1"/>
              <a:t>filein</a:t>
            </a:r>
            <a:r>
              <a:rPr lang="en-US" dirty="0"/>
              <a:t> data/ </a:t>
            </a:r>
            <a:r>
              <a:rPr lang="en-US" b="1" dirty="0" err="1"/>
              <a:t>en_gum-ud-train.conllu</a:t>
            </a:r>
            <a:r>
              <a:rPr lang="en-US" dirty="0"/>
              <a:t> into a list of lines.</a:t>
            </a:r>
          </a:p>
          <a:p>
            <a:pPr lvl="1"/>
            <a:r>
              <a:rPr lang="en-US" dirty="0"/>
              <a:t>For each line that contains a tab ("\t"), split it by tab to collect the word (second column) and PTB part of speech tag (5</a:t>
            </a:r>
            <a:r>
              <a:rPr lang="en-US" baseline="30000" dirty="0"/>
              <a:t>th</a:t>
            </a:r>
            <a:r>
              <a:rPr lang="en-US" dirty="0"/>
              <a:t> column, i.e. [4]) </a:t>
            </a:r>
          </a:p>
          <a:p>
            <a:pPr lvl="1"/>
            <a:r>
              <a:rPr lang="en-US" dirty="0"/>
              <a:t>Use a dictionary to track frequencies for:</a:t>
            </a:r>
          </a:p>
          <a:p>
            <a:pPr lvl="2"/>
            <a:r>
              <a:rPr lang="en-US" dirty="0"/>
              <a:t>Each word as each tag</a:t>
            </a:r>
          </a:p>
          <a:p>
            <a:pPr lvl="2"/>
            <a:r>
              <a:rPr lang="en-US" dirty="0"/>
              <a:t>Each transition from the last tag to the next tag</a:t>
            </a:r>
          </a:p>
          <a:p>
            <a:pPr lvl="2"/>
            <a:r>
              <a:rPr lang="en-US" dirty="0"/>
              <a:t>Divide by total number of words to make probabilities and put them into the same nested dictionary structure used by the </a:t>
            </a:r>
            <a:r>
              <a:rPr lang="en-US" dirty="0" err="1"/>
              <a:t>viterby</a:t>
            </a:r>
            <a:r>
              <a:rPr lang="en-US" dirty="0"/>
              <a:t> tagger.</a:t>
            </a:r>
          </a:p>
          <a:p>
            <a:pPr lvl="1"/>
            <a:r>
              <a:rPr lang="en-US" dirty="0"/>
              <a:t>Bonus: Now read the file </a:t>
            </a:r>
            <a:r>
              <a:rPr lang="en-US" b="1" dirty="0" err="1"/>
              <a:t>en_gum-ud-dev.conllu</a:t>
            </a:r>
            <a:r>
              <a:rPr lang="en-US" dirty="0"/>
              <a:t> to get test sentences (sentences are separated by blank lines)</a:t>
            </a:r>
          </a:p>
          <a:p>
            <a:pPr lvl="2"/>
            <a:r>
              <a:rPr lang="en-US" dirty="0"/>
              <a:t>Collect the words in each sentence from the 2</a:t>
            </a:r>
            <a:r>
              <a:rPr lang="en-US" baseline="30000" dirty="0"/>
              <a:t>nd</a:t>
            </a:r>
            <a:r>
              <a:rPr lang="en-US" dirty="0"/>
              <a:t> column (column [1])</a:t>
            </a:r>
          </a:p>
          <a:p>
            <a:pPr lvl="2"/>
            <a:r>
              <a:rPr lang="en-US" dirty="0"/>
              <a:t>Save the correct POS tags from the 5</a:t>
            </a:r>
            <a:r>
              <a:rPr lang="en-US" baseline="30000" dirty="0"/>
              <a:t>th</a:t>
            </a:r>
            <a:r>
              <a:rPr lang="en-US" dirty="0"/>
              <a:t> column as well</a:t>
            </a:r>
          </a:p>
          <a:p>
            <a:pPr lvl="2"/>
            <a:r>
              <a:rPr lang="en-US" dirty="0"/>
              <a:t>Modify </a:t>
            </a:r>
            <a:r>
              <a:rPr lang="en-US" dirty="0" err="1"/>
              <a:t>viterbi</a:t>
            </a:r>
            <a:r>
              <a:rPr lang="en-US" dirty="0"/>
              <a:t>() to </a:t>
            </a:r>
            <a:r>
              <a:rPr lang="en-US" b="1" dirty="0"/>
              <a:t>return the optimal list of tags</a:t>
            </a:r>
          </a:p>
          <a:p>
            <a:pPr lvl="2"/>
            <a:r>
              <a:rPr lang="en-US" dirty="0"/>
              <a:t>Get tags for each sentence using </a:t>
            </a:r>
            <a:r>
              <a:rPr lang="en-US" dirty="0" err="1"/>
              <a:t>viterbi</a:t>
            </a:r>
            <a:r>
              <a:rPr lang="en-US" dirty="0"/>
              <a:t> and check: for how many </a:t>
            </a:r>
            <a:r>
              <a:rPr lang="en-US" b="1" dirty="0"/>
              <a:t>tokens </a:t>
            </a:r>
            <a:r>
              <a:rPr lang="en-US" dirty="0"/>
              <a:t>did the tagger find the right solution?</a:t>
            </a:r>
          </a:p>
          <a:p>
            <a:pPr lvl="1"/>
            <a:r>
              <a:rPr lang="en-US" dirty="0"/>
              <a:t>Bonus question: for how many </a:t>
            </a:r>
            <a:r>
              <a:rPr lang="en-US" b="1" dirty="0"/>
              <a:t>sentences</a:t>
            </a:r>
            <a:r>
              <a:rPr lang="en-US" dirty="0"/>
              <a:t> is the tagger 100% correct?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56324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HMMs – formal definition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Emission probabilities (B): </a:t>
            </a:r>
            <a:br>
              <a:rPr lang="en-US" dirty="0"/>
            </a:br>
            <a:r>
              <a:rPr lang="en-US" sz="2400" dirty="0"/>
              <a:t>(adapted from </a:t>
            </a:r>
            <a:r>
              <a:rPr lang="en-US" sz="2400" dirty="0" err="1"/>
              <a:t>Jurafsky</a:t>
            </a:r>
            <a:r>
              <a:rPr lang="en-US" sz="2400" dirty="0"/>
              <a:t> &amp; Martin 2008)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411480" lvl="1" indent="0">
              <a:buNone/>
            </a:pPr>
            <a:r>
              <a:rPr lang="en-US" dirty="0"/>
              <a:t>P(</a:t>
            </a:r>
            <a:r>
              <a:rPr lang="en-US" dirty="0" err="1"/>
              <a:t>see|VB</a:t>
            </a:r>
            <a:r>
              <a:rPr lang="en-US" dirty="0"/>
              <a:t>) = 0.12 </a:t>
            </a:r>
            <a:r>
              <a:rPr lang="en-US" sz="2400" dirty="0"/>
              <a:t>(assuming this is VB, chance to get 'see')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1123155"/>
              </p:ext>
            </p:extLst>
          </p:nvPr>
        </p:nvGraphicFramePr>
        <p:xfrm>
          <a:off x="1524000" y="2971799"/>
          <a:ext cx="5255260" cy="14782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1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036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0363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79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see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VB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0.0093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0.000054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0.000007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7557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Viterbi code -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Prepare emission + transition dictionaries </a:t>
            </a:r>
            <a:br>
              <a:rPr lang="en-US" dirty="0"/>
            </a:br>
            <a:r>
              <a:rPr lang="en-US" dirty="0"/>
              <a:t>(2 level!)</a:t>
            </a:r>
          </a:p>
          <a:p>
            <a:r>
              <a:rPr lang="en-US" dirty="0"/>
              <a:t>Prepare a list to contain each word we see</a:t>
            </a:r>
          </a:p>
          <a:p>
            <a:r>
              <a:rPr lang="en-US" dirty="0"/>
              <a:t>Store a dictionary for each word: </a:t>
            </a:r>
            <a:r>
              <a:rPr lang="en-US" sz="2000" dirty="0"/>
              <a:t>(</a:t>
            </a:r>
            <a:r>
              <a:rPr lang="en-US" sz="2000" dirty="0" err="1"/>
              <a:t>N</a:t>
            </a:r>
            <a:r>
              <a:rPr lang="en-US" sz="2000" baseline="-25000" dirty="0" err="1"/>
              <a:t>tags</a:t>
            </a:r>
            <a:r>
              <a:rPr lang="en-US" sz="2000" dirty="0"/>
              <a:t>*</a:t>
            </a:r>
            <a:r>
              <a:rPr lang="en-US" sz="2000" dirty="0" err="1"/>
              <a:t>N</a:t>
            </a:r>
            <a:r>
              <a:rPr lang="en-US" sz="2000" baseline="-25000" dirty="0" err="1"/>
              <a:t>tags</a:t>
            </a:r>
            <a:r>
              <a:rPr lang="en-US" sz="2000" dirty="0"/>
              <a:t> loop)</a:t>
            </a:r>
            <a:endParaRPr lang="en-US" dirty="0"/>
          </a:p>
          <a:p>
            <a:pPr lvl="1"/>
            <a:r>
              <a:rPr lang="en-US" dirty="0"/>
              <a:t>Probability of each </a:t>
            </a:r>
            <a:r>
              <a:rPr lang="en-US" dirty="0" err="1"/>
              <a:t>prev</a:t>
            </a:r>
            <a:r>
              <a:rPr lang="en-US" dirty="0"/>
              <a:t>-tag + tag at this word, based on 3 things:</a:t>
            </a:r>
          </a:p>
          <a:p>
            <a:pPr lvl="2"/>
            <a:r>
              <a:rPr lang="en-US" dirty="0" err="1"/>
              <a:t>p_so_far</a:t>
            </a:r>
            <a:r>
              <a:rPr lang="en-US" dirty="0"/>
              <a:t> * </a:t>
            </a:r>
            <a:r>
              <a:rPr lang="en-US" dirty="0" err="1"/>
              <a:t>transition_p</a:t>
            </a:r>
            <a:r>
              <a:rPr lang="en-US" dirty="0"/>
              <a:t> * </a:t>
            </a:r>
            <a:r>
              <a:rPr lang="en-US" dirty="0" err="1"/>
              <a:t>emission_p</a:t>
            </a:r>
            <a:endParaRPr lang="en-US" dirty="0"/>
          </a:p>
          <a:p>
            <a:r>
              <a:rPr lang="en-US" dirty="0"/>
              <a:t>Choose best option, store </a:t>
            </a:r>
            <a:r>
              <a:rPr lang="en-US" b="1" dirty="0"/>
              <a:t>how we got there</a:t>
            </a:r>
            <a:r>
              <a:rPr lang="en-US" dirty="0"/>
              <a:t> (what was best </a:t>
            </a:r>
            <a:r>
              <a:rPr lang="en-US" dirty="0" err="1"/>
              <a:t>prev</a:t>
            </a:r>
            <a:r>
              <a:rPr lang="en-US" dirty="0"/>
              <a:t>-tag – the </a:t>
            </a:r>
            <a:r>
              <a:rPr lang="en-US" dirty="0" err="1"/>
              <a:t>backpointer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2111718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Building block: </a:t>
            </a:r>
            <a:r>
              <a:rPr lang="en-US" dirty="0" err="1"/>
              <a:t>defaultdict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Uses a </a:t>
            </a:r>
            <a:r>
              <a:rPr lang="en-US" b="1" dirty="0"/>
              <a:t>default</a:t>
            </a:r>
            <a:r>
              <a:rPr lang="en-US" dirty="0"/>
              <a:t> value if key is unknown:</a:t>
            </a:r>
          </a:p>
          <a:p>
            <a:pPr lvl="1"/>
            <a:r>
              <a:rPr lang="en-US" dirty="0"/>
              <a:t>Should be </a:t>
            </a:r>
            <a:r>
              <a:rPr lang="en-US" dirty="0" err="1"/>
              <a:t>initializable</a:t>
            </a:r>
            <a:r>
              <a:rPr lang="en-US" dirty="0"/>
              <a:t> with a data type or function returning some value</a:t>
            </a:r>
          </a:p>
          <a:p>
            <a:pPr marL="630936" lvl="2" indent="0">
              <a:buNone/>
            </a:pPr>
            <a:endParaRPr lang="en-US" sz="2500" b="1" dirty="0">
              <a:solidFill>
                <a:srgbClr val="000080"/>
              </a:solidFill>
            </a:endParaRPr>
          </a:p>
          <a:p>
            <a:pPr marL="630936" lvl="2" indent="0">
              <a:buNone/>
            </a:pPr>
            <a:r>
              <a:rPr lang="en-US" sz="2500" b="1" dirty="0">
                <a:solidFill>
                  <a:srgbClr val="000080"/>
                </a:solidFill>
              </a:rPr>
              <a:t>from </a:t>
            </a:r>
            <a:r>
              <a:rPr lang="en-US" sz="2500" dirty="0"/>
              <a:t>collections </a:t>
            </a:r>
            <a:r>
              <a:rPr lang="en-US" sz="2500" b="1" dirty="0">
                <a:solidFill>
                  <a:srgbClr val="000080"/>
                </a:solidFill>
              </a:rPr>
              <a:t>import </a:t>
            </a:r>
            <a:r>
              <a:rPr lang="en-US" sz="2500" dirty="0" err="1"/>
              <a:t>defaultdict</a:t>
            </a:r>
            <a:endParaRPr lang="en-US" sz="2500" dirty="0"/>
          </a:p>
          <a:p>
            <a:pPr marL="630936" lvl="2" indent="0">
              <a:buNone/>
            </a:pPr>
            <a:r>
              <a:rPr lang="en-US" sz="2500" dirty="0" err="1"/>
              <a:t>my_dict</a:t>
            </a:r>
            <a:r>
              <a:rPr lang="en-US" sz="2500" dirty="0"/>
              <a:t> = </a:t>
            </a:r>
            <a:r>
              <a:rPr lang="en-US" sz="2500" dirty="0" err="1"/>
              <a:t>defaultdict</a:t>
            </a:r>
            <a:r>
              <a:rPr lang="en-US" sz="2500" dirty="0"/>
              <a:t>(</a:t>
            </a:r>
            <a:r>
              <a:rPr lang="en-US" sz="2500" dirty="0" err="1">
                <a:solidFill>
                  <a:srgbClr val="000080"/>
                </a:solidFill>
              </a:rPr>
              <a:t>int</a:t>
            </a:r>
            <a:r>
              <a:rPr lang="en-US" sz="2500" dirty="0"/>
              <a:t>)</a:t>
            </a:r>
            <a:br>
              <a:rPr lang="en-US" sz="2500" dirty="0"/>
            </a:br>
            <a:r>
              <a:rPr lang="en-US" sz="2500" b="1" dirty="0">
                <a:solidFill>
                  <a:srgbClr val="000080"/>
                </a:solidFill>
              </a:rPr>
              <a:t>print(</a:t>
            </a:r>
            <a:r>
              <a:rPr lang="en-US" sz="2500" dirty="0" err="1"/>
              <a:t>my_dict</a:t>
            </a:r>
            <a:r>
              <a:rPr lang="en-US" sz="2500" dirty="0"/>
              <a:t>[</a:t>
            </a:r>
            <a:r>
              <a:rPr lang="en-US" sz="2500" b="1" dirty="0">
                <a:solidFill>
                  <a:srgbClr val="008000"/>
                </a:solidFill>
              </a:rPr>
              <a:t>"puppy"</a:t>
            </a:r>
            <a:r>
              <a:rPr lang="en-US" sz="2500" dirty="0"/>
              <a:t>]</a:t>
            </a:r>
            <a:r>
              <a:rPr lang="en-US" sz="2500" b="1" dirty="0">
                <a:solidFill>
                  <a:srgbClr val="000099"/>
                </a:solidFill>
              </a:rPr>
              <a:t>)</a:t>
            </a:r>
          </a:p>
          <a:p>
            <a:pPr marL="630936" lvl="2" indent="0">
              <a:buNone/>
            </a:pPr>
            <a:r>
              <a:rPr lang="en-US" sz="2500" dirty="0">
                <a:solidFill>
                  <a:srgbClr val="0000FF"/>
                </a:solidFill>
              </a:rPr>
              <a:t>0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0228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Building block: </a:t>
            </a:r>
            <a:r>
              <a:rPr lang="en-US" dirty="0" err="1"/>
              <a:t>defaultdict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This is a little cumbersome, so a more </a:t>
            </a:r>
            <a:r>
              <a:rPr lang="en-US" dirty="0" err="1"/>
              <a:t>Pythonic</a:t>
            </a:r>
            <a:r>
              <a:rPr lang="en-US" dirty="0"/>
              <a:t> way is this to use the anonymous function </a:t>
            </a:r>
            <a:r>
              <a:rPr lang="en-US" b="1" dirty="0"/>
              <a:t>lambda:</a:t>
            </a:r>
            <a:endParaRPr lang="en-US" dirty="0"/>
          </a:p>
          <a:p>
            <a:pPr marL="630936" lvl="2" indent="0">
              <a:buNone/>
            </a:pPr>
            <a:r>
              <a:rPr lang="en-US" sz="2500" dirty="0" err="1"/>
              <a:t>my_dict</a:t>
            </a:r>
            <a:r>
              <a:rPr lang="en-US" sz="2500" dirty="0"/>
              <a:t> = </a:t>
            </a:r>
            <a:r>
              <a:rPr lang="en-US" sz="2500" dirty="0" err="1"/>
              <a:t>defaultdict</a:t>
            </a:r>
            <a:r>
              <a:rPr lang="en-US" sz="2500" dirty="0"/>
              <a:t>(</a:t>
            </a:r>
            <a:r>
              <a:rPr lang="en-US" sz="2500" dirty="0">
                <a:solidFill>
                  <a:srgbClr val="000080"/>
                </a:solidFill>
              </a:rPr>
              <a:t>lambda: </a:t>
            </a:r>
            <a:r>
              <a:rPr lang="en-US" sz="2500" dirty="0">
                <a:solidFill>
                  <a:srgbClr val="0000FF"/>
                </a:solidFill>
              </a:rPr>
              <a:t>0.5</a:t>
            </a:r>
            <a:r>
              <a:rPr lang="en-US" sz="2500" dirty="0"/>
              <a:t>)</a:t>
            </a:r>
          </a:p>
          <a:p>
            <a:endParaRPr lang="en-US" dirty="0"/>
          </a:p>
          <a:p>
            <a:r>
              <a:rPr lang="en-US" dirty="0"/>
              <a:t>Same as:</a:t>
            </a:r>
          </a:p>
          <a:p>
            <a:pPr marL="628650" lvl="1" indent="0">
              <a:buNone/>
            </a:pPr>
            <a:r>
              <a:rPr lang="en-US" sz="2500" dirty="0">
                <a:solidFill>
                  <a:schemeClr val="bg1">
                    <a:lumMod val="50000"/>
                  </a:schemeClr>
                </a:solidFill>
              </a:rPr>
              <a:t># Suppose </a:t>
            </a:r>
            <a:r>
              <a:rPr lang="en-US" sz="2500" dirty="0" err="1">
                <a:solidFill>
                  <a:schemeClr val="bg1">
                    <a:lumMod val="50000"/>
                  </a:schemeClr>
                </a:solidFill>
              </a:rPr>
              <a:t>half_returner</a:t>
            </a:r>
            <a:r>
              <a:rPr lang="en-US" sz="2500" dirty="0">
                <a:solidFill>
                  <a:schemeClr val="bg1">
                    <a:lumMod val="50000"/>
                  </a:schemeClr>
                </a:solidFill>
              </a:rPr>
              <a:t> is a function, always returns 0.5</a:t>
            </a:r>
          </a:p>
          <a:p>
            <a:pPr marL="628650" lvl="1" indent="0">
              <a:buNone/>
            </a:pPr>
            <a:r>
              <a:rPr lang="en-US" sz="2500" dirty="0" err="1"/>
              <a:t>def</a:t>
            </a:r>
            <a:r>
              <a:rPr lang="en-US" sz="2500" dirty="0"/>
              <a:t> </a:t>
            </a:r>
            <a:r>
              <a:rPr lang="en-US" sz="2500" dirty="0" err="1"/>
              <a:t>half_returner</a:t>
            </a:r>
            <a:r>
              <a:rPr lang="en-US" sz="2500" dirty="0"/>
              <a:t>():</a:t>
            </a:r>
          </a:p>
          <a:p>
            <a:pPr marL="628650" lvl="1" indent="0">
              <a:buNone/>
            </a:pPr>
            <a:r>
              <a:rPr lang="en-US" sz="2500" dirty="0"/>
              <a:t>	return 0.5</a:t>
            </a:r>
          </a:p>
          <a:p>
            <a:pPr marL="628650" lvl="1" indent="0">
              <a:buNone/>
            </a:pPr>
            <a:r>
              <a:rPr lang="en-US" sz="2500" dirty="0" err="1"/>
              <a:t>my_dict</a:t>
            </a:r>
            <a:r>
              <a:rPr lang="en-US" sz="2500" dirty="0"/>
              <a:t> = </a:t>
            </a:r>
            <a:r>
              <a:rPr lang="en-US" sz="2500" dirty="0" err="1"/>
              <a:t>defaultdict</a:t>
            </a:r>
            <a:r>
              <a:rPr lang="en-US" sz="2500" dirty="0"/>
              <a:t>(</a:t>
            </a:r>
            <a:r>
              <a:rPr lang="en-US" sz="2500" dirty="0" err="1"/>
              <a:t>half_returner</a:t>
            </a:r>
            <a:r>
              <a:rPr lang="en-US" sz="2500" dirty="0"/>
              <a:t>)</a:t>
            </a:r>
          </a:p>
          <a:p>
            <a:pPr marL="282575" indent="-282575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6081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Building block: </a:t>
            </a:r>
            <a:r>
              <a:rPr lang="en-US" dirty="0" err="1"/>
              <a:t>defaultdict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82575" indent="-282575"/>
            <a:r>
              <a:rPr lang="en-US" dirty="0"/>
              <a:t>And we can even make a </a:t>
            </a:r>
            <a:r>
              <a:rPr lang="en-US" dirty="0" err="1"/>
              <a:t>defaultdict</a:t>
            </a:r>
            <a:r>
              <a:rPr lang="en-US" dirty="0"/>
              <a:t> of </a:t>
            </a:r>
            <a:r>
              <a:rPr lang="en-US" dirty="0" err="1"/>
              <a:t>defaultdicts</a:t>
            </a:r>
            <a:r>
              <a:rPr lang="en-US" dirty="0"/>
              <a:t>:</a:t>
            </a:r>
          </a:p>
          <a:p>
            <a:pPr marL="630555" lvl="1" indent="-282575"/>
            <a:r>
              <a:rPr lang="en-US" sz="2400" dirty="0"/>
              <a:t>x = </a:t>
            </a:r>
            <a:r>
              <a:rPr lang="en-US" sz="2400" dirty="0" err="1"/>
              <a:t>defaultdict</a:t>
            </a:r>
            <a:r>
              <a:rPr lang="en-US" sz="2400" dirty="0"/>
              <a:t>(</a:t>
            </a:r>
            <a:r>
              <a:rPr lang="en-US" sz="2400" b="1" dirty="0">
                <a:solidFill>
                  <a:srgbClr val="000080"/>
                </a:solidFill>
              </a:rPr>
              <a:t>lambda</a:t>
            </a:r>
            <a:r>
              <a:rPr lang="en-US" sz="2400" dirty="0"/>
              <a:t>: </a:t>
            </a:r>
            <a:r>
              <a:rPr lang="en-US" sz="2400" dirty="0" err="1"/>
              <a:t>defaultdict</a:t>
            </a:r>
            <a:r>
              <a:rPr lang="en-US" sz="2400" dirty="0"/>
              <a:t>(</a:t>
            </a:r>
            <a:r>
              <a:rPr lang="en-US" sz="2400" b="1" dirty="0">
                <a:solidFill>
                  <a:srgbClr val="000080"/>
                </a:solidFill>
              </a:rPr>
              <a:t>lambda</a:t>
            </a:r>
            <a:r>
              <a:rPr lang="en-US" sz="2400" dirty="0"/>
              <a:t>: </a:t>
            </a:r>
            <a:r>
              <a:rPr lang="en-US" sz="2400" dirty="0">
                <a:solidFill>
                  <a:srgbClr val="0000FF"/>
                </a:solidFill>
              </a:rPr>
              <a:t>0.00000001</a:t>
            </a:r>
            <a:r>
              <a:rPr lang="en-US" sz="2400" dirty="0"/>
              <a:t>))</a:t>
            </a:r>
          </a:p>
          <a:p>
            <a:pPr marL="282575" indent="-282575"/>
            <a:endParaRPr lang="en-US" sz="2800" dirty="0"/>
          </a:p>
          <a:p>
            <a:pPr marL="282575" indent="-282575"/>
            <a:r>
              <a:rPr lang="en-US" sz="2800" dirty="0"/>
              <a:t>Now x is a dictionary: </a:t>
            </a:r>
          </a:p>
          <a:p>
            <a:pPr marL="630555" lvl="1" indent="-282575"/>
            <a:r>
              <a:rPr lang="en-US" sz="2200" dirty="0"/>
              <a:t>which defaults unknown entries to dictionaries</a:t>
            </a:r>
          </a:p>
          <a:p>
            <a:pPr marL="813435" lvl="2" indent="-282575"/>
            <a:r>
              <a:rPr lang="en-US" sz="1900" dirty="0"/>
              <a:t>which default unknown entries to 0.0000001..</a:t>
            </a:r>
          </a:p>
          <a:p>
            <a:pPr marL="282575" indent="-282575"/>
            <a:endParaRPr lang="en-US" sz="2800" dirty="0"/>
          </a:p>
          <a:p>
            <a:pPr>
              <a:buFont typeface="Wingdings"/>
              <a:buChar char="Ø"/>
            </a:pPr>
            <a:r>
              <a:rPr lang="en-US" sz="2800" dirty="0"/>
              <a:t>So what is the value of:</a:t>
            </a:r>
          </a:p>
          <a:p>
            <a:pPr marL="411480" lvl="1" indent="0">
              <a:buNone/>
            </a:pPr>
            <a:r>
              <a:rPr lang="en-US" sz="2400" dirty="0"/>
              <a:t>x[</a:t>
            </a:r>
            <a:r>
              <a:rPr lang="en-US" sz="2400" b="1" dirty="0">
                <a:solidFill>
                  <a:srgbClr val="008000"/>
                </a:solidFill>
              </a:rPr>
              <a:t>"puppy"</a:t>
            </a:r>
            <a:r>
              <a:rPr lang="en-US" sz="2400" dirty="0"/>
              <a:t>][</a:t>
            </a:r>
            <a:r>
              <a:rPr lang="en-US" sz="2400" b="1" dirty="0">
                <a:solidFill>
                  <a:srgbClr val="008000"/>
                </a:solidFill>
              </a:rPr>
              <a:t>"the"</a:t>
            </a:r>
            <a:r>
              <a:rPr lang="en-US" sz="2400" dirty="0"/>
              <a:t>]		?</a:t>
            </a:r>
            <a:br>
              <a:rPr lang="en-US" sz="2200" dirty="0"/>
            </a:b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6404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Viterbi - implementation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i="1" dirty="0">
                <a:solidFill>
                  <a:srgbClr val="0070C0"/>
                </a:solidFill>
              </a:rPr>
              <a:t>tagging/viterbi_simple.py</a:t>
            </a:r>
          </a:p>
          <a:p>
            <a:r>
              <a:rPr lang="en-US" dirty="0"/>
              <a:t>Imports and states:</a:t>
            </a:r>
          </a:p>
          <a:p>
            <a:pPr marL="0" indent="0">
              <a:buNone/>
            </a:pPr>
            <a:endParaRPr lang="en-US" sz="1800" b="1" dirty="0">
              <a:solidFill>
                <a:srgbClr val="000080"/>
              </a:solidFill>
            </a:endParaRPr>
          </a:p>
          <a:p>
            <a:pPr marL="0" indent="0">
              <a:buNone/>
            </a:pPr>
            <a:r>
              <a:rPr lang="en-US" sz="1800" b="1" dirty="0">
                <a:solidFill>
                  <a:srgbClr val="000080"/>
                </a:solidFill>
              </a:rPr>
              <a:t>from </a:t>
            </a:r>
            <a:r>
              <a:rPr lang="en-US" sz="1800" dirty="0"/>
              <a:t>collections </a:t>
            </a:r>
            <a:r>
              <a:rPr lang="en-US" sz="1800" b="1" dirty="0">
                <a:solidFill>
                  <a:srgbClr val="000080"/>
                </a:solidFill>
              </a:rPr>
              <a:t>import </a:t>
            </a:r>
            <a:r>
              <a:rPr lang="en-US" sz="1800" dirty="0" err="1"/>
              <a:t>defaultdict</a:t>
            </a:r>
            <a:br>
              <a:rPr lang="en-US" sz="1800" dirty="0"/>
            </a:br>
            <a:br>
              <a:rPr lang="en-US" sz="1800" dirty="0"/>
            </a:br>
            <a:br>
              <a:rPr lang="en-US" sz="1800" dirty="0"/>
            </a:br>
            <a:r>
              <a:rPr lang="en-US" sz="1800" i="1" dirty="0">
                <a:solidFill>
                  <a:srgbClr val="808080"/>
                </a:solidFill>
              </a:rPr>
              <a:t># Tagger states Q (the tag set)</a:t>
            </a:r>
            <a:br>
              <a:rPr lang="en-US" sz="1800" i="1" dirty="0">
                <a:solidFill>
                  <a:srgbClr val="808080"/>
                </a:solidFill>
              </a:rPr>
            </a:br>
            <a:r>
              <a:rPr lang="en-US" sz="1800" dirty="0"/>
              <a:t>states = (</a:t>
            </a:r>
            <a:r>
              <a:rPr lang="en-US" sz="1800" b="1" dirty="0">
                <a:solidFill>
                  <a:srgbClr val="008000"/>
                </a:solidFill>
              </a:rPr>
              <a:t>','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'CC'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'CD'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'DT'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'EX'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'IN'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'JJ'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'JJR'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'JJS'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'LS'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'MD'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'NN'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'NNP'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'NNPS'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'NNS'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'PDT'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'PRP'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'PRP$'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'RB'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'RBR'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'RBS'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'SENT'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'SYM'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'TO'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'UH'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'VB'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'VBD'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'VBG'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'VBP'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'VBZ'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'WDT'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'WP'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'WRB'</a:t>
            </a:r>
            <a:r>
              <a:rPr lang="en-US" sz="1800" dirty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857905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Custom 1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0578A2"/>
      </a:accent4>
      <a:accent5>
        <a:srgbClr val="C2AD8D"/>
      </a:accent5>
      <a:accent6>
        <a:srgbClr val="506E94"/>
      </a:accent6>
      <a:hlink>
        <a:srgbClr val="0000FF"/>
      </a:hlink>
      <a:folHlink>
        <a:srgbClr val="0000FF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1660</TotalTime>
  <Words>2455</Words>
  <Application>Microsoft Office PowerPoint</Application>
  <PresentationFormat>On-screen Show (4:3)</PresentationFormat>
  <Paragraphs>316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7" baseType="lpstr">
      <vt:lpstr>Calibri</vt:lpstr>
      <vt:lpstr>Cambria</vt:lpstr>
      <vt:lpstr>Wingdings</vt:lpstr>
      <vt:lpstr>Wingdings 2</vt:lpstr>
      <vt:lpstr>Foundry</vt:lpstr>
      <vt:lpstr>LING-362 Introduction to  Natural Language Processing</vt:lpstr>
      <vt:lpstr>HMMs</vt:lpstr>
      <vt:lpstr>HMMs – formal definition</vt:lpstr>
      <vt:lpstr>HMMs – formal definition</vt:lpstr>
      <vt:lpstr>Viterbi code - overview</vt:lpstr>
      <vt:lpstr>Building block: defaultdict</vt:lpstr>
      <vt:lpstr>Building block: defaultdict</vt:lpstr>
      <vt:lpstr>Building block: defaultdict</vt:lpstr>
      <vt:lpstr>Viterbi - implementation</vt:lpstr>
      <vt:lpstr>Viterbi – starting probabilities</vt:lpstr>
      <vt:lpstr>Viterbi – transitional probabilities</vt:lpstr>
      <vt:lpstr>Viterbi - transitional probabilities</vt:lpstr>
      <vt:lpstr>Viterbi – emission probabilities </vt:lpstr>
      <vt:lpstr>The algorithm 1/3</vt:lpstr>
      <vt:lpstr>The algorithm 2/3</vt:lpstr>
      <vt:lpstr>The algorithm 3/3</vt:lpstr>
      <vt:lpstr>Viterbi algorithm</vt:lpstr>
      <vt:lpstr>Backtrace step</vt:lpstr>
      <vt:lpstr>Group work</vt:lpstr>
      <vt:lpstr>From tagging to sequences</vt:lpstr>
      <vt:lpstr>Sequence labeling – NER</vt:lpstr>
      <vt:lpstr>How many spans?</vt:lpstr>
      <vt:lpstr>Solution: BIO encoding</vt:lpstr>
      <vt:lpstr>Solution: BIO encoding</vt:lpstr>
      <vt:lpstr>Just one emission?</vt:lpstr>
      <vt:lpstr>Using multiple features</vt:lpstr>
      <vt:lpstr>Decoding - CRF</vt:lpstr>
      <vt:lpstr>What are the probabilities?</vt:lpstr>
      <vt:lpstr>Neural sequence labeling</vt:lpstr>
      <vt:lpstr>Popular libraries</vt:lpstr>
      <vt:lpstr>Example – Flair (Akbik et al. 2019)</vt:lpstr>
      <vt:lpstr>Homework – for Nov 17</vt:lpstr>
    </vt:vector>
  </TitlesOfParts>
  <Company>Georgetown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 Natural Language Processing</dc:title>
  <dc:creator>Amir Zeldes</dc:creator>
  <cp:lastModifiedBy>Amir Zeldes</cp:lastModifiedBy>
  <cp:revision>1423</cp:revision>
  <dcterms:created xsi:type="dcterms:W3CDTF">2015-10-05T21:10:16Z</dcterms:created>
  <dcterms:modified xsi:type="dcterms:W3CDTF">2021-11-08T18:48:20Z</dcterms:modified>
</cp:coreProperties>
</file>