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7"/>
  </p:notesMasterIdLst>
  <p:sldIdLst>
    <p:sldId id="256" r:id="rId2"/>
    <p:sldId id="431" r:id="rId3"/>
    <p:sldId id="401" r:id="rId4"/>
    <p:sldId id="429" r:id="rId5"/>
    <p:sldId id="412" r:id="rId6"/>
    <p:sldId id="402" r:id="rId7"/>
    <p:sldId id="331" r:id="rId8"/>
    <p:sldId id="332" r:id="rId9"/>
    <p:sldId id="333" r:id="rId10"/>
    <p:sldId id="335" r:id="rId11"/>
    <p:sldId id="334" r:id="rId12"/>
    <p:sldId id="403" r:id="rId13"/>
    <p:sldId id="404" r:id="rId14"/>
    <p:sldId id="336" r:id="rId15"/>
    <p:sldId id="337" r:id="rId16"/>
    <p:sldId id="338" r:id="rId17"/>
    <p:sldId id="351" r:id="rId18"/>
    <p:sldId id="405" r:id="rId19"/>
    <p:sldId id="406" r:id="rId20"/>
    <p:sldId id="407" r:id="rId21"/>
    <p:sldId id="339" r:id="rId22"/>
    <p:sldId id="340" r:id="rId23"/>
    <p:sldId id="341" r:id="rId24"/>
    <p:sldId id="358" r:id="rId25"/>
    <p:sldId id="362" r:id="rId26"/>
    <p:sldId id="363" r:id="rId27"/>
    <p:sldId id="364" r:id="rId28"/>
    <p:sldId id="365" r:id="rId29"/>
    <p:sldId id="360" r:id="rId30"/>
    <p:sldId id="367" r:id="rId31"/>
    <p:sldId id="368" r:id="rId32"/>
    <p:sldId id="369" r:id="rId33"/>
    <p:sldId id="370" r:id="rId34"/>
    <p:sldId id="415" r:id="rId35"/>
    <p:sldId id="416" r:id="rId36"/>
    <p:sldId id="417" r:id="rId37"/>
    <p:sldId id="418" r:id="rId38"/>
    <p:sldId id="419" r:id="rId39"/>
    <p:sldId id="430" r:id="rId40"/>
    <p:sldId id="421" r:id="rId41"/>
    <p:sldId id="422" r:id="rId42"/>
    <p:sldId id="423" r:id="rId43"/>
    <p:sldId id="424" r:id="rId44"/>
    <p:sldId id="425" r:id="rId45"/>
    <p:sldId id="413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80"/>
    <a:srgbClr val="0066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382" y="4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F721B6-CFD7-49DA-A3FC-77EB390C8D81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E5B8-1DD6-4F2E-9144-FB19611C45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57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Args</a:t>
            </a:r>
            <a:r>
              <a:rPr lang="en-US" dirty="0"/>
              <a:t>: width, lines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2E5B8-1DD6-4F2E-9144-FB19611C45A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782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 userDrawn="1"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orgetown.edu/event/the-19th-semi-annual-gu-cs-graduate-research-presentation-days-session-i/" TargetMode="External"/><Relationship Id="rId2" Type="http://schemas.openxmlformats.org/officeDocument/2006/relationships/hyperlink" Target="https://www.digitalclassicist.org/wip/wip2021.html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stanfordnlp.github.io/stanza/" TargetMode="External"/><Relationship Id="rId2" Type="http://schemas.openxmlformats.org/officeDocument/2006/relationships/hyperlink" Target="https://spacy.io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nlp-uoregon/trankit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www.nltk.org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s://www.python.org/dev/peps/pep-0008/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ltk.org/book/ch01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LING-362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Python &amp; NLTK basics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Time to ask Python some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Assigning from variables: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b = 8 * a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b</a:t>
            </a:r>
          </a:p>
          <a:p>
            <a:pPr marL="411480" lvl="1" indent="0">
              <a:buNone/>
            </a:pPr>
            <a:r>
              <a:rPr lang="en-US" dirty="0"/>
              <a:t>24 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(a + a) / 4 </a:t>
            </a:r>
            <a:r>
              <a:rPr lang="en-US" dirty="0">
                <a:solidFill>
                  <a:srgbClr val="006600"/>
                </a:solidFill>
              </a:rPr>
              <a:t># Normal – in Python 3</a:t>
            </a:r>
          </a:p>
          <a:p>
            <a:pPr marL="411480" lvl="1" indent="0">
              <a:buNone/>
            </a:pPr>
            <a:r>
              <a:rPr lang="en-US" dirty="0"/>
              <a:t>1.5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(a + a) // 4 </a:t>
            </a:r>
            <a:r>
              <a:rPr lang="en-US" dirty="0">
                <a:solidFill>
                  <a:srgbClr val="006600"/>
                </a:solidFill>
              </a:rPr>
              <a:t># What’s this?</a:t>
            </a:r>
          </a:p>
          <a:p>
            <a:pPr marL="411480" lvl="1" indent="0">
              <a:buNone/>
            </a:pPr>
            <a:r>
              <a:rPr lang="en-US" dirty="0"/>
              <a:t>1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(a + a) % 4</a:t>
            </a:r>
            <a:r>
              <a:rPr lang="en-US" dirty="0"/>
              <a:t> </a:t>
            </a:r>
            <a:r>
              <a:rPr lang="en-US" dirty="0">
                <a:solidFill>
                  <a:srgbClr val="006600"/>
                </a:solidFill>
              </a:rPr>
              <a:t># The modulo '%' gives us the remainder</a:t>
            </a:r>
          </a:p>
          <a:p>
            <a:pPr marL="411480" lvl="1" indent="0">
              <a:buNone/>
            </a:pPr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7268589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word about data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Python treats numbers like 3, 4 (and our </a:t>
            </a:r>
            <a:r>
              <a:rPr lang="en-US" b="1" dirty="0"/>
              <a:t>a</a:t>
            </a:r>
            <a:r>
              <a:rPr lang="en-US" dirty="0"/>
              <a:t>) as </a:t>
            </a:r>
            <a:r>
              <a:rPr lang="en-US" b="1" dirty="0"/>
              <a:t>integers</a:t>
            </a:r>
          </a:p>
          <a:p>
            <a:r>
              <a:rPr lang="en-US" dirty="0"/>
              <a:t>Calculations with integers normally result in integers (no fractions)</a:t>
            </a:r>
          </a:p>
          <a:p>
            <a:r>
              <a:rPr lang="en-US" dirty="0"/>
              <a:t>We can turn a variable into a </a:t>
            </a:r>
            <a:r>
              <a:rPr lang="en-US" b="1" dirty="0"/>
              <a:t>float </a:t>
            </a:r>
            <a:r>
              <a:rPr lang="en-US" dirty="0"/>
              <a:t>explicitly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a = 3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a = float(a)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a</a:t>
            </a:r>
          </a:p>
          <a:p>
            <a:pPr marL="411480" lvl="1" indent="0">
              <a:buNone/>
            </a:pPr>
            <a:r>
              <a:rPr lang="en-US" dirty="0"/>
              <a:t>3.0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(a + a) // 4</a:t>
            </a:r>
            <a:endParaRPr lang="en-US" dirty="0">
              <a:solidFill>
                <a:srgbClr val="006600"/>
              </a:solidFill>
            </a:endParaRPr>
          </a:p>
          <a:p>
            <a:pPr marL="411480" lvl="1" indent="0">
              <a:buNone/>
            </a:pPr>
            <a:r>
              <a:rPr lang="en-US" dirty="0"/>
              <a:t>1.5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(a + a) / 4 </a:t>
            </a:r>
            <a:r>
              <a:rPr lang="en-US" dirty="0">
                <a:solidFill>
                  <a:srgbClr val="006600"/>
                </a:solidFill>
              </a:rPr>
              <a:t># This now works in Python 2 </a:t>
            </a:r>
            <a:r>
              <a:rPr lang="en-US" b="1" dirty="0">
                <a:solidFill>
                  <a:srgbClr val="006600"/>
                </a:solidFill>
              </a:rPr>
              <a:t>and </a:t>
            </a:r>
            <a:r>
              <a:rPr lang="en-US" dirty="0">
                <a:solidFill>
                  <a:srgbClr val="006600"/>
                </a:solidFill>
              </a:rPr>
              <a:t>3</a:t>
            </a:r>
          </a:p>
          <a:p>
            <a:pPr marL="411480" lvl="1" indent="0">
              <a:buNone/>
            </a:pPr>
            <a:r>
              <a:rPr lang="en-US" dirty="0"/>
              <a:t>1.5</a:t>
            </a:r>
          </a:p>
          <a:p>
            <a:pPr marL="41148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765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word about data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can convert integers to strings: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a = 4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a</a:t>
            </a:r>
          </a:p>
          <a:p>
            <a:pPr marL="411480" lvl="1" indent="0">
              <a:buNone/>
            </a:pPr>
            <a:r>
              <a:rPr lang="en-US" dirty="0"/>
              <a:t>4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b = </a:t>
            </a:r>
            <a:r>
              <a:rPr lang="en-US" dirty="0" err="1">
                <a:solidFill>
                  <a:srgbClr val="002060"/>
                </a:solidFill>
              </a:rPr>
              <a:t>str</a:t>
            </a:r>
            <a:r>
              <a:rPr lang="en-US" dirty="0">
                <a:solidFill>
                  <a:srgbClr val="002060"/>
                </a:solidFill>
              </a:rPr>
              <a:t>(a)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b</a:t>
            </a:r>
          </a:p>
          <a:p>
            <a:pPr marL="411480" lvl="1" indent="0">
              <a:buNone/>
            </a:pPr>
            <a:r>
              <a:rPr lang="en-US" dirty="0"/>
              <a:t>'4'</a:t>
            </a:r>
          </a:p>
        </p:txBody>
      </p:sp>
    </p:spTree>
    <p:extLst>
      <p:ext uri="{BB962C8B-B14F-4D97-AF65-F5344CB8AC3E}">
        <p14:creationId xmlns:p14="http://schemas.microsoft.com/office/powerpoint/2010/main" val="41623410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word about data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And back: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c = </a:t>
            </a:r>
            <a:r>
              <a:rPr lang="en-US" dirty="0" err="1">
                <a:solidFill>
                  <a:srgbClr val="002060"/>
                </a:solidFill>
              </a:rPr>
              <a:t>int</a:t>
            </a:r>
            <a:r>
              <a:rPr lang="en-US" dirty="0">
                <a:solidFill>
                  <a:srgbClr val="002060"/>
                </a:solidFill>
              </a:rPr>
              <a:t>(b)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c</a:t>
            </a:r>
          </a:p>
          <a:p>
            <a:pPr marL="411480" lvl="1" indent="0">
              <a:buNone/>
            </a:pPr>
            <a:r>
              <a:rPr lang="en-US" dirty="0"/>
              <a:t>4</a:t>
            </a:r>
          </a:p>
          <a:p>
            <a:r>
              <a:rPr lang="en-US" dirty="0"/>
              <a:t>Note the error – be aware of your data types!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 err="1">
                <a:solidFill>
                  <a:srgbClr val="002060"/>
                </a:solidFill>
              </a:rPr>
              <a:t>c+b</a:t>
            </a:r>
            <a:endParaRPr lang="en-US" dirty="0">
              <a:solidFill>
                <a:srgbClr val="002060"/>
              </a:solidFill>
            </a:endParaRPr>
          </a:p>
          <a:p>
            <a:pPr marL="411480" lvl="1" indent="0">
              <a:buNone/>
            </a:pPr>
            <a:r>
              <a:rPr lang="en-US" sz="2400" dirty="0" err="1"/>
              <a:t>Traceback</a:t>
            </a:r>
            <a:r>
              <a:rPr lang="en-US" sz="2400" dirty="0"/>
              <a:t> (most recent call last):</a:t>
            </a:r>
          </a:p>
          <a:p>
            <a:pPr marL="411480" lvl="1" indent="0">
              <a:buNone/>
            </a:pPr>
            <a:r>
              <a:rPr lang="en-US" sz="2400" dirty="0"/>
              <a:t>  File "&lt;</a:t>
            </a:r>
            <a:r>
              <a:rPr lang="en-US" sz="2400" dirty="0" err="1"/>
              <a:t>stdin</a:t>
            </a:r>
            <a:r>
              <a:rPr lang="en-US" sz="2400" dirty="0"/>
              <a:t>&gt;", line 1, in &lt;module&gt;</a:t>
            </a:r>
          </a:p>
          <a:p>
            <a:pPr marL="411480" lvl="1" indent="0">
              <a:buNone/>
            </a:pPr>
            <a:r>
              <a:rPr lang="en-US" sz="2400" dirty="0" err="1"/>
              <a:t>TypeError</a:t>
            </a:r>
            <a:r>
              <a:rPr lang="en-US" sz="2400" dirty="0"/>
              <a:t>: unsupported operand type(s) for +: '</a:t>
            </a:r>
            <a:r>
              <a:rPr lang="en-US" sz="2400" dirty="0" err="1"/>
              <a:t>int</a:t>
            </a:r>
            <a:r>
              <a:rPr lang="en-US" sz="2400" dirty="0"/>
              <a:t>' and '</a:t>
            </a:r>
            <a:r>
              <a:rPr lang="en-US" sz="2400" dirty="0" err="1"/>
              <a:t>str</a:t>
            </a:r>
            <a:r>
              <a:rPr lang="en-US" sz="2400" dirty="0"/>
              <a:t>'</a:t>
            </a:r>
          </a:p>
        </p:txBody>
      </p:sp>
    </p:spTree>
    <p:extLst>
      <p:ext uri="{BB962C8B-B14F-4D97-AF65-F5344CB8AC3E}">
        <p14:creationId xmlns:p14="http://schemas.microsoft.com/office/powerpoint/2010/main" val="25486058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Dealing with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most frequent data we'll deal with is </a:t>
            </a:r>
            <a:r>
              <a:rPr lang="en-US" b="1" dirty="0"/>
              <a:t>characters</a:t>
            </a:r>
            <a:r>
              <a:rPr lang="en-US" dirty="0"/>
              <a:t>, or more often </a:t>
            </a:r>
            <a:r>
              <a:rPr lang="en-US" b="1" dirty="0"/>
              <a:t>strings </a:t>
            </a:r>
            <a:r>
              <a:rPr lang="en-US" dirty="0"/>
              <a:t>of characters</a:t>
            </a:r>
          </a:p>
          <a:p>
            <a:r>
              <a:rPr lang="en-US" dirty="0"/>
              <a:t>Two strings can use ‘math operations’ too: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word1 = 'hello' 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word2 = 'world'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word1 + ' ' + word2 </a:t>
            </a:r>
            <a:r>
              <a:rPr lang="en-US" dirty="0">
                <a:solidFill>
                  <a:srgbClr val="006600"/>
                </a:solidFill>
              </a:rPr>
              <a:t># Adding strings = concatenating</a:t>
            </a:r>
          </a:p>
          <a:p>
            <a:pPr marL="411480" lvl="1" indent="0">
              <a:buNone/>
            </a:pPr>
            <a:r>
              <a:rPr lang="en-US" dirty="0"/>
              <a:t>'hello world'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word1 * 2 </a:t>
            </a:r>
            <a:r>
              <a:rPr lang="en-US" dirty="0">
                <a:solidFill>
                  <a:srgbClr val="006600"/>
                </a:solidFill>
              </a:rPr>
              <a:t># Multiplying = repeating</a:t>
            </a:r>
          </a:p>
          <a:p>
            <a:pPr marL="411480" lvl="1" indent="0">
              <a:buNone/>
            </a:pPr>
            <a:r>
              <a:rPr lang="en-US" dirty="0"/>
              <a:t>'</a:t>
            </a:r>
            <a:r>
              <a:rPr lang="en-US" dirty="0" err="1"/>
              <a:t>hellohello</a:t>
            </a:r>
            <a:r>
              <a:rPr lang="en-US" dirty="0"/>
              <a:t>'</a:t>
            </a:r>
          </a:p>
          <a:p>
            <a:pPr marL="41148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767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Breaking down strings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Strings are really just lists of characters</a:t>
            </a:r>
          </a:p>
          <a:p>
            <a:r>
              <a:rPr lang="en-US" dirty="0"/>
              <a:t>We can access individual positions, starting with 0: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word1[0] 	</a:t>
            </a:r>
            <a:r>
              <a:rPr lang="en-US" dirty="0">
                <a:solidFill>
                  <a:srgbClr val="006600"/>
                </a:solidFill>
              </a:rPr>
              <a:t># Give me character 0 – the first one</a:t>
            </a:r>
          </a:p>
          <a:p>
            <a:pPr marL="411480" lvl="1" indent="0">
              <a:buNone/>
            </a:pPr>
            <a:r>
              <a:rPr lang="en-US" dirty="0"/>
              <a:t>'h'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word1[0:2] 	</a:t>
            </a:r>
            <a:r>
              <a:rPr lang="en-US" dirty="0">
                <a:solidFill>
                  <a:srgbClr val="006600"/>
                </a:solidFill>
              </a:rPr>
              <a:t># Start at 0 – stop just before 2 (first L)</a:t>
            </a:r>
            <a:endParaRPr lang="en-US" dirty="0">
              <a:solidFill>
                <a:srgbClr val="002060"/>
              </a:solidFill>
            </a:endParaRPr>
          </a:p>
          <a:p>
            <a:pPr marL="411480" lvl="1" indent="0">
              <a:buNone/>
            </a:pPr>
            <a:r>
              <a:rPr lang="en-US" dirty="0"/>
              <a:t>'he'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word1[3:] 	</a:t>
            </a:r>
            <a:r>
              <a:rPr lang="en-US" dirty="0">
                <a:solidFill>
                  <a:srgbClr val="006600"/>
                </a:solidFill>
              </a:rPr>
              <a:t># Start at 3, don't stop</a:t>
            </a:r>
          </a:p>
          <a:p>
            <a:pPr marL="411480" lvl="1" indent="0">
              <a:buNone/>
            </a:pPr>
            <a:r>
              <a:rPr lang="en-US" dirty="0"/>
              <a:t>'lo'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word1[-1]	</a:t>
            </a:r>
            <a:r>
              <a:rPr lang="en-US" dirty="0">
                <a:solidFill>
                  <a:srgbClr val="006600"/>
                </a:solidFill>
              </a:rPr>
              <a:t># Give me the -1th character = the last</a:t>
            </a:r>
          </a:p>
          <a:p>
            <a:pPr marL="411480" lvl="1" indent="0">
              <a:buNone/>
            </a:pPr>
            <a:r>
              <a:rPr lang="en-US" dirty="0"/>
              <a:t>'o'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word1[0:-1] 	</a:t>
            </a:r>
            <a:r>
              <a:rPr lang="en-US" dirty="0">
                <a:solidFill>
                  <a:srgbClr val="006600"/>
                </a:solidFill>
              </a:rPr>
              <a:t># Start at 0 – stop just before -1 (=the last)</a:t>
            </a:r>
            <a:endParaRPr lang="en-US" dirty="0">
              <a:solidFill>
                <a:srgbClr val="002060"/>
              </a:solidFill>
            </a:endParaRPr>
          </a:p>
          <a:p>
            <a:pPr marL="411480" lvl="1" indent="0">
              <a:buNone/>
            </a:pPr>
            <a:r>
              <a:rPr lang="en-US" dirty="0"/>
              <a:t>'hell'</a:t>
            </a:r>
          </a:p>
          <a:p>
            <a:pPr marL="41148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0791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built-in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Python comes with many useful </a:t>
            </a:r>
            <a:r>
              <a:rPr lang="en-US" b="1" dirty="0"/>
              <a:t>functions</a:t>
            </a:r>
            <a:endParaRPr lang="en-US" dirty="0"/>
          </a:p>
          <a:p>
            <a:r>
              <a:rPr lang="en-US" dirty="0"/>
              <a:t>Called by name with brackets and </a:t>
            </a:r>
            <a:r>
              <a:rPr lang="en-US" b="1" dirty="0"/>
              <a:t>arguments</a:t>
            </a:r>
          </a:p>
          <a:p>
            <a:r>
              <a:rPr lang="en-US" dirty="0"/>
              <a:t>For example, </a:t>
            </a:r>
            <a:r>
              <a:rPr lang="en-US" b="1" dirty="0"/>
              <a:t>max()</a:t>
            </a:r>
            <a:r>
              <a:rPr lang="en-US" dirty="0"/>
              <a:t> gives you the largest of the input numbers: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max(3,6)</a:t>
            </a:r>
          </a:p>
          <a:p>
            <a:pPr marL="411480" lvl="1" indent="0">
              <a:buNone/>
            </a:pPr>
            <a:r>
              <a:rPr lang="en-US" dirty="0"/>
              <a:t>6</a:t>
            </a:r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/>
              <a:t>The function </a:t>
            </a:r>
            <a:r>
              <a:rPr lang="en-US" b="1" dirty="0" err="1"/>
              <a:t>len</a:t>
            </a:r>
            <a:r>
              <a:rPr lang="en-US" b="1" dirty="0"/>
              <a:t>() </a:t>
            </a:r>
            <a:r>
              <a:rPr lang="en-US" dirty="0"/>
              <a:t>gives you the length of a variable: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 err="1">
                <a:solidFill>
                  <a:srgbClr val="002060"/>
                </a:solidFill>
              </a:rPr>
              <a:t>len</a:t>
            </a:r>
            <a:r>
              <a:rPr lang="en-US" dirty="0">
                <a:solidFill>
                  <a:srgbClr val="002060"/>
                </a:solidFill>
              </a:rPr>
              <a:t>(</a:t>
            </a:r>
            <a:r>
              <a:rPr lang="en-US" dirty="0">
                <a:solidFill>
                  <a:srgbClr val="006600"/>
                </a:solidFill>
              </a:rPr>
              <a:t>'hello'</a:t>
            </a:r>
            <a:r>
              <a:rPr lang="en-US" dirty="0">
                <a:solidFill>
                  <a:srgbClr val="002060"/>
                </a:solidFill>
              </a:rPr>
              <a:t>)</a:t>
            </a:r>
          </a:p>
          <a:p>
            <a:pPr marL="411480" lvl="1" indent="0">
              <a:buNone/>
            </a:pPr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4558517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Boolean comparisons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5920"/>
            <a:ext cx="8229600" cy="452628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Python can also tell you if something is true: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5 &gt; 2</a:t>
            </a:r>
          </a:p>
          <a:p>
            <a:pPr marL="411480" lvl="1" indent="0">
              <a:buNone/>
            </a:pPr>
            <a:r>
              <a:rPr lang="en-US" dirty="0"/>
              <a:t>True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/>
              <a:t>7 &lt;= 6</a:t>
            </a:r>
          </a:p>
          <a:p>
            <a:pPr marL="411480" lvl="1" indent="0">
              <a:buNone/>
            </a:pPr>
            <a:r>
              <a:rPr lang="en-US" dirty="0"/>
              <a:t>False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a = 6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a == 7</a:t>
            </a:r>
          </a:p>
          <a:p>
            <a:pPr marL="411480" lvl="1" indent="0">
              <a:buNone/>
            </a:pPr>
            <a:r>
              <a:rPr lang="en-US" dirty="0"/>
              <a:t>False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a != 3</a:t>
            </a:r>
          </a:p>
          <a:p>
            <a:pPr marL="411480" lvl="1" indent="0">
              <a:buNone/>
            </a:pPr>
            <a:r>
              <a:rPr lang="en-US" dirty="0"/>
              <a:t>True</a:t>
            </a:r>
          </a:p>
          <a:p>
            <a:pPr marL="411480" lvl="1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0" y="2971800"/>
            <a:ext cx="4572000" cy="707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The logical values </a:t>
            </a:r>
            <a:r>
              <a:rPr lang="en-US" sz="2000" b="1" dirty="0"/>
              <a:t>True </a:t>
            </a:r>
            <a:r>
              <a:rPr lang="en-US" sz="2000" dirty="0"/>
              <a:t>and </a:t>
            </a:r>
            <a:r>
              <a:rPr lang="en-US" sz="2000" b="1" dirty="0"/>
              <a:t>False </a:t>
            </a:r>
            <a:r>
              <a:rPr lang="en-US" sz="2000" dirty="0"/>
              <a:t>are also called Booleans (after George Boole)</a:t>
            </a:r>
          </a:p>
        </p:txBody>
      </p:sp>
    </p:spTree>
    <p:extLst>
      <p:ext uri="{BB962C8B-B14F-4D97-AF65-F5344CB8AC3E}">
        <p14:creationId xmlns:p14="http://schemas.microsoft.com/office/powerpoint/2010/main" val="2951797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We will write (toy) code to create the Classical Greek perfect from present tense forms:</a:t>
            </a:r>
          </a:p>
          <a:p>
            <a:pPr lvl="1" defTabSz="511175"/>
            <a:r>
              <a:rPr lang="en-US" i="1" dirty="0" err="1"/>
              <a:t>luo</a:t>
            </a:r>
            <a:r>
              <a:rPr lang="en-US" dirty="0"/>
              <a:t> 	"I release"			</a:t>
            </a:r>
            <a:r>
              <a:rPr lang="en-US" i="1" dirty="0" err="1"/>
              <a:t>thuo</a:t>
            </a:r>
            <a:r>
              <a:rPr lang="en-US" dirty="0"/>
              <a:t>		"I sacrifice"</a:t>
            </a:r>
          </a:p>
          <a:p>
            <a:pPr lvl="1" defTabSz="511175"/>
            <a:r>
              <a:rPr lang="en-US" i="1" dirty="0" err="1"/>
              <a:t>leluka</a:t>
            </a:r>
            <a:r>
              <a:rPr lang="en-US" dirty="0"/>
              <a:t> 	"I have released"	</a:t>
            </a:r>
            <a:r>
              <a:rPr lang="en-US" i="1" dirty="0" err="1"/>
              <a:t>tethuka</a:t>
            </a:r>
            <a:r>
              <a:rPr lang="en-US" dirty="0"/>
              <a:t>	"I've sacrificed"</a:t>
            </a:r>
          </a:p>
          <a:p>
            <a:pPr defTabSz="511175"/>
            <a:r>
              <a:rPr lang="en-US" dirty="0"/>
              <a:t>Tips:</a:t>
            </a:r>
          </a:p>
          <a:p>
            <a:pPr lvl="1" defTabSz="511175"/>
            <a:r>
              <a:rPr lang="en-US" b="1" dirty="0"/>
              <a:t>Input</a:t>
            </a:r>
            <a:r>
              <a:rPr lang="en-US" dirty="0"/>
              <a:t> – present form – need to get rid of the 'o'</a:t>
            </a:r>
          </a:p>
          <a:p>
            <a:pPr lvl="2" defTabSz="511175"/>
            <a:r>
              <a:rPr lang="en-US" dirty="0" err="1"/>
              <a:t>word_without_o</a:t>
            </a:r>
            <a:r>
              <a:rPr lang="en-US" dirty="0"/>
              <a:t> = … ?</a:t>
            </a:r>
          </a:p>
          <a:p>
            <a:pPr lvl="1" defTabSz="511175"/>
            <a:r>
              <a:rPr lang="en-US" b="1" dirty="0"/>
              <a:t>Output</a:t>
            </a:r>
            <a:r>
              <a:rPr lang="en-US" dirty="0"/>
              <a:t> – </a:t>
            </a:r>
          </a:p>
          <a:p>
            <a:pPr lvl="2" defTabSz="511175"/>
            <a:r>
              <a:rPr lang="en-US" dirty="0"/>
              <a:t>need to duplicate first consonant: </a:t>
            </a:r>
            <a:r>
              <a:rPr lang="en-US" dirty="0" err="1"/>
              <a:t>first_consonant</a:t>
            </a:r>
            <a:r>
              <a:rPr lang="en-US" dirty="0"/>
              <a:t> = ..?</a:t>
            </a:r>
          </a:p>
          <a:p>
            <a:pPr lvl="2" defTabSz="511175"/>
            <a:r>
              <a:rPr lang="en-US" dirty="0"/>
              <a:t>add -</a:t>
            </a:r>
            <a:r>
              <a:rPr lang="en-US" dirty="0" err="1"/>
              <a:t>ka</a:t>
            </a:r>
            <a:r>
              <a:rPr lang="en-US" dirty="0"/>
              <a:t> suffix: </a:t>
            </a:r>
            <a:r>
              <a:rPr lang="en-US" b="1" dirty="0">
                <a:solidFill>
                  <a:srgbClr val="000080"/>
                </a:solidFill>
              </a:rPr>
              <a:t>print</a:t>
            </a:r>
            <a:r>
              <a:rPr lang="en-US" dirty="0"/>
              <a:t>(x + y + </a:t>
            </a:r>
            <a:r>
              <a:rPr lang="en-US" dirty="0">
                <a:solidFill>
                  <a:srgbClr val="006600"/>
                </a:solidFill>
              </a:rPr>
              <a:t>"</a:t>
            </a:r>
            <a:r>
              <a:rPr lang="en-US" dirty="0" err="1">
                <a:solidFill>
                  <a:srgbClr val="006600"/>
                </a:solidFill>
              </a:rPr>
              <a:t>ka</a:t>
            </a:r>
            <a:r>
              <a:rPr lang="en-US" dirty="0">
                <a:solidFill>
                  <a:srgbClr val="006600"/>
                </a:solidFill>
              </a:rPr>
              <a:t>"</a:t>
            </a:r>
            <a:r>
              <a:rPr lang="en-US" dirty="0"/>
              <a:t>)</a:t>
            </a:r>
          </a:p>
        </p:txBody>
      </p:sp>
      <p:pic>
        <p:nvPicPr>
          <p:cNvPr id="2050" name="Picture 2" descr="C:\Users\az364\AppData\Local\Microsoft\Windows\INetCache\IE\WLP8YFGE\pillar-296848_640[1]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7659886" y="304800"/>
            <a:ext cx="1141214" cy="10287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3491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1480" lvl="1" indent="0">
              <a:buNone/>
            </a:pPr>
            <a:r>
              <a:rPr lang="en-US" dirty="0"/>
              <a:t>word = 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b="1" dirty="0" err="1">
                <a:solidFill>
                  <a:srgbClr val="008000"/>
                </a:solidFill>
              </a:rPr>
              <a:t>luo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 err="1"/>
              <a:t>first_consonant</a:t>
            </a:r>
            <a:r>
              <a:rPr lang="en-US" dirty="0"/>
              <a:t> = word[</a:t>
            </a:r>
            <a:r>
              <a:rPr lang="en-US" dirty="0">
                <a:solidFill>
                  <a:srgbClr val="0000FF"/>
                </a:solidFill>
              </a:rPr>
              <a:t>0</a:t>
            </a:r>
            <a:r>
              <a:rPr lang="en-US" dirty="0"/>
              <a:t>]  </a:t>
            </a:r>
            <a:r>
              <a:rPr lang="en-US" i="1" dirty="0">
                <a:solidFill>
                  <a:srgbClr val="808080"/>
                </a:solidFill>
              </a:rPr>
              <a:t># this will be "l"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 err="1"/>
              <a:t>word_without_o</a:t>
            </a:r>
            <a:r>
              <a:rPr lang="en-US" dirty="0"/>
              <a:t> = word[</a:t>
            </a:r>
            <a:r>
              <a:rPr lang="en-US" dirty="0">
                <a:solidFill>
                  <a:srgbClr val="0000FF"/>
                </a:solidFill>
              </a:rPr>
              <a:t>0</a:t>
            </a:r>
            <a:r>
              <a:rPr lang="en-US" dirty="0"/>
              <a:t>:-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]  </a:t>
            </a:r>
            <a:r>
              <a:rPr lang="en-US" i="1" dirty="0">
                <a:solidFill>
                  <a:srgbClr val="808080"/>
                </a:solidFill>
              </a:rPr>
              <a:t># this will be "</a:t>
            </a:r>
            <a:r>
              <a:rPr lang="en-US" i="1" dirty="0" err="1">
                <a:solidFill>
                  <a:srgbClr val="808080"/>
                </a:solidFill>
              </a:rPr>
              <a:t>lu</a:t>
            </a:r>
            <a:r>
              <a:rPr lang="en-US" i="1" dirty="0">
                <a:solidFill>
                  <a:srgbClr val="808080"/>
                </a:solidFill>
              </a:rPr>
              <a:t>"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print </a:t>
            </a:r>
            <a:r>
              <a:rPr lang="en-US" i="1" dirty="0" err="1">
                <a:solidFill>
                  <a:srgbClr val="808080"/>
                </a:solidFill>
              </a:rPr>
              <a:t>leluka</a:t>
            </a:r>
            <a:r>
              <a:rPr lang="en-US" i="1" dirty="0">
                <a:solidFill>
                  <a:srgbClr val="808080"/>
                </a:solidFill>
              </a:rPr>
              <a:t>: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print</a:t>
            </a:r>
            <a:r>
              <a:rPr lang="en-US" dirty="0"/>
              <a:t>(</a:t>
            </a:r>
            <a:r>
              <a:rPr lang="en-US" dirty="0" err="1"/>
              <a:t>first_consonant</a:t>
            </a:r>
            <a:r>
              <a:rPr lang="en-US" dirty="0"/>
              <a:t> + </a:t>
            </a:r>
            <a:r>
              <a:rPr lang="en-US" b="1" dirty="0">
                <a:solidFill>
                  <a:srgbClr val="008000"/>
                </a:solidFill>
              </a:rPr>
              <a:t>"e" </a:t>
            </a:r>
            <a:r>
              <a:rPr lang="en-US" dirty="0"/>
              <a:t>+ </a:t>
            </a:r>
            <a:r>
              <a:rPr lang="en-US" dirty="0" err="1"/>
              <a:t>word_without_o</a:t>
            </a:r>
            <a:r>
              <a:rPr lang="en-US" dirty="0"/>
              <a:t> + 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b="1" dirty="0" err="1">
                <a:solidFill>
                  <a:srgbClr val="008000"/>
                </a:solidFill>
              </a:rPr>
              <a:t>ka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63897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ED420-3534-4B3E-A524-C01EA7808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Talks etc.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07B1F3-2905-42DC-AA55-FBBE968418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Sep. 10 – me &amp; co. – </a:t>
            </a:r>
            <a:r>
              <a:rPr lang="en-US" dirty="0">
                <a:hlinkClick r:id="rId2"/>
              </a:rPr>
              <a:t>Digital Classicist Seminar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Named Entities in Coptic Antiquity</a:t>
            </a:r>
          </a:p>
          <a:p>
            <a:r>
              <a:rPr lang="en-US" dirty="0"/>
              <a:t>Sep. 24:</a:t>
            </a:r>
          </a:p>
          <a:p>
            <a:pPr lvl="1"/>
            <a:r>
              <a:rPr lang="en-US" dirty="0"/>
              <a:t>Gemma Boleda (UPF Barcelona), </a:t>
            </a:r>
            <a:br>
              <a:rPr lang="en-US" dirty="0"/>
            </a:br>
            <a:r>
              <a:rPr lang="en-US" dirty="0"/>
              <a:t>Computational Semantics, GU Linguistics Speaker Series</a:t>
            </a:r>
          </a:p>
          <a:p>
            <a:pPr lvl="1"/>
            <a:r>
              <a:rPr lang="en-US" dirty="0"/>
              <a:t>19th Semi-Annual GU-CS Graduate Research – 3/4 talks with CL/IR topics:</a:t>
            </a:r>
            <a:br>
              <a:rPr lang="en-US" dirty="0"/>
            </a:br>
            <a:r>
              <a:rPr lang="en-US" dirty="0">
                <a:hlinkClick r:id="rId3"/>
              </a:rPr>
              <a:t>https://www.georgetown.edu/event/the-19th-semi-annual-gu-cs-graduate-research-presentation-days-session-i/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6178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this in the 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Write your code in </a:t>
            </a:r>
            <a:r>
              <a:rPr lang="en-US" dirty="0" err="1"/>
              <a:t>PyCharm</a:t>
            </a:r>
            <a:endParaRPr lang="en-US" dirty="0"/>
          </a:p>
          <a:p>
            <a:r>
              <a:rPr lang="en-US" dirty="0"/>
              <a:t>Click on a line number to set a breakpoint</a:t>
            </a:r>
          </a:p>
          <a:p>
            <a:r>
              <a:rPr lang="en-US" dirty="0"/>
              <a:t>Use: run &gt; debug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(This script is also available in Canvas &gt; Files &gt; Code)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439886"/>
            <a:ext cx="7726953" cy="1132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96357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Doing Linguistics with Python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do lots of string editing yourself</a:t>
            </a:r>
          </a:p>
          <a:p>
            <a:r>
              <a:rPr lang="en-US" dirty="0"/>
              <a:t>Write your own code for linguistic tasks</a:t>
            </a:r>
          </a:p>
          <a:p>
            <a:r>
              <a:rPr lang="en-US" dirty="0"/>
              <a:t>But there are MANY libraries out there to do things for you:</a:t>
            </a:r>
          </a:p>
          <a:p>
            <a:pPr lvl="1"/>
            <a:r>
              <a:rPr lang="en-US" dirty="0"/>
              <a:t>NLTK – the Natural Language Toolkit</a:t>
            </a:r>
          </a:p>
          <a:p>
            <a:pPr lvl="1"/>
            <a:r>
              <a:rPr lang="en-US" dirty="0" err="1"/>
              <a:t>spaCy</a:t>
            </a:r>
            <a:r>
              <a:rPr lang="en-US" dirty="0"/>
              <a:t> (</a:t>
            </a:r>
            <a:r>
              <a:rPr lang="en-US" dirty="0">
                <a:hlinkClick r:id="rId2"/>
              </a:rPr>
              <a:t>https://spacy.io/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Stanza (</a:t>
            </a:r>
            <a:r>
              <a:rPr lang="en-US" dirty="0">
                <a:hlinkClick r:id="rId3"/>
              </a:rPr>
              <a:t>https://stanfordnlp.github.io/stanza/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Trankit</a:t>
            </a:r>
            <a:r>
              <a:rPr lang="en-US" dirty="0"/>
              <a:t> (</a:t>
            </a:r>
            <a:r>
              <a:rPr lang="en-US" dirty="0">
                <a:hlinkClick r:id="rId4"/>
              </a:rPr>
              <a:t>https://github.com/nlp-uoregon/trankit</a:t>
            </a:r>
            <a:r>
              <a:rPr lang="en-US" dirty="0"/>
              <a:t>) </a:t>
            </a:r>
          </a:p>
          <a:p>
            <a:pPr lvl="1"/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2947095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Doing Linguistics with Python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Using things off the shelf is generally </a:t>
            </a:r>
            <a:r>
              <a:rPr lang="en-US" b="1" dirty="0"/>
              <a:t>a good idea</a:t>
            </a:r>
          </a:p>
          <a:p>
            <a:pPr lvl="1"/>
            <a:r>
              <a:rPr lang="en-US" dirty="0"/>
              <a:t>Other people will know what you used</a:t>
            </a:r>
          </a:p>
          <a:p>
            <a:pPr lvl="1"/>
            <a:r>
              <a:rPr lang="en-US" dirty="0"/>
              <a:t>Code easier to maintain </a:t>
            </a:r>
            <a:br>
              <a:rPr lang="en-US" dirty="0"/>
            </a:br>
            <a:r>
              <a:rPr lang="en-US" dirty="0"/>
              <a:t>(Object Oriented Programming – more later)</a:t>
            </a:r>
          </a:p>
          <a:p>
            <a:pPr lvl="1"/>
            <a:r>
              <a:rPr lang="en-US" dirty="0"/>
              <a:t>Less work for you</a:t>
            </a:r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/>
              <a:t>There are also some cons:</a:t>
            </a:r>
          </a:p>
          <a:p>
            <a:pPr lvl="1"/>
            <a:r>
              <a:rPr lang="en-US" dirty="0"/>
              <a:t>Might not do exactly what you expect</a:t>
            </a:r>
          </a:p>
          <a:p>
            <a:pPr lvl="1"/>
            <a:r>
              <a:rPr lang="en-US" dirty="0"/>
              <a:t>Bugs harder to trace</a:t>
            </a:r>
          </a:p>
          <a:p>
            <a:pPr lvl="1"/>
            <a:r>
              <a:rPr lang="en-US" dirty="0"/>
              <a:t>Version incompatibilities</a:t>
            </a:r>
          </a:p>
          <a:p>
            <a:pPr lvl="1"/>
            <a:r>
              <a:rPr lang="en-US" dirty="0"/>
              <a:t>Security vulnerabilities</a:t>
            </a:r>
          </a:p>
        </p:txBody>
      </p:sp>
      <p:pic>
        <p:nvPicPr>
          <p:cNvPr id="2052" name="Picture 4" descr="C:\Users\az364\AppData\Local\Microsoft\Windows\INetCache\IE\KIG1NM9P\entryway_wooden_wall_shelf_1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038600"/>
            <a:ext cx="289560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90149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NLTK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Basically a collection of teaching demo-type tools by Steven Bird and colleagues</a:t>
            </a:r>
          </a:p>
          <a:p>
            <a:r>
              <a:rPr lang="en-US" dirty="0"/>
              <a:t>Not recommended by some for large scale applications (alternatives: e.g. </a:t>
            </a:r>
            <a:r>
              <a:rPr lang="en-US" i="1" dirty="0" err="1"/>
              <a:t>spaCy</a:t>
            </a:r>
            <a:r>
              <a:rPr lang="en-US" dirty="0"/>
              <a:t>, </a:t>
            </a:r>
            <a:r>
              <a:rPr lang="en-US" i="1" dirty="0"/>
              <a:t>Stanza</a:t>
            </a:r>
            <a:r>
              <a:rPr lang="en-US" dirty="0"/>
              <a:t>, neural network libraries like </a:t>
            </a:r>
            <a:r>
              <a:rPr lang="en-US" i="1" dirty="0"/>
              <a:t>flair</a:t>
            </a:r>
            <a:r>
              <a:rPr lang="en-US" dirty="0"/>
              <a:t>, …)</a:t>
            </a:r>
          </a:p>
          <a:p>
            <a:r>
              <a:rPr lang="en-US" dirty="0"/>
              <a:t>But actually widely used in a lot of applications, especially if speed is not crucial</a:t>
            </a:r>
          </a:p>
        </p:txBody>
      </p:sp>
    </p:spTree>
    <p:extLst>
      <p:ext uri="{BB962C8B-B14F-4D97-AF65-F5344CB8AC3E}">
        <p14:creationId xmlns:p14="http://schemas.microsoft.com/office/powerpoint/2010/main" val="2653088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NLTK – a quick taste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Download and install from </a:t>
            </a:r>
            <a:r>
              <a:rPr lang="en-US" dirty="0">
                <a:hlinkClick r:id="rId2"/>
              </a:rPr>
              <a:t>http://www.nltk.org</a:t>
            </a:r>
            <a:r>
              <a:rPr lang="en-US" dirty="0"/>
              <a:t> </a:t>
            </a:r>
          </a:p>
          <a:p>
            <a:r>
              <a:rPr lang="en-US" dirty="0"/>
              <a:t>Once installed, run Python in terminal</a:t>
            </a:r>
          </a:p>
          <a:p>
            <a:r>
              <a:rPr lang="en-US" dirty="0"/>
              <a:t>Download resources: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import</a:t>
            </a:r>
            <a:r>
              <a:rPr lang="en-US" dirty="0"/>
              <a:t> </a:t>
            </a:r>
            <a:r>
              <a:rPr lang="en-US" dirty="0" err="1"/>
              <a:t>nltk</a:t>
            </a:r>
            <a:endParaRPr lang="en-US" dirty="0"/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 err="1"/>
              <a:t>nltk.download</a:t>
            </a:r>
            <a:r>
              <a:rPr lang="en-US" dirty="0"/>
              <a:t>()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287486"/>
            <a:ext cx="4309587" cy="3228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03202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NLTK – a quick taste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With the resources installed, we can play with some texts:</a:t>
            </a:r>
          </a:p>
          <a:p>
            <a:pPr marL="411480" lvl="1" indent="0">
              <a:buNone/>
            </a:pPr>
            <a:r>
              <a:rPr lang="en-US" dirty="0"/>
              <a:t>&gt;&gt;&gt; </a:t>
            </a:r>
            <a:r>
              <a:rPr lang="en-US" b="1" dirty="0">
                <a:solidFill>
                  <a:srgbClr val="000080"/>
                </a:solidFill>
              </a:rPr>
              <a:t>from</a:t>
            </a:r>
            <a:r>
              <a:rPr lang="en-US" sz="2300" b="1" dirty="0">
                <a:solidFill>
                  <a:srgbClr val="000080"/>
                </a:solidFill>
              </a:rPr>
              <a:t> </a:t>
            </a:r>
            <a:r>
              <a:rPr lang="en-US" dirty="0" err="1"/>
              <a:t>nltk.book</a:t>
            </a:r>
            <a:r>
              <a:rPr lang="en-US" b="1" dirty="0">
                <a:solidFill>
                  <a:srgbClr val="000080"/>
                </a:solidFill>
              </a:rPr>
              <a:t> import </a:t>
            </a:r>
            <a:r>
              <a:rPr lang="en-US" dirty="0"/>
              <a:t>*</a:t>
            </a:r>
          </a:p>
          <a:p>
            <a:pPr marL="411480" lvl="1" indent="0">
              <a:buNone/>
            </a:pPr>
            <a:r>
              <a:rPr lang="en-US" dirty="0"/>
              <a:t>*** Introductory Examples for the NLTK Book ***</a:t>
            </a:r>
          </a:p>
          <a:p>
            <a:pPr marL="411480" lvl="1" indent="0">
              <a:buNone/>
            </a:pPr>
            <a:r>
              <a:rPr lang="en-US" dirty="0"/>
              <a:t>Loading text1, ..., text9 and sent1, ..., sent9</a:t>
            </a:r>
          </a:p>
          <a:p>
            <a:pPr marL="411480" lvl="1" indent="0">
              <a:buNone/>
            </a:pPr>
            <a:r>
              <a:rPr lang="en-US" dirty="0"/>
              <a:t>Type the name of the text or sentence to view it.</a:t>
            </a:r>
          </a:p>
          <a:p>
            <a:pPr marL="411480" lvl="1" indent="0">
              <a:buNone/>
            </a:pPr>
            <a:r>
              <a:rPr lang="en-US" dirty="0"/>
              <a:t>Type: 'texts()' or '</a:t>
            </a:r>
            <a:r>
              <a:rPr lang="en-US" dirty="0" err="1"/>
              <a:t>sents</a:t>
            </a:r>
            <a:r>
              <a:rPr lang="en-US" dirty="0"/>
              <a:t>()' to list the materials.</a:t>
            </a:r>
          </a:p>
          <a:p>
            <a:pPr marL="411480" lvl="1" indent="0">
              <a:buNone/>
            </a:pPr>
            <a:r>
              <a:rPr lang="en-US" dirty="0"/>
              <a:t>text1: Moby Dick by Herman Melville 1851</a:t>
            </a:r>
          </a:p>
          <a:p>
            <a:pPr marL="411480" lvl="1" indent="0">
              <a:buNone/>
            </a:pPr>
            <a:r>
              <a:rPr lang="en-US" dirty="0"/>
              <a:t>text2: Sense and Sensibility by Jane Austen 1811</a:t>
            </a:r>
          </a:p>
          <a:p>
            <a:pPr marL="411480" lvl="1" indent="0">
              <a:buNone/>
            </a:pPr>
            <a:r>
              <a:rPr lang="en-US" dirty="0"/>
              <a:t>text3: The Book of Genesis</a:t>
            </a:r>
          </a:p>
          <a:p>
            <a:pPr marL="411480" lvl="1" indent="0">
              <a:buNone/>
            </a:pPr>
            <a:r>
              <a:rPr lang="en-US" dirty="0"/>
              <a:t>text4: Inaugural Address Corpus</a:t>
            </a:r>
          </a:p>
          <a:p>
            <a:pPr marL="411480" lvl="1" indent="0">
              <a:buNone/>
            </a:pPr>
            <a:r>
              <a:rPr lang="en-US" dirty="0"/>
              <a:t>text5: Chat Corpus</a:t>
            </a:r>
          </a:p>
          <a:p>
            <a:pPr marL="411480" lvl="1" indent="0">
              <a:buNone/>
            </a:pPr>
            <a:r>
              <a:rPr lang="en-US" dirty="0"/>
              <a:t>text6: Monty Python and the Holy Grail</a:t>
            </a:r>
          </a:p>
          <a:p>
            <a:pPr marL="411480" lvl="1" indent="0">
              <a:buNone/>
            </a:pPr>
            <a:r>
              <a:rPr lang="en-US" dirty="0"/>
              <a:t>text7: Wall Street Journal</a:t>
            </a:r>
          </a:p>
          <a:p>
            <a:pPr marL="411480" lvl="1" indent="0">
              <a:buNone/>
            </a:pPr>
            <a:r>
              <a:rPr lang="en-US" dirty="0"/>
              <a:t>text8: Personals Corpus</a:t>
            </a:r>
          </a:p>
          <a:p>
            <a:pPr marL="411480" lvl="1" indent="0">
              <a:buNone/>
            </a:pPr>
            <a:r>
              <a:rPr lang="en-US" dirty="0"/>
              <a:t>text9: The Man Who Was Thursday by G . K . Chesterton 1908</a:t>
            </a:r>
          </a:p>
        </p:txBody>
      </p:sp>
    </p:spTree>
    <p:extLst>
      <p:ext uri="{BB962C8B-B14F-4D97-AF65-F5344CB8AC3E}">
        <p14:creationId xmlns:p14="http://schemas.microsoft.com/office/powerpoint/2010/main" val="35733759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NLTK – a quick taste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these texts?</a:t>
            </a:r>
          </a:p>
          <a:p>
            <a:pPr lvl="1"/>
            <a:r>
              <a:rPr lang="en-US" dirty="0"/>
              <a:t>Objects</a:t>
            </a:r>
            <a:r>
              <a:rPr lang="en-US" b="1" dirty="0"/>
              <a:t> </a:t>
            </a:r>
            <a:r>
              <a:rPr lang="en-US" dirty="0"/>
              <a:t>of the type or </a:t>
            </a:r>
            <a:r>
              <a:rPr lang="en-US" b="1" dirty="0">
                <a:solidFill>
                  <a:srgbClr val="000080"/>
                </a:solidFill>
              </a:rPr>
              <a:t>Class </a:t>
            </a:r>
            <a:r>
              <a:rPr lang="en-US" b="1" i="1" dirty="0"/>
              <a:t>Text</a:t>
            </a:r>
          </a:p>
          <a:p>
            <a:pPr lvl="1"/>
            <a:r>
              <a:rPr lang="en-US" dirty="0"/>
              <a:t>A 'customized' data type – we will learn a lot about these</a:t>
            </a:r>
          </a:p>
          <a:p>
            <a:pPr lvl="1"/>
            <a:r>
              <a:rPr lang="en-US" dirty="0"/>
              <a:t>Objects represent encapsulated, somewhat autonomous pieces of code with specified functionality</a:t>
            </a:r>
          </a:p>
          <a:p>
            <a:r>
              <a:rPr lang="en-US" dirty="0"/>
              <a:t>Objects have:</a:t>
            </a:r>
          </a:p>
          <a:p>
            <a:pPr lvl="1"/>
            <a:r>
              <a:rPr lang="en-US" b="1" dirty="0"/>
              <a:t>Properties </a:t>
            </a:r>
            <a:r>
              <a:rPr lang="en-US" dirty="0"/>
              <a:t>or </a:t>
            </a:r>
            <a:r>
              <a:rPr lang="en-US" b="1" dirty="0">
                <a:solidFill>
                  <a:srgbClr val="000080"/>
                </a:solidFill>
              </a:rPr>
              <a:t>attributes</a:t>
            </a:r>
          </a:p>
          <a:p>
            <a:pPr lvl="1"/>
            <a:r>
              <a:rPr lang="en-US" b="1" dirty="0"/>
              <a:t>Functions </a:t>
            </a:r>
            <a:r>
              <a:rPr lang="en-US" dirty="0"/>
              <a:t>or</a:t>
            </a:r>
            <a:r>
              <a:rPr lang="en-US" b="1" dirty="0"/>
              <a:t> </a:t>
            </a:r>
            <a:r>
              <a:rPr lang="en-US" b="1" dirty="0">
                <a:solidFill>
                  <a:srgbClr val="000080"/>
                </a:solidFill>
              </a:rPr>
              <a:t>methods</a:t>
            </a:r>
            <a:endParaRPr lang="en-US" dirty="0">
              <a:solidFill>
                <a:srgbClr val="000080"/>
              </a:solidFill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0207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Text object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You can test an object being of a certain Class: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</a:t>
            </a:r>
            <a:r>
              <a:rPr lang="en-US" b="1" dirty="0" err="1">
                <a:solidFill>
                  <a:srgbClr val="000080"/>
                </a:solidFill>
              </a:rPr>
              <a:t>isinstance</a:t>
            </a:r>
            <a:r>
              <a:rPr lang="en-US" dirty="0"/>
              <a:t>(text1, Text)</a:t>
            </a:r>
          </a:p>
          <a:p>
            <a:pPr marL="411480" lvl="1" indent="0">
              <a:buNone/>
            </a:pPr>
            <a:r>
              <a:rPr lang="en-US" dirty="0"/>
              <a:t>True</a:t>
            </a:r>
          </a:p>
          <a:p>
            <a:r>
              <a:rPr lang="en-US" dirty="0"/>
              <a:t>You can access properties of an object using . (dot) notation: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text1.name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 marL="411480" lvl="1" indent="0">
              <a:buNone/>
            </a:pPr>
            <a:r>
              <a:rPr lang="en-US" dirty="0"/>
              <a:t>'Moby Dick by Herman Melville 1851'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2745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Text object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6280"/>
          </a:xfrm>
        </p:spPr>
        <p:txBody>
          <a:bodyPr>
            <a:normAutofit fontScale="92500"/>
          </a:bodyPr>
          <a:lstStyle/>
          <a:p>
            <a:r>
              <a:rPr lang="en-US" sz="3000" dirty="0"/>
              <a:t>Objects can respond to many built-in functions:</a:t>
            </a:r>
          </a:p>
          <a:p>
            <a:pPr marL="411480" lvl="1" indent="0">
              <a:buNone/>
            </a:pPr>
            <a:r>
              <a:rPr lang="en-US" sz="2200" dirty="0">
                <a:solidFill>
                  <a:srgbClr val="006600"/>
                </a:solidFill>
              </a:rPr>
              <a:t>&gt;&gt;&gt;</a:t>
            </a:r>
            <a:r>
              <a:rPr lang="en-US" sz="2200" dirty="0"/>
              <a:t> </a:t>
            </a:r>
            <a:r>
              <a:rPr lang="en-US" sz="2200" b="1" dirty="0" err="1">
                <a:solidFill>
                  <a:srgbClr val="000080"/>
                </a:solidFill>
              </a:rPr>
              <a:t>len</a:t>
            </a:r>
            <a:r>
              <a:rPr lang="en-US" sz="2200" dirty="0"/>
              <a:t>(text1)</a:t>
            </a:r>
          </a:p>
          <a:p>
            <a:pPr marL="411480" lvl="1" indent="0">
              <a:buNone/>
            </a:pPr>
            <a:r>
              <a:rPr lang="en-US" sz="2200" dirty="0"/>
              <a:t>260819</a:t>
            </a:r>
          </a:p>
          <a:p>
            <a:r>
              <a:rPr lang="en-US" sz="3000" dirty="0"/>
              <a:t>But they also have their own special functions, </a:t>
            </a:r>
            <a:r>
              <a:rPr lang="en-US" sz="3000" b="1" dirty="0"/>
              <a:t>methods</a:t>
            </a:r>
            <a:r>
              <a:rPr lang="en-US" sz="3000" dirty="0"/>
              <a:t>, accessed with </a:t>
            </a:r>
            <a:r>
              <a:rPr lang="en-US" sz="3000" b="1" i="1" dirty="0"/>
              <a:t>.name(arguments)</a:t>
            </a:r>
            <a:endParaRPr lang="en-US" sz="3000" dirty="0"/>
          </a:p>
          <a:p>
            <a:r>
              <a:rPr lang="en-US" sz="3000" dirty="0"/>
              <a:t>The method </a:t>
            </a:r>
            <a:r>
              <a:rPr lang="en-US" sz="3000" b="1" i="1" dirty="0"/>
              <a:t>.concordance()</a:t>
            </a:r>
            <a:r>
              <a:rPr lang="en-US" sz="3000" dirty="0"/>
              <a:t> takes a String argument:</a:t>
            </a:r>
          </a:p>
          <a:p>
            <a:pPr marL="411480" lvl="1" indent="0">
              <a:buNone/>
            </a:pPr>
            <a:r>
              <a:rPr lang="en-US" sz="2200" dirty="0">
                <a:solidFill>
                  <a:srgbClr val="006600"/>
                </a:solidFill>
              </a:rPr>
              <a:t>&gt;&gt;&gt;</a:t>
            </a:r>
            <a:r>
              <a:rPr lang="en-US" sz="2200" dirty="0"/>
              <a:t> text1.concordance(</a:t>
            </a:r>
            <a:r>
              <a:rPr lang="en-US" sz="2200" dirty="0">
                <a:solidFill>
                  <a:srgbClr val="006600"/>
                </a:solidFill>
              </a:rPr>
              <a:t>"harpoon"</a:t>
            </a:r>
            <a:r>
              <a:rPr lang="en-US" sz="2200" dirty="0"/>
              <a:t>)</a:t>
            </a:r>
          </a:p>
          <a:p>
            <a:pPr marL="411480" lvl="1" indent="0">
              <a:buNone/>
            </a:pPr>
            <a:r>
              <a:rPr lang="en-US" sz="1900" dirty="0"/>
              <a:t>Displaying 25 of 76 matches:</a:t>
            </a:r>
          </a:p>
          <a:p>
            <a:pPr marL="411480" lvl="1" indent="0">
              <a:buNone/>
            </a:pPr>
            <a:r>
              <a:rPr lang="en-US" sz="1900" dirty="0"/>
              <a:t>hen they were nigh enough to risk a </a:t>
            </a:r>
            <a:r>
              <a:rPr lang="en-US" sz="1900" b="1" dirty="0"/>
              <a:t>harpoon</a:t>
            </a:r>
            <a:r>
              <a:rPr lang="en-US" sz="1900" dirty="0"/>
              <a:t> from the bowsprit ? Now having a </a:t>
            </a:r>
            <a:r>
              <a:rPr lang="en-US" sz="1900" dirty="0" err="1"/>
              <a:t>ni</a:t>
            </a:r>
            <a:endParaRPr lang="en-US" sz="1900" dirty="0"/>
          </a:p>
          <a:p>
            <a:pPr marL="411480" lvl="1" indent="0">
              <a:buNone/>
            </a:pPr>
            <a:r>
              <a:rPr lang="en-US" sz="1900" dirty="0"/>
              <a:t>n a sunrise and a sunset . And that </a:t>
            </a:r>
            <a:r>
              <a:rPr lang="en-US" sz="1900" b="1" dirty="0"/>
              <a:t>harpoon</a:t>
            </a:r>
            <a:r>
              <a:rPr lang="en-US" sz="1900" dirty="0"/>
              <a:t> -- so like a corkscrew now -- was f</a:t>
            </a:r>
          </a:p>
          <a:p>
            <a:pPr marL="411480" lvl="1" indent="0">
              <a:buNone/>
            </a:pPr>
            <a:r>
              <a:rPr lang="en-US" sz="1900" dirty="0"/>
              <a:t> over the fire - place , and a tall </a:t>
            </a:r>
            <a:r>
              <a:rPr lang="en-US" sz="1900" b="1" dirty="0"/>
              <a:t>harpoon</a:t>
            </a:r>
            <a:r>
              <a:rPr lang="en-US" sz="1900" dirty="0"/>
              <a:t> standing at the head of the bed . B</a:t>
            </a:r>
          </a:p>
          <a:p>
            <a:pPr marL="411480" lvl="1" indent="0">
              <a:buNone/>
            </a:pPr>
            <a:r>
              <a:rPr lang="en-US" sz="1900" dirty="0"/>
              <a:t>, when lo and behold , he takes the </a:t>
            </a:r>
            <a:r>
              <a:rPr lang="en-US" sz="1900" b="1" dirty="0"/>
              <a:t>harpoon</a:t>
            </a:r>
            <a:r>
              <a:rPr lang="en-US" sz="1900" dirty="0"/>
              <a:t> from the bed corner , slips out the</a:t>
            </a:r>
          </a:p>
          <a:p>
            <a:pPr marL="411480" lvl="1" indent="0">
              <a:buNone/>
            </a:pP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37233821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and arguments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Method arguments can be optional, in which case a default is supplied</a:t>
            </a:r>
          </a:p>
          <a:p>
            <a:r>
              <a:rPr lang="en-US" dirty="0"/>
              <a:t>.concordance() can take 3 arguments:</a:t>
            </a:r>
          </a:p>
          <a:p>
            <a:pPr lvl="1"/>
            <a:r>
              <a:rPr lang="en-US" dirty="0"/>
              <a:t>word (a Unicode string, the word being searched for)</a:t>
            </a:r>
          </a:p>
          <a:p>
            <a:pPr lvl="1"/>
            <a:r>
              <a:rPr lang="en-US" dirty="0"/>
              <a:t>width (characters to display, default = 79)</a:t>
            </a:r>
          </a:p>
          <a:p>
            <a:pPr lvl="1"/>
            <a:r>
              <a:rPr lang="en-US" dirty="0"/>
              <a:t>lines (how many results maximum, default = 25)</a:t>
            </a:r>
          </a:p>
        </p:txBody>
      </p:sp>
    </p:spTree>
    <p:extLst>
      <p:ext uri="{BB962C8B-B14F-4D97-AF65-F5344CB8AC3E}">
        <p14:creationId xmlns:p14="http://schemas.microsoft.com/office/powerpoint/2010/main" val="1818018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– Bar Hillel's pen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 Bar Hillel right?</a:t>
            </a:r>
          </a:p>
          <a:p>
            <a:r>
              <a:rPr lang="en-US" dirty="0"/>
              <a:t>Can context ever get </a:t>
            </a:r>
            <a:r>
              <a:rPr lang="en-US" b="1" i="1" dirty="0"/>
              <a:t>pen</a:t>
            </a:r>
            <a:r>
              <a:rPr lang="en-US" b="1" dirty="0"/>
              <a:t> </a:t>
            </a:r>
            <a:r>
              <a:rPr lang="en-US" dirty="0"/>
              <a:t>right?</a:t>
            </a:r>
          </a:p>
          <a:p>
            <a:pPr lvl="1"/>
            <a:r>
              <a:rPr lang="en-US" dirty="0"/>
              <a:t>Does perfect MT require perfect AI?</a:t>
            </a:r>
          </a:p>
          <a:p>
            <a:pPr lvl="1"/>
            <a:r>
              <a:rPr lang="en-US" dirty="0"/>
              <a:t>Can we get much better even without it?</a:t>
            </a:r>
          </a:p>
        </p:txBody>
      </p:sp>
      <p:pic>
        <p:nvPicPr>
          <p:cNvPr id="1026" name="Picture 2" descr="C:\Users\az364\AppData\Local\Microsoft\Windows\Temporary Internet Files\Content.IE5\DK8Q1YFP\playpen_for_glow_by_dream_whizper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886200"/>
            <a:ext cx="1858537" cy="228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z364\AppData\Local\Microsoft\Windows\Temporary Internet Files\Content.IE5\X6WXBYTW\Blue_pen_icon.svg[1]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2" r="8572"/>
          <a:stretch/>
        </p:blipFill>
        <p:spPr bwMode="auto">
          <a:xfrm>
            <a:off x="2296886" y="3886200"/>
            <a:ext cx="1839685" cy="2286000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467548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and arguments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lvl="1" indent="0">
              <a:buNone/>
            </a:pPr>
            <a:r>
              <a:rPr lang="en-US" sz="1800" dirty="0">
                <a:solidFill>
                  <a:srgbClr val="006600"/>
                </a:solidFill>
              </a:rPr>
              <a:t>&gt;&gt;&gt;</a:t>
            </a:r>
            <a:r>
              <a:rPr lang="en-US" sz="1800" dirty="0"/>
              <a:t> text1.concordance(</a:t>
            </a:r>
            <a:r>
              <a:rPr lang="en-US" sz="1800" dirty="0">
                <a:solidFill>
                  <a:srgbClr val="006600"/>
                </a:solidFill>
              </a:rPr>
              <a:t>"harpoon"</a:t>
            </a:r>
            <a:r>
              <a:rPr lang="en-US" sz="1800" dirty="0"/>
              <a:t>,</a:t>
            </a:r>
            <a:r>
              <a:rPr lang="en-US" sz="1800" dirty="0">
                <a:solidFill>
                  <a:srgbClr val="0000FF"/>
                </a:solidFill>
              </a:rPr>
              <a:t>10</a:t>
            </a:r>
            <a:r>
              <a:rPr lang="en-US" sz="1800" dirty="0"/>
              <a:t>,</a:t>
            </a:r>
            <a:r>
              <a:rPr lang="en-US" sz="1800" dirty="0">
                <a:solidFill>
                  <a:srgbClr val="0000FF"/>
                </a:solidFill>
              </a:rPr>
              <a:t>10</a:t>
            </a:r>
            <a:r>
              <a:rPr lang="en-US" sz="1800" dirty="0"/>
              <a:t>)</a:t>
            </a:r>
          </a:p>
          <a:p>
            <a:pPr marL="411480" lvl="1" indent="0">
              <a:buNone/>
            </a:pPr>
            <a:r>
              <a:rPr lang="en-US" sz="1800" dirty="0"/>
              <a:t>Displaying 10 of 76 matches:</a:t>
            </a:r>
          </a:p>
          <a:p>
            <a:pPr marL="411480" lvl="1" indent="0">
              <a:buNone/>
            </a:pPr>
            <a:r>
              <a:rPr lang="en-US" sz="1800" dirty="0"/>
              <a:t>risk a harpoon</a:t>
            </a:r>
          </a:p>
          <a:p>
            <a:pPr marL="411480" lvl="1" indent="0">
              <a:buNone/>
            </a:pPr>
            <a:r>
              <a:rPr lang="en-US" sz="1800" dirty="0"/>
              <a:t>And that harpoon</a:t>
            </a:r>
          </a:p>
          <a:p>
            <a:pPr marL="411480" lvl="1" indent="0">
              <a:buNone/>
            </a:pPr>
            <a:r>
              <a:rPr lang="en-US" sz="1800" dirty="0"/>
              <a:t>a tall harpoon</a:t>
            </a:r>
          </a:p>
          <a:p>
            <a:pPr marL="411480" lvl="1" indent="0">
              <a:buNone/>
            </a:pPr>
            <a:r>
              <a:rPr lang="en-US" sz="1800" dirty="0"/>
              <a:t>…</a:t>
            </a:r>
          </a:p>
          <a:p>
            <a:pPr marL="411480" lvl="1" indent="0">
              <a:buNone/>
            </a:pPr>
            <a:endParaRPr lang="en-US" sz="1800" dirty="0"/>
          </a:p>
          <a:p>
            <a:pPr marL="411480" lvl="1" indent="0">
              <a:buNone/>
            </a:pPr>
            <a:r>
              <a:rPr lang="en-US" sz="1800" dirty="0">
                <a:solidFill>
                  <a:srgbClr val="006600"/>
                </a:solidFill>
              </a:rPr>
              <a:t>&gt;&gt;&gt;</a:t>
            </a:r>
            <a:r>
              <a:rPr lang="en-US" sz="1800" dirty="0"/>
              <a:t> text1.concordance(</a:t>
            </a:r>
            <a:r>
              <a:rPr lang="en-US" sz="1800" dirty="0">
                <a:solidFill>
                  <a:srgbClr val="006600"/>
                </a:solidFill>
              </a:rPr>
              <a:t>"</a:t>
            </a:r>
            <a:r>
              <a:rPr lang="en-US" sz="1800" dirty="0" err="1">
                <a:solidFill>
                  <a:srgbClr val="006600"/>
                </a:solidFill>
              </a:rPr>
              <a:t>harpoon"</a:t>
            </a:r>
            <a:r>
              <a:rPr lang="en-US" sz="1800" dirty="0" err="1"/>
              <a:t>,</a:t>
            </a:r>
            <a:r>
              <a:rPr lang="en-US" sz="1800" dirty="0" err="1">
                <a:solidFill>
                  <a:srgbClr val="7030A0"/>
                </a:solidFill>
              </a:rPr>
              <a:t>lines</a:t>
            </a:r>
            <a:r>
              <a:rPr lang="en-US" sz="1800" dirty="0"/>
              <a:t>=</a:t>
            </a:r>
            <a:r>
              <a:rPr lang="en-US" sz="1800" dirty="0">
                <a:solidFill>
                  <a:srgbClr val="0000FF"/>
                </a:solidFill>
              </a:rPr>
              <a:t>100</a:t>
            </a:r>
            <a:r>
              <a:rPr lang="en-US" sz="1800" dirty="0"/>
              <a:t>)</a:t>
            </a:r>
          </a:p>
          <a:p>
            <a:pPr marL="411480" lvl="1" indent="0">
              <a:buNone/>
            </a:pPr>
            <a:r>
              <a:rPr lang="en-US" sz="1800" dirty="0"/>
              <a:t>Displaying 76 of 76 matches:</a:t>
            </a:r>
          </a:p>
          <a:p>
            <a:pPr marL="411480" lvl="1" indent="0">
              <a:buNone/>
            </a:pPr>
            <a:r>
              <a:rPr lang="en-US" sz="1800" dirty="0"/>
              <a:t>hen they were nigh enough to risk a harpoon from the bowsprit ? Now having a </a:t>
            </a:r>
            <a:r>
              <a:rPr lang="en-US" sz="1800" dirty="0" err="1"/>
              <a:t>ni</a:t>
            </a:r>
            <a:endParaRPr lang="en-US" sz="1800" dirty="0"/>
          </a:p>
          <a:p>
            <a:pPr marL="411480" lvl="1" indent="0">
              <a:buNone/>
            </a:pPr>
            <a:r>
              <a:rPr lang="en-US" sz="1800" dirty="0"/>
              <a:t>n a sunrise and a sunset . And that harpoon -- so like a corkscrew now -- was f</a:t>
            </a:r>
          </a:p>
          <a:p>
            <a:pPr marL="411480" lvl="1" indent="0">
              <a:buNone/>
            </a:pPr>
            <a:r>
              <a:rPr lang="en-US" sz="1800" dirty="0"/>
              <a:t> over the fire - place , and a tall harpoon standing at the head of the bed . B</a:t>
            </a:r>
          </a:p>
        </p:txBody>
      </p:sp>
    </p:spTree>
    <p:extLst>
      <p:ext uri="{BB962C8B-B14F-4D97-AF65-F5344CB8AC3E}">
        <p14:creationId xmlns:p14="http://schemas.microsoft.com/office/powerpoint/2010/main" val="24933272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notions about OOP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major line of thought for Object Oriented Programming (OOP)</a:t>
            </a:r>
          </a:p>
          <a:p>
            <a:pPr lvl="1"/>
            <a:r>
              <a:rPr lang="en-US" dirty="0"/>
              <a:t>Objects are encapsulated</a:t>
            </a:r>
          </a:p>
          <a:p>
            <a:pPr lvl="1"/>
            <a:r>
              <a:rPr lang="en-US" dirty="0"/>
              <a:t>They do their job and expose methods</a:t>
            </a:r>
          </a:p>
          <a:p>
            <a:pPr lvl="1"/>
            <a:r>
              <a:rPr lang="en-US" dirty="0"/>
              <a:t>We don't know (and don't want to know) </a:t>
            </a:r>
            <a:r>
              <a:rPr lang="en-US" b="1" i="1" dirty="0"/>
              <a:t>how</a:t>
            </a:r>
            <a:endParaRPr lang="en-US" dirty="0"/>
          </a:p>
          <a:p>
            <a:r>
              <a:rPr lang="en-US" dirty="0"/>
              <a:t>Advantages:</a:t>
            </a:r>
          </a:p>
          <a:p>
            <a:pPr lvl="1"/>
            <a:r>
              <a:rPr lang="en-US" dirty="0"/>
              <a:t>Others can import our objects without studying our code</a:t>
            </a:r>
          </a:p>
          <a:p>
            <a:pPr lvl="1"/>
            <a:r>
              <a:rPr lang="en-US" dirty="0"/>
              <a:t>Possible to improve our objects without altering their </a:t>
            </a:r>
            <a:r>
              <a:rPr lang="en-US" b="1" dirty="0"/>
              <a:t>interface </a:t>
            </a:r>
            <a:r>
              <a:rPr lang="en-US" dirty="0"/>
              <a:t>to the outside</a:t>
            </a:r>
          </a:p>
        </p:txBody>
      </p:sp>
    </p:spTree>
    <p:extLst>
      <p:ext uri="{BB962C8B-B14F-4D97-AF65-F5344CB8AC3E}">
        <p14:creationId xmlns:p14="http://schemas.microsoft.com/office/powerpoint/2010/main" val="37463742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example: </a:t>
            </a:r>
            <a:r>
              <a:rPr lang="en-US" i="1" dirty="0"/>
              <a:t>.similar(word)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Class Text has a .</a:t>
            </a:r>
            <a:r>
              <a:rPr lang="en-US" i="1" dirty="0"/>
              <a:t>similar</a:t>
            </a:r>
            <a:r>
              <a:rPr lang="en-US" dirty="0"/>
              <a:t> function with the </a:t>
            </a:r>
            <a:r>
              <a:rPr lang="en-US" b="1" dirty="0"/>
              <a:t>signature</a:t>
            </a:r>
            <a:r>
              <a:rPr lang="en-US" dirty="0"/>
              <a:t>: .similar(word, num=20)</a:t>
            </a:r>
          </a:p>
          <a:p>
            <a:r>
              <a:rPr lang="en-US" dirty="0"/>
              <a:t>It gives you </a:t>
            </a:r>
            <a:r>
              <a:rPr lang="en-US" b="1" i="1" dirty="0" err="1"/>
              <a:t>num</a:t>
            </a:r>
            <a:r>
              <a:rPr lang="en-US" i="1" dirty="0"/>
              <a:t> </a:t>
            </a:r>
            <a:r>
              <a:rPr lang="en-US" dirty="0" err="1"/>
              <a:t>distributionally</a:t>
            </a:r>
            <a:r>
              <a:rPr lang="en-US" dirty="0"/>
              <a:t> similar words</a:t>
            </a:r>
          </a:p>
          <a:p>
            <a:pPr lvl="1"/>
            <a:r>
              <a:rPr lang="en-US" dirty="0"/>
              <a:t>How?</a:t>
            </a:r>
          </a:p>
          <a:p>
            <a:pPr lvl="1"/>
            <a:r>
              <a:rPr lang="en-US" dirty="0"/>
              <a:t>Who cares: The </a:t>
            </a:r>
            <a:r>
              <a:rPr lang="en-US" b="1" dirty="0">
                <a:solidFill>
                  <a:srgbClr val="000080"/>
                </a:solidFill>
              </a:rPr>
              <a:t>Text</a:t>
            </a:r>
            <a:r>
              <a:rPr lang="en-US" dirty="0"/>
              <a:t> Class takes care of this for us</a:t>
            </a:r>
          </a:p>
          <a:p>
            <a:pPr lvl="1"/>
            <a:r>
              <a:rPr lang="en-US" dirty="0"/>
              <a:t>If we have a better method to do this next week, we'll release a new version of the </a:t>
            </a:r>
            <a:r>
              <a:rPr lang="en-US" b="1" dirty="0">
                <a:solidFill>
                  <a:srgbClr val="000080"/>
                </a:solidFill>
              </a:rPr>
              <a:t>Text</a:t>
            </a:r>
            <a:r>
              <a:rPr lang="en-US" i="1" dirty="0"/>
              <a:t> </a:t>
            </a:r>
            <a:r>
              <a:rPr lang="en-US" dirty="0"/>
              <a:t>Class</a:t>
            </a:r>
          </a:p>
          <a:p>
            <a:pPr lvl="1"/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This is nice and correct in principle… but stay vigilant!</a:t>
            </a:r>
          </a:p>
          <a:p>
            <a:pPr>
              <a:buFont typeface="Wingdings"/>
              <a:buChar char="Ø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3598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example: </a:t>
            </a:r>
            <a:r>
              <a:rPr lang="en-US" i="1" dirty="0"/>
              <a:t>.similar(word)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solidFill>
                  <a:srgbClr val="006600"/>
                </a:solidFill>
              </a:rPr>
              <a:t>&gt;&gt;&gt;</a:t>
            </a:r>
            <a:r>
              <a:rPr lang="en-US" sz="2800" dirty="0"/>
              <a:t> text1.similar(</a:t>
            </a:r>
            <a:r>
              <a:rPr lang="en-US" sz="2800" dirty="0">
                <a:solidFill>
                  <a:srgbClr val="006600"/>
                </a:solidFill>
              </a:rPr>
              <a:t>"boat"</a:t>
            </a:r>
            <a:r>
              <a:rPr lang="en-US" sz="2800" dirty="0"/>
              <a:t>,</a:t>
            </a:r>
            <a:r>
              <a:rPr lang="en-US" sz="2800" dirty="0" err="1">
                <a:solidFill>
                  <a:srgbClr val="7030A0"/>
                </a:solidFill>
              </a:rPr>
              <a:t>num</a:t>
            </a:r>
            <a:r>
              <a:rPr lang="en-US" sz="2800" dirty="0"/>
              <a:t>=</a:t>
            </a:r>
            <a:r>
              <a:rPr lang="en-US" sz="2800" dirty="0">
                <a:solidFill>
                  <a:srgbClr val="0000FF"/>
                </a:solidFill>
              </a:rPr>
              <a:t>4</a:t>
            </a:r>
            <a:r>
              <a:rPr lang="en-US" sz="2800" dirty="0"/>
              <a:t>)</a:t>
            </a:r>
          </a:p>
          <a:p>
            <a:pPr marL="0" indent="0">
              <a:buNone/>
            </a:pPr>
            <a:r>
              <a:rPr lang="en-US" sz="2800" dirty="0"/>
              <a:t>whale ship head sea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6600"/>
                </a:solidFill>
              </a:rPr>
              <a:t>&gt;&gt;&gt;</a:t>
            </a:r>
            <a:r>
              <a:rPr lang="en-US" sz="2800" dirty="0"/>
              <a:t> text1.similar(</a:t>
            </a:r>
            <a:r>
              <a:rPr lang="en-US" sz="2800" dirty="0">
                <a:solidFill>
                  <a:srgbClr val="006600"/>
                </a:solidFill>
              </a:rPr>
              <a:t>"Ahab"</a:t>
            </a:r>
            <a:r>
              <a:rPr lang="en-US" sz="2800" dirty="0"/>
              <a:t>,</a:t>
            </a:r>
            <a:r>
              <a:rPr lang="en-US" sz="2800" dirty="0" err="1">
                <a:solidFill>
                  <a:srgbClr val="7030A0"/>
                </a:solidFill>
              </a:rPr>
              <a:t>num</a:t>
            </a:r>
            <a:r>
              <a:rPr lang="en-US" sz="2800" dirty="0"/>
              <a:t>=</a:t>
            </a:r>
            <a:r>
              <a:rPr lang="en-US" sz="2800" dirty="0">
                <a:solidFill>
                  <a:srgbClr val="0000FF"/>
                </a:solidFill>
              </a:rPr>
              <a:t>4</a:t>
            </a:r>
            <a:r>
              <a:rPr lang="en-US" sz="2800" dirty="0"/>
              <a:t>)</a:t>
            </a:r>
          </a:p>
          <a:p>
            <a:pPr marL="0" indent="0">
              <a:buNone/>
            </a:pPr>
            <a:r>
              <a:rPr lang="en-US" sz="2800" dirty="0"/>
              <a:t>it he that </a:t>
            </a:r>
            <a:r>
              <a:rPr lang="en-US" sz="2800" dirty="0" err="1"/>
              <a:t>queequeg</a:t>
            </a:r>
            <a:endParaRPr lang="en-US" sz="2800" dirty="0"/>
          </a:p>
          <a:p>
            <a:pPr marL="0" indent="0">
              <a:buNone/>
            </a:pPr>
            <a:r>
              <a:rPr lang="en-US" sz="2800" dirty="0">
                <a:solidFill>
                  <a:srgbClr val="006600"/>
                </a:solidFill>
              </a:rPr>
              <a:t>&gt;&gt;&gt;</a:t>
            </a:r>
            <a:r>
              <a:rPr lang="en-US" sz="2800" dirty="0"/>
              <a:t> text1.similar(</a:t>
            </a:r>
            <a:r>
              <a:rPr lang="en-US" sz="2800" dirty="0">
                <a:solidFill>
                  <a:srgbClr val="006600"/>
                </a:solidFill>
              </a:rPr>
              <a:t>"crew"</a:t>
            </a:r>
            <a:r>
              <a:rPr lang="en-US" sz="2800" dirty="0"/>
              <a:t>,</a:t>
            </a:r>
            <a:r>
              <a:rPr lang="en-US" sz="2800" dirty="0" err="1">
                <a:solidFill>
                  <a:srgbClr val="7030A0"/>
                </a:solidFill>
              </a:rPr>
              <a:t>num</a:t>
            </a:r>
            <a:r>
              <a:rPr lang="en-US" sz="2800" dirty="0"/>
              <a:t>=</a:t>
            </a:r>
            <a:r>
              <a:rPr lang="en-US" sz="2800" dirty="0">
                <a:solidFill>
                  <a:srgbClr val="0000FF"/>
                </a:solidFill>
              </a:rPr>
              <a:t>4</a:t>
            </a:r>
            <a:r>
              <a:rPr lang="en-US" sz="2800" dirty="0"/>
              <a:t>)</a:t>
            </a:r>
          </a:p>
          <a:p>
            <a:pPr marL="0" indent="0">
              <a:buNone/>
            </a:pPr>
            <a:r>
              <a:rPr lang="en-US" sz="2800" dirty="0"/>
              <a:t>whale ship head boat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6600"/>
                </a:solidFill>
              </a:rPr>
              <a:t>&gt;&gt;&gt;</a:t>
            </a:r>
            <a:r>
              <a:rPr lang="en-US" sz="2800" dirty="0"/>
              <a:t> text1.similar(</a:t>
            </a:r>
            <a:r>
              <a:rPr lang="en-US" sz="2800" dirty="0">
                <a:solidFill>
                  <a:srgbClr val="006600"/>
                </a:solidFill>
              </a:rPr>
              <a:t>"harpoon"</a:t>
            </a:r>
            <a:r>
              <a:rPr lang="en-US" sz="2800" dirty="0"/>
              <a:t>,</a:t>
            </a:r>
            <a:r>
              <a:rPr lang="en-US" sz="2800" dirty="0" err="1">
                <a:solidFill>
                  <a:srgbClr val="7030A0"/>
                </a:solidFill>
              </a:rPr>
              <a:t>num</a:t>
            </a:r>
            <a:r>
              <a:rPr lang="en-US" sz="2800" dirty="0"/>
              <a:t>=</a:t>
            </a:r>
            <a:r>
              <a:rPr lang="en-US" sz="2800" dirty="0">
                <a:solidFill>
                  <a:srgbClr val="0000FF"/>
                </a:solidFill>
              </a:rPr>
              <a:t>4</a:t>
            </a:r>
            <a:r>
              <a:rPr lang="en-US" sz="2800" dirty="0"/>
              <a:t>)</a:t>
            </a:r>
          </a:p>
          <a:p>
            <a:pPr marL="0" indent="0">
              <a:buNone/>
            </a:pPr>
            <a:r>
              <a:rPr lang="en-US" sz="2800" dirty="0"/>
              <a:t>whale boat ship sea</a:t>
            </a:r>
          </a:p>
        </p:txBody>
      </p:sp>
    </p:spTree>
    <p:extLst>
      <p:ext uri="{BB962C8B-B14F-4D97-AF65-F5344CB8AC3E}">
        <p14:creationId xmlns:p14="http://schemas.microsoft.com/office/powerpoint/2010/main" val="36246143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(slightly) more serious program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our next exercise, we will build a program to check whether our input is a </a:t>
            </a:r>
            <a:r>
              <a:rPr lang="en-US" b="1" dirty="0"/>
              <a:t>palindrome:</a:t>
            </a:r>
          </a:p>
          <a:p>
            <a:pPr lvl="1"/>
            <a:r>
              <a:rPr lang="en-US" dirty="0"/>
              <a:t>dud</a:t>
            </a:r>
          </a:p>
          <a:p>
            <a:pPr lvl="1"/>
            <a:r>
              <a:rPr lang="en-US" dirty="0"/>
              <a:t>kayak</a:t>
            </a:r>
          </a:p>
          <a:p>
            <a:endParaRPr lang="en-US" dirty="0"/>
          </a:p>
          <a:p>
            <a:r>
              <a:rPr lang="en-US" dirty="0"/>
              <a:t>Or not:</a:t>
            </a:r>
          </a:p>
          <a:p>
            <a:pPr lvl="1"/>
            <a:r>
              <a:rPr lang="en-US" dirty="0"/>
              <a:t>bud</a:t>
            </a:r>
          </a:p>
          <a:p>
            <a:pPr lvl="1"/>
            <a:r>
              <a:rPr lang="en-US" dirty="0"/>
              <a:t>magic</a:t>
            </a:r>
          </a:p>
        </p:txBody>
      </p:sp>
    </p:spTree>
    <p:extLst>
      <p:ext uri="{BB962C8B-B14F-4D97-AF65-F5344CB8AC3E}">
        <p14:creationId xmlns:p14="http://schemas.microsoft.com/office/powerpoint/2010/main" val="10517072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Palindrome checker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Thinking about input and output:</a:t>
            </a:r>
          </a:p>
          <a:p>
            <a:pPr lvl="1"/>
            <a:r>
              <a:rPr lang="en-US" dirty="0"/>
              <a:t>IN: a string of characters</a:t>
            </a:r>
          </a:p>
          <a:p>
            <a:pPr lvl="1"/>
            <a:r>
              <a:rPr lang="en-US" dirty="0"/>
              <a:t>OUT: </a:t>
            </a:r>
          </a:p>
          <a:p>
            <a:pPr lvl="2"/>
            <a:r>
              <a:rPr lang="en-US" dirty="0"/>
              <a:t>An answer in English (String)</a:t>
            </a:r>
          </a:p>
          <a:p>
            <a:pPr lvl="2"/>
            <a:r>
              <a:rPr lang="en-US" dirty="0"/>
              <a:t>Or maybe: True or False (Boolean)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97223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starter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458200" cy="4526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test = </a:t>
            </a:r>
            <a:r>
              <a:rPr lang="en-US" sz="2800" dirty="0">
                <a:solidFill>
                  <a:srgbClr val="006600"/>
                </a:solidFill>
              </a:rPr>
              <a:t>"kayak"</a:t>
            </a:r>
          </a:p>
          <a:p>
            <a:pPr marL="0" indent="0">
              <a:buNone/>
            </a:pPr>
            <a:endParaRPr lang="en-US" sz="2800" dirty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6600"/>
                </a:solidFill>
              </a:rPr>
              <a:t># Ideally we'd want something like this: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002060"/>
                </a:solidFill>
              </a:rPr>
              <a:t>if</a:t>
            </a:r>
            <a:r>
              <a:rPr lang="en-US" sz="2800" dirty="0"/>
              <a:t> </a:t>
            </a:r>
            <a:r>
              <a:rPr lang="en-US" sz="2800" dirty="0" err="1"/>
              <a:t>test_is_a_palindrome</a:t>
            </a:r>
            <a:r>
              <a:rPr lang="en-US" sz="2800" dirty="0"/>
              <a:t>:	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b="1" dirty="0">
                <a:solidFill>
                  <a:srgbClr val="002060"/>
                </a:solidFill>
              </a:rPr>
              <a:t>print(</a:t>
            </a:r>
            <a:r>
              <a:rPr lang="en-US" sz="2800" dirty="0">
                <a:solidFill>
                  <a:srgbClr val="006600"/>
                </a:solidFill>
              </a:rPr>
              <a:t>"The input '" </a:t>
            </a:r>
            <a:r>
              <a:rPr lang="en-US" sz="2800" dirty="0"/>
              <a:t>+ test + </a:t>
            </a:r>
            <a:r>
              <a:rPr lang="en-US" sz="2800" dirty="0">
                <a:solidFill>
                  <a:srgbClr val="006600"/>
                </a:solidFill>
              </a:rPr>
              <a:t>"' is a palindrome"</a:t>
            </a:r>
            <a:r>
              <a:rPr lang="en-US" sz="2800" b="1" dirty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002060"/>
                </a:solidFill>
              </a:rPr>
              <a:t>else</a:t>
            </a:r>
            <a:r>
              <a:rPr lang="en-US" sz="2800" dirty="0"/>
              <a:t>:	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b="1" dirty="0">
                <a:solidFill>
                  <a:srgbClr val="002060"/>
                </a:solidFill>
              </a:rPr>
              <a:t>print(</a:t>
            </a:r>
            <a:r>
              <a:rPr lang="en-US" sz="2800" dirty="0">
                <a:solidFill>
                  <a:srgbClr val="006600"/>
                </a:solidFill>
              </a:rPr>
              <a:t>"The input '" </a:t>
            </a:r>
            <a:r>
              <a:rPr lang="en-US" sz="2800" dirty="0"/>
              <a:t>+ test + </a:t>
            </a:r>
            <a:r>
              <a:rPr lang="en-US" sz="2800" dirty="0">
                <a:solidFill>
                  <a:srgbClr val="006600"/>
                </a:solidFill>
              </a:rPr>
              <a:t>"' is not a palindrome"</a:t>
            </a:r>
            <a:r>
              <a:rPr lang="en-US" sz="2800" b="1" dirty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endParaRPr lang="en-US" sz="2800" dirty="0">
              <a:solidFill>
                <a:srgbClr val="006600"/>
              </a:solidFill>
            </a:endParaRPr>
          </a:p>
          <a:p>
            <a:pPr marL="0" indent="0">
              <a:buNone/>
            </a:pPr>
            <a:endParaRPr lang="en-US" sz="2800" dirty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6600"/>
                </a:solidFill>
              </a:rPr>
              <a:t># We need to learn more…</a:t>
            </a:r>
          </a:p>
        </p:txBody>
      </p:sp>
    </p:spTree>
    <p:extLst>
      <p:ext uri="{BB962C8B-B14F-4D97-AF65-F5344CB8AC3E}">
        <p14:creationId xmlns:p14="http://schemas.microsoft.com/office/powerpoint/2010/main" val="360915056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81742" y="2590800"/>
            <a:ext cx="7728857" cy="1676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word about indentation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To know what to do '</a:t>
            </a:r>
            <a:r>
              <a:rPr lang="en-US" i="1" dirty="0"/>
              <a:t>only </a:t>
            </a:r>
            <a:r>
              <a:rPr lang="en-US" b="1" i="1" dirty="0"/>
              <a:t>if </a:t>
            </a:r>
            <a:r>
              <a:rPr lang="en-US" dirty="0"/>
              <a:t>X' Python uses indentation:</a:t>
            </a:r>
          </a:p>
          <a:p>
            <a:pPr marL="411480" lvl="1" indent="0">
              <a:buNone/>
            </a:pPr>
            <a:r>
              <a:rPr lang="en-US" dirty="0"/>
              <a:t>x = </a:t>
            </a:r>
            <a:r>
              <a:rPr lang="en-US" dirty="0">
                <a:solidFill>
                  <a:srgbClr val="0000FF"/>
                </a:solidFill>
              </a:rPr>
              <a:t>5  		</a:t>
            </a:r>
            <a:r>
              <a:rPr lang="en-US" i="1" dirty="0">
                <a:solidFill>
                  <a:srgbClr val="808080"/>
                </a:solidFill>
              </a:rPr>
              <a:t># Not indented, always do this part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y = </a:t>
            </a:r>
            <a:r>
              <a:rPr lang="en-US" dirty="0" err="1"/>
              <a:t>user_input</a:t>
            </a:r>
            <a:r>
              <a:rPr lang="en-US" dirty="0"/>
              <a:t>  	</a:t>
            </a:r>
            <a:r>
              <a:rPr lang="en-US" i="1" dirty="0">
                <a:solidFill>
                  <a:srgbClr val="808080"/>
                </a:solidFill>
              </a:rPr>
              <a:t># Also not indented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x &gt; y:  </a:t>
            </a:r>
            <a:r>
              <a:rPr lang="en-US" i="1" dirty="0">
                <a:solidFill>
                  <a:srgbClr val="808080"/>
                </a:solidFill>
              </a:rPr>
              <a:t># Not indented, since this check always happens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"it's bigger!"</a:t>
            </a:r>
            <a:r>
              <a:rPr lang="en-US" b="1" dirty="0">
                <a:solidFill>
                  <a:srgbClr val="000080"/>
                </a:solidFill>
              </a:rPr>
              <a:t>)</a:t>
            </a:r>
            <a:r>
              <a:rPr lang="en-US" b="1" dirty="0">
                <a:solidFill>
                  <a:srgbClr val="008000"/>
                </a:solidFill>
              </a:rPr>
              <a:t> </a:t>
            </a:r>
            <a:r>
              <a:rPr lang="en-US" i="1" dirty="0">
                <a:solidFill>
                  <a:srgbClr val="808080"/>
                </a:solidFill>
              </a:rPr>
              <a:t># This is indented – only do if x&gt;y</a:t>
            </a:r>
          </a:p>
          <a:p>
            <a:endParaRPr lang="en-US" i="1" dirty="0">
              <a:solidFill>
                <a:srgbClr val="808080"/>
              </a:solidFill>
            </a:endParaRPr>
          </a:p>
          <a:p>
            <a:r>
              <a:rPr lang="en-US" dirty="0"/>
              <a:t>In other words, indentation determines the </a:t>
            </a:r>
            <a:r>
              <a:rPr lang="en-US" b="1" dirty="0"/>
              <a:t>scope</a:t>
            </a:r>
            <a:r>
              <a:rPr lang="en-US" dirty="0"/>
              <a:t> of the 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statement</a:t>
            </a:r>
            <a:br>
              <a:rPr lang="en-US" i="1" dirty="0">
                <a:solidFill>
                  <a:srgbClr val="808080"/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97492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81742" y="2514600"/>
            <a:ext cx="7728857" cy="2895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If, else and </a:t>
            </a:r>
            <a:r>
              <a:rPr lang="en-US" dirty="0" err="1"/>
              <a:t>elif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You can also test multiple alternatives:</a:t>
            </a:r>
          </a:p>
          <a:p>
            <a:endParaRPr lang="en-US" dirty="0"/>
          </a:p>
          <a:p>
            <a:pPr marL="411480" lvl="1" indent="0">
              <a:buNone/>
            </a:pPr>
            <a:r>
              <a:rPr lang="en-US" dirty="0"/>
              <a:t>x = </a:t>
            </a:r>
            <a:r>
              <a:rPr lang="en-US" dirty="0">
                <a:solidFill>
                  <a:srgbClr val="0000FF"/>
                </a:solidFill>
              </a:rPr>
              <a:t>5  		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/>
              <a:t>y = </a:t>
            </a:r>
            <a:r>
              <a:rPr lang="en-US" dirty="0" err="1"/>
              <a:t>user_input</a:t>
            </a:r>
            <a:r>
              <a:rPr lang="en-US" dirty="0"/>
              <a:t>  	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x &gt; y: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"it's bigger!"</a:t>
            </a:r>
            <a:r>
              <a:rPr lang="en-US" sz="2400" b="1" dirty="0">
                <a:solidFill>
                  <a:srgbClr val="002060"/>
                </a:solidFill>
              </a:rPr>
              <a:t>)</a:t>
            </a:r>
            <a:endParaRPr lang="en-US" b="1" dirty="0">
              <a:solidFill>
                <a:srgbClr val="008000"/>
              </a:solidFill>
            </a:endParaRPr>
          </a:p>
          <a:p>
            <a:pPr marL="411480" lvl="1" indent="0">
              <a:buNone/>
            </a:pPr>
            <a:r>
              <a:rPr lang="en-US" b="1" dirty="0" err="1">
                <a:solidFill>
                  <a:srgbClr val="000080"/>
                </a:solidFill>
              </a:rPr>
              <a:t>elif</a:t>
            </a:r>
            <a:r>
              <a:rPr lang="en-US" b="1" dirty="0">
                <a:solidFill>
                  <a:srgbClr val="000080"/>
                </a:solidFill>
              </a:rPr>
              <a:t> </a:t>
            </a:r>
            <a:r>
              <a:rPr lang="en-US" dirty="0"/>
              <a:t>x &lt; y: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"it's smaller!"</a:t>
            </a:r>
            <a:r>
              <a:rPr lang="en-US" sz="2400" b="1" dirty="0">
                <a:solidFill>
                  <a:srgbClr val="002060"/>
                </a:solidFill>
              </a:rPr>
              <a:t>)</a:t>
            </a:r>
            <a:endParaRPr lang="en-US" b="1" dirty="0">
              <a:solidFill>
                <a:srgbClr val="008000"/>
              </a:solidFill>
            </a:endParaRP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else</a:t>
            </a:r>
            <a:r>
              <a:rPr lang="en-US" dirty="0"/>
              <a:t>: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"it's the same!"</a:t>
            </a:r>
            <a:r>
              <a:rPr lang="en-US" sz="2400" b="1" dirty="0">
                <a:solidFill>
                  <a:srgbClr val="002060"/>
                </a:solidFill>
              </a:rPr>
              <a:t>)</a:t>
            </a:r>
            <a:endParaRPr lang="en-US" b="1" dirty="0">
              <a:solidFill>
                <a:srgbClr val="008000"/>
              </a:solidFill>
            </a:endParaRPr>
          </a:p>
          <a:p>
            <a:endParaRPr lang="en-US" i="1" dirty="0">
              <a:solidFill>
                <a:srgbClr val="808080"/>
              </a:solidFill>
            </a:endParaRP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779287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Quick exercise – imagine it’s snowing!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Hurray! Snow!!</a:t>
            </a:r>
          </a:p>
          <a:p>
            <a:r>
              <a:rPr lang="en-US" dirty="0"/>
              <a:t>What will this code print?</a:t>
            </a:r>
          </a:p>
          <a:p>
            <a:pPr marL="411480" lvl="1" indent="0">
              <a:buNone/>
            </a:pPr>
            <a:r>
              <a:rPr lang="en-US" sz="2000" dirty="0" err="1"/>
              <a:t>snow_inches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FF"/>
                </a:solidFill>
              </a:rPr>
              <a:t>40  		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Current snow level</a:t>
            </a:r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dirty="0" err="1"/>
              <a:t>campus_open_max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FF"/>
                </a:solidFill>
              </a:rPr>
              <a:t>55 	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Level at which campus closes</a:t>
            </a:r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dirty="0" err="1"/>
              <a:t>tomorrow_min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FF"/>
                </a:solidFill>
              </a:rPr>
              <a:t>10		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Minimum projected snowfall tomorrow</a:t>
            </a:r>
            <a:br>
              <a:rPr lang="en-US" sz="20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dirty="0" err="1"/>
              <a:t>tomorrow_max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FF"/>
                </a:solidFill>
              </a:rPr>
              <a:t>20		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# Maximum project snowfall tomorrow</a:t>
            </a:r>
            <a:br>
              <a:rPr lang="en-US" sz="2000" dirty="0">
                <a:solidFill>
                  <a:srgbClr val="0000FF"/>
                </a:solidFill>
              </a:rPr>
            </a:br>
            <a:endParaRPr lang="en-US" sz="2000" dirty="0">
              <a:solidFill>
                <a:srgbClr val="0000FF"/>
              </a:solidFill>
            </a:endParaRPr>
          </a:p>
          <a:p>
            <a:pPr marL="411480" lvl="1" indent="0">
              <a:buNone/>
            </a:pPr>
            <a:r>
              <a:rPr lang="en-US" sz="2000" b="1" dirty="0">
                <a:solidFill>
                  <a:srgbClr val="000080"/>
                </a:solidFill>
              </a:rPr>
              <a:t>if </a:t>
            </a:r>
            <a:r>
              <a:rPr lang="en-US" sz="2000" dirty="0" err="1"/>
              <a:t>snow_inches</a:t>
            </a:r>
            <a:r>
              <a:rPr lang="en-US" sz="2000" dirty="0"/>
              <a:t> + </a:t>
            </a:r>
            <a:r>
              <a:rPr lang="en-US" sz="2000" dirty="0" err="1"/>
              <a:t>tomorrow_max</a:t>
            </a:r>
            <a:r>
              <a:rPr lang="en-US" sz="2000" dirty="0"/>
              <a:t> &lt; </a:t>
            </a:r>
            <a:r>
              <a:rPr lang="en-US" sz="2000" dirty="0" err="1"/>
              <a:t>campus_open_max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"campus will definitely be open"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 err="1">
                <a:solidFill>
                  <a:srgbClr val="000080"/>
                </a:solidFill>
              </a:rPr>
              <a:t>elif</a:t>
            </a:r>
            <a:r>
              <a:rPr lang="en-US" sz="2000" b="1" dirty="0">
                <a:solidFill>
                  <a:srgbClr val="000080"/>
                </a:solidFill>
              </a:rPr>
              <a:t> </a:t>
            </a:r>
            <a:r>
              <a:rPr lang="en-US" sz="2000" dirty="0" err="1"/>
              <a:t>snow_inches</a:t>
            </a:r>
            <a:r>
              <a:rPr lang="en-US" sz="2000" dirty="0"/>
              <a:t> + </a:t>
            </a:r>
            <a:r>
              <a:rPr lang="en-US" sz="2000" dirty="0" err="1"/>
              <a:t>tomorrow_min</a:t>
            </a:r>
            <a:r>
              <a:rPr lang="en-US" sz="2000" dirty="0"/>
              <a:t> &lt; </a:t>
            </a:r>
            <a:r>
              <a:rPr lang="en-US" sz="2000" dirty="0" err="1"/>
              <a:t>campus_open_max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"campus might be open"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r>
              <a:rPr lang="en-US" sz="2000" b="1" dirty="0">
                <a:solidFill>
                  <a:srgbClr val="000080"/>
                </a:solidFill>
              </a:rPr>
              <a:t>else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"campus will definitely be closed"</a:t>
            </a:r>
            <a:r>
              <a:rPr lang="en-US" sz="2400" b="1" dirty="0">
                <a:solidFill>
                  <a:srgbClr val="002060"/>
                </a:solidFill>
              </a:rPr>
              <a:t>)</a:t>
            </a:r>
          </a:p>
        </p:txBody>
      </p:sp>
      <p:pic>
        <p:nvPicPr>
          <p:cNvPr id="1026" name="Picture 2" descr="C:\Program Files (x86)\Microsoft Office\MEDIA\CAGCAT10\j0299587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5028056"/>
            <a:ext cx="1370685" cy="13672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1682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right is Bar Hillel today?</a:t>
            </a:r>
          </a:p>
        </p:txBody>
      </p:sp>
      <p:sp>
        <p:nvSpPr>
          <p:cNvPr id="4" name="Rectangle 3"/>
          <p:cNvSpPr/>
          <p:nvPr/>
        </p:nvSpPr>
        <p:spPr>
          <a:xfrm>
            <a:off x="891735" y="2460171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✗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66308" y="3005177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✗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91735" y="3573975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✗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91735" y="4289363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✗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866307" y="1951220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✗</a:t>
            </a:r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340" y="3605682"/>
            <a:ext cx="746125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4223FE7-FA9B-40DF-BC94-EC091EC569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1978231"/>
            <a:ext cx="7548390" cy="2602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EA0EC38-E2F9-40D1-982A-482265FD60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2506905"/>
            <a:ext cx="7395990" cy="33008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8D8059F-E5BE-40E0-AB63-340B14B044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1805" y="3066341"/>
            <a:ext cx="7732491" cy="36933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256B95C-CEF3-4FF6-9805-4303F21C5F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5630" y="4252473"/>
            <a:ext cx="7509770" cy="36933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0CD9BFF-A1C3-4461-9ADC-94B0997D98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05629" y="4770236"/>
            <a:ext cx="7491841" cy="419668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083BDA4-177D-43A7-80BB-4244C36F02E3}"/>
              </a:ext>
            </a:extLst>
          </p:cNvPr>
          <p:cNvSpPr/>
          <p:nvPr/>
        </p:nvSpPr>
        <p:spPr>
          <a:xfrm>
            <a:off x="956102" y="4751310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✗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23181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Another word about indentation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Python accepts two ways of indenting:</a:t>
            </a:r>
          </a:p>
          <a:p>
            <a:pPr lvl="1"/>
            <a:r>
              <a:rPr lang="en-US" dirty="0"/>
              <a:t>Initial spaces, often 4 (sometimes 2 are used)</a:t>
            </a:r>
          </a:p>
          <a:p>
            <a:pPr lvl="1"/>
            <a:r>
              <a:rPr lang="en-US" dirty="0"/>
              <a:t>Tabs</a:t>
            </a:r>
          </a:p>
          <a:p>
            <a:r>
              <a:rPr lang="en-US" b="1" dirty="0"/>
              <a:t>PEP8 </a:t>
            </a:r>
            <a:r>
              <a:rPr lang="en-US" dirty="0"/>
              <a:t>recommends 4 spaces</a:t>
            </a:r>
          </a:p>
          <a:p>
            <a:r>
              <a:rPr lang="en-US" dirty="0"/>
              <a:t>But many developers use tabs (more in EU)</a:t>
            </a:r>
          </a:p>
          <a:p>
            <a:r>
              <a:rPr lang="en-US" dirty="0"/>
              <a:t>I will accept either, but no mixing!</a:t>
            </a:r>
          </a:p>
          <a:p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What is PEP?</a:t>
            </a:r>
          </a:p>
          <a:p>
            <a:pPr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40545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Conventions and names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a good idea to use informative names for variables and functions</a:t>
            </a:r>
          </a:p>
          <a:p>
            <a:r>
              <a:rPr lang="en-US" dirty="0"/>
              <a:t>To document your code inside your scripts</a:t>
            </a:r>
          </a:p>
          <a:p>
            <a:pPr lvl="1"/>
            <a:r>
              <a:rPr lang="en-US" dirty="0"/>
              <a:t>Helps others work with your code</a:t>
            </a:r>
          </a:p>
          <a:p>
            <a:pPr lvl="1"/>
            <a:r>
              <a:rPr lang="en-US" dirty="0"/>
              <a:t>Helps you to remember what you were doing</a:t>
            </a:r>
          </a:p>
          <a:p>
            <a:pPr lvl="1"/>
            <a:r>
              <a:rPr lang="en-US" dirty="0"/>
              <a:t>Allows creation of automatic documentation</a:t>
            </a:r>
          </a:p>
          <a:p>
            <a:r>
              <a:rPr lang="en-US" dirty="0"/>
              <a:t>High quality code is easy to maintain – but what conventions should we use?</a:t>
            </a:r>
          </a:p>
        </p:txBody>
      </p:sp>
    </p:spTree>
    <p:extLst>
      <p:ext uri="{BB962C8B-B14F-4D97-AF65-F5344CB8AC3E}">
        <p14:creationId xmlns:p14="http://schemas.microsoft.com/office/powerpoint/2010/main" val="216589856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Python is developed using the Python Enhancement Proposal (PEP) process</a:t>
            </a:r>
          </a:p>
          <a:p>
            <a:pPr lvl="1"/>
            <a:r>
              <a:rPr lang="en-US" dirty="0"/>
              <a:t>Enhancements to the language in newer versions </a:t>
            </a:r>
            <a:br>
              <a:rPr lang="en-US" dirty="0"/>
            </a:br>
            <a:r>
              <a:rPr lang="en-US" dirty="0"/>
              <a:t>(e.g. adding new operators, built in functions…)</a:t>
            </a:r>
          </a:p>
          <a:p>
            <a:pPr lvl="1"/>
            <a:r>
              <a:rPr lang="en-US" dirty="0"/>
              <a:t>Various </a:t>
            </a:r>
            <a:r>
              <a:rPr lang="en-US" b="1" dirty="0"/>
              <a:t>recommendations</a:t>
            </a:r>
          </a:p>
          <a:p>
            <a:r>
              <a:rPr lang="en-US" dirty="0"/>
              <a:t>Crucial for learning to write readable code:</a:t>
            </a:r>
          </a:p>
          <a:p>
            <a:pPr lvl="1"/>
            <a:r>
              <a:rPr lang="en-US" dirty="0"/>
              <a:t>PEP 0008: Style Guide for Python Code</a:t>
            </a:r>
            <a:br>
              <a:rPr lang="en-US" dirty="0"/>
            </a:br>
            <a:r>
              <a:rPr lang="en-US" dirty="0">
                <a:hlinkClick r:id="rId2"/>
              </a:rPr>
              <a:t>https://www.python.org/dev/peps/pep-0008/</a:t>
            </a:r>
            <a:endParaRPr lang="en-US" dirty="0"/>
          </a:p>
          <a:p>
            <a:pPr lvl="1"/>
            <a:r>
              <a:rPr lang="en-US" dirty="0" err="1"/>
              <a:t>PyCharm</a:t>
            </a:r>
            <a:r>
              <a:rPr lang="en-US" dirty="0"/>
              <a:t> automatically checks PEP8 compliance</a:t>
            </a:r>
          </a:p>
          <a:p>
            <a:pPr lvl="1"/>
            <a:r>
              <a:rPr lang="en-US" dirty="0"/>
              <a:t>We will follow PEP8 in our assignments</a:t>
            </a:r>
          </a:p>
        </p:txBody>
      </p:sp>
      <p:pic>
        <p:nvPicPr>
          <p:cNvPr id="4" name="Picture 2" descr="C:\Users\az364\AppData\Local\Microsoft\Windows\Temporary Internet Files\Content.IE5\DK8Q1YFP\python_logo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943" y="381000"/>
            <a:ext cx="1524000" cy="939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25317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PEP8 basics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Variables and functions should have informative, lower case names: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✓ </a:t>
            </a:r>
            <a:r>
              <a:rPr lang="en-US" dirty="0" err="1"/>
              <a:t>word_count</a:t>
            </a:r>
            <a:r>
              <a:rPr lang="en-US" dirty="0"/>
              <a:t> 		</a:t>
            </a:r>
            <a:r>
              <a:rPr lang="en-US" dirty="0">
                <a:solidFill>
                  <a:srgbClr val="FF0000"/>
                </a:solidFill>
              </a:rPr>
              <a:t>✗</a:t>
            </a:r>
            <a:r>
              <a:rPr lang="en-US" dirty="0" err="1"/>
              <a:t>wdct</a:t>
            </a:r>
            <a:endParaRPr lang="en-US" dirty="0"/>
          </a:p>
          <a:p>
            <a:pPr lvl="1"/>
            <a:r>
              <a:rPr lang="en-US" dirty="0">
                <a:solidFill>
                  <a:srgbClr val="00B050"/>
                </a:solidFill>
              </a:rPr>
              <a:t>✓ </a:t>
            </a:r>
            <a:r>
              <a:rPr lang="en-US" dirty="0" err="1"/>
              <a:t>find_nouns</a:t>
            </a:r>
            <a:r>
              <a:rPr lang="en-US" dirty="0"/>
              <a:t>() 	</a:t>
            </a:r>
            <a:r>
              <a:rPr lang="en-US" dirty="0">
                <a:solidFill>
                  <a:srgbClr val="FF0000"/>
                </a:solidFill>
              </a:rPr>
              <a:t>✗</a:t>
            </a:r>
            <a:r>
              <a:rPr lang="en-US" dirty="0" err="1"/>
              <a:t>findnn</a:t>
            </a:r>
            <a:r>
              <a:rPr lang="en-US" dirty="0"/>
              <a:t>(), </a:t>
            </a:r>
            <a:r>
              <a:rPr lang="en-US" dirty="0" err="1"/>
              <a:t>FindNouns</a:t>
            </a:r>
            <a:r>
              <a:rPr lang="en-US" dirty="0"/>
              <a:t>()</a:t>
            </a:r>
          </a:p>
          <a:p>
            <a:r>
              <a:rPr lang="en-US" dirty="0"/>
              <a:t>White space around operators: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B050"/>
                </a:solidFill>
              </a:rPr>
              <a:t>✓</a:t>
            </a:r>
            <a:r>
              <a:rPr lang="en-US" dirty="0"/>
              <a:t>count = previous + 1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FF0000"/>
                </a:solidFill>
              </a:rPr>
              <a:t>✗</a:t>
            </a:r>
            <a:r>
              <a:rPr lang="en-US" dirty="0"/>
              <a:t>count=previous+1</a:t>
            </a:r>
          </a:p>
          <a:p>
            <a:r>
              <a:rPr lang="en-US" dirty="0"/>
              <a:t>Line length should be 79 characters maximum</a:t>
            </a:r>
          </a:p>
        </p:txBody>
      </p:sp>
      <p:pic>
        <p:nvPicPr>
          <p:cNvPr id="4" name="Picture 2" descr="C:\Users\az364\AppData\Local\Microsoft\Windows\Temporary Internet Files\Content.IE5\DK8Q1YFP\python_logo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943" y="381000"/>
            <a:ext cx="1524000" cy="939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83134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209800"/>
            <a:ext cx="6705600" cy="2895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Indentation and hierarchy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Note that indentation is hierarchical: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x &gt; y:  		</a:t>
            </a:r>
            <a:r>
              <a:rPr lang="en-US" i="1" dirty="0">
                <a:solidFill>
                  <a:srgbClr val="808080"/>
                </a:solidFill>
              </a:rPr>
              <a:t># Not indented, always happens.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</a:t>
            </a:r>
            <a:r>
              <a:rPr lang="en-US" b="1" dirty="0">
                <a:solidFill>
                  <a:srgbClr val="000080"/>
                </a:solidFill>
              </a:rPr>
              <a:t>if </a:t>
            </a:r>
            <a:r>
              <a:rPr lang="en-US" dirty="0"/>
              <a:t>x &gt; y * </a:t>
            </a:r>
            <a:r>
              <a:rPr lang="en-US" dirty="0">
                <a:solidFill>
                  <a:srgbClr val="0000FF"/>
                </a:solidFill>
              </a:rPr>
              <a:t>2</a:t>
            </a:r>
            <a:r>
              <a:rPr lang="en-US" dirty="0"/>
              <a:t>: 	</a:t>
            </a:r>
            <a:r>
              <a:rPr lang="en-US" i="1" dirty="0">
                <a:solidFill>
                  <a:srgbClr val="808080"/>
                </a:solidFill>
              </a:rPr>
              <a:t># Indented, happens if x &gt; y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"it's a lot bigger!"</a:t>
            </a:r>
            <a:r>
              <a:rPr lang="en-US" b="1" dirty="0">
                <a:solidFill>
                  <a:srgbClr val="002060"/>
                </a:solidFill>
              </a:rPr>
              <a:t>)</a:t>
            </a:r>
            <a:r>
              <a:rPr lang="en-US" b="1" dirty="0">
                <a:solidFill>
                  <a:srgbClr val="008000"/>
                </a:solidFill>
              </a:rPr>
              <a:t>  	</a:t>
            </a:r>
            <a:r>
              <a:rPr lang="en-US" i="1" dirty="0">
                <a:solidFill>
                  <a:srgbClr val="808080"/>
                </a:solidFill>
              </a:rPr>
              <a:t># Indented twice!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   </a:t>
            </a:r>
            <a:r>
              <a:rPr lang="en-US" b="1" dirty="0">
                <a:solidFill>
                  <a:srgbClr val="000080"/>
                </a:solidFill>
              </a:rPr>
              <a:t>else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   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"it's a bit bigger"</a:t>
            </a:r>
            <a:r>
              <a:rPr lang="en-US" b="1" dirty="0">
                <a:solidFill>
                  <a:srgbClr val="002060"/>
                </a:solidFill>
              </a:rPr>
              <a:t>)</a:t>
            </a:r>
            <a:r>
              <a:rPr lang="en-US" b="1" dirty="0">
                <a:solidFill>
                  <a:srgbClr val="008000"/>
                </a:solidFill>
              </a:rPr>
              <a:t> 	</a:t>
            </a:r>
            <a:r>
              <a:rPr lang="en-US" i="1" dirty="0">
                <a:solidFill>
                  <a:srgbClr val="808080"/>
                </a:solidFill>
              </a:rPr>
              <a:t># Indented twice!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b="1" dirty="0">
                <a:solidFill>
                  <a:srgbClr val="000080"/>
                </a:solidFill>
              </a:rPr>
              <a:t>else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</a:t>
            </a:r>
            <a:r>
              <a:rPr lang="en-US" b="1" dirty="0">
                <a:solidFill>
                  <a:srgbClr val="000080"/>
                </a:solidFill>
              </a:rPr>
              <a:t>print(</a:t>
            </a:r>
            <a:r>
              <a:rPr lang="en-US" b="1" dirty="0">
                <a:solidFill>
                  <a:srgbClr val="008000"/>
                </a:solidFill>
              </a:rPr>
              <a:t>"it's smaller"</a:t>
            </a:r>
            <a:r>
              <a:rPr lang="en-US" b="1" dirty="0">
                <a:solidFill>
                  <a:srgbClr val="002060"/>
                </a:solidFill>
              </a:rPr>
              <a:t>)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914400" y="28194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914400" y="32004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181100" y="32004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914400" y="35814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947057" y="48006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908957" y="40386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175657" y="4038600"/>
            <a:ext cx="2286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076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 next time: </a:t>
            </a:r>
            <a:r>
              <a:rPr lang="en-US" dirty="0"/>
              <a:t>NLTK 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Please work through the NLTK book (Python 3.X version), chapter 1, through the end of section 1: (up to </a:t>
            </a:r>
            <a:r>
              <a:rPr lang="en-US" b="1" dirty="0"/>
              <a:t>“A Closer Look at Python”</a:t>
            </a:r>
            <a:r>
              <a:rPr lang="en-US" dirty="0"/>
              <a:t>)</a:t>
            </a:r>
          </a:p>
          <a:p>
            <a:pPr lvl="1"/>
            <a:r>
              <a:rPr lang="en-US" dirty="0">
                <a:hlinkClick r:id="rId2"/>
              </a:rPr>
              <a:t>http://www.nltk.org/book/ch01.html</a:t>
            </a:r>
            <a:endParaRPr lang="en-US" dirty="0"/>
          </a:p>
          <a:p>
            <a:r>
              <a:rPr lang="en-US" dirty="0"/>
              <a:t>We'll review some of the functions in class later</a:t>
            </a:r>
          </a:p>
          <a:p>
            <a:pPr lvl="1"/>
            <a:r>
              <a:rPr lang="en-US" dirty="0"/>
              <a:t>Note: for the </a:t>
            </a:r>
            <a:r>
              <a:rPr lang="en-US" dirty="0" err="1"/>
              <a:t>dispersion_plot</a:t>
            </a:r>
            <a:r>
              <a:rPr lang="en-US" dirty="0"/>
              <a:t>, you'll need to install </a:t>
            </a:r>
            <a:r>
              <a:rPr lang="en-US" dirty="0" err="1"/>
              <a:t>NumPy</a:t>
            </a:r>
            <a:r>
              <a:rPr lang="en-US" dirty="0"/>
              <a:t> and </a:t>
            </a:r>
            <a:r>
              <a:rPr lang="en-US" dirty="0" err="1"/>
              <a:t>Matplotlib</a:t>
            </a:r>
            <a:r>
              <a:rPr lang="en-US" dirty="0"/>
              <a:t> using </a:t>
            </a:r>
            <a:r>
              <a:rPr lang="en-US" b="1" i="1" dirty="0"/>
              <a:t>pip install </a:t>
            </a:r>
            <a:r>
              <a:rPr lang="en-US" b="1" i="1" dirty="0" err="1"/>
              <a:t>numpy</a:t>
            </a:r>
            <a:r>
              <a:rPr lang="en-US" dirty="0"/>
              <a:t> etc.</a:t>
            </a:r>
          </a:p>
          <a:p>
            <a:pPr lvl="1"/>
            <a:r>
              <a:rPr lang="en-US" dirty="0"/>
              <a:t>No need to submit anything – but ask a TA </a:t>
            </a:r>
            <a:r>
              <a:rPr lang="en-US"/>
              <a:t>or me for </a:t>
            </a:r>
            <a:r>
              <a:rPr lang="en-US" dirty="0"/>
              <a:t>help if you get stuck!</a:t>
            </a:r>
          </a:p>
        </p:txBody>
      </p:sp>
    </p:spTree>
    <p:extLst>
      <p:ext uri="{BB962C8B-B14F-4D97-AF65-F5344CB8AC3E}">
        <p14:creationId xmlns:p14="http://schemas.microsoft.com/office/powerpoint/2010/main" val="3905026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right was Bar Hillel last year?</a:t>
            </a:r>
          </a:p>
        </p:txBody>
      </p:sp>
      <p:sp>
        <p:nvSpPr>
          <p:cNvPr id="4" name="Rectangle 3"/>
          <p:cNvSpPr/>
          <p:nvPr/>
        </p:nvSpPr>
        <p:spPr>
          <a:xfrm>
            <a:off x="891735" y="2460171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✗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66308" y="3005177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✗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91735" y="3573975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✗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91735" y="4289363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✗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997" y="1998867"/>
            <a:ext cx="7500203" cy="345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866307" y="1951220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✗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805" y="2460171"/>
            <a:ext cx="7574711" cy="39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340" y="3605682"/>
            <a:ext cx="746125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E0467DD-54AF-4691-949B-2953C8A481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7102" y="2975269"/>
            <a:ext cx="6551986" cy="4789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978E98E-ABEC-4849-8966-F5C8850F6D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81805" y="4215215"/>
            <a:ext cx="7095672" cy="43931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E42362D-F162-448B-9CEC-81034AB817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228" y="5428482"/>
            <a:ext cx="658495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45D9EC9C-485A-40E2-8329-3792C38E7D3A}"/>
              </a:ext>
            </a:extLst>
          </p:cNvPr>
          <p:cNvSpPr/>
          <p:nvPr/>
        </p:nvSpPr>
        <p:spPr>
          <a:xfrm>
            <a:off x="1723466" y="5377166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✓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E68E9BD-1EF0-4D35-B4EB-0EDD44509709}"/>
              </a:ext>
            </a:extLst>
          </p:cNvPr>
          <p:cNvSpPr txBox="1"/>
          <p:nvPr/>
        </p:nvSpPr>
        <p:spPr>
          <a:xfrm>
            <a:off x="1676400" y="48768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Three(!) years ago:</a:t>
            </a:r>
          </a:p>
        </p:txBody>
      </p:sp>
    </p:spTree>
    <p:extLst>
      <p:ext uri="{BB962C8B-B14F-4D97-AF65-F5344CB8AC3E}">
        <p14:creationId xmlns:p14="http://schemas.microsoft.com/office/powerpoint/2010/main" val="2861693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Python basics</a:t>
            </a:r>
          </a:p>
          <a:p>
            <a:pPr lvl="1"/>
            <a:r>
              <a:rPr lang="en-US" dirty="0"/>
              <a:t>Doing math</a:t>
            </a:r>
          </a:p>
          <a:p>
            <a:pPr lvl="1"/>
            <a:r>
              <a:rPr lang="en-US" dirty="0"/>
              <a:t>Dealing with variables</a:t>
            </a:r>
          </a:p>
          <a:p>
            <a:pPr lvl="1"/>
            <a:r>
              <a:rPr lang="en-US" dirty="0"/>
              <a:t>Processing strings of text</a:t>
            </a:r>
          </a:p>
          <a:p>
            <a:pPr lvl="1"/>
            <a:r>
              <a:rPr lang="en-US" dirty="0"/>
              <a:t>Starting our very first program</a:t>
            </a:r>
          </a:p>
          <a:p>
            <a:r>
              <a:rPr lang="en-US" dirty="0"/>
              <a:t>NLTK</a:t>
            </a:r>
          </a:p>
          <a:p>
            <a:pPr lvl="1"/>
            <a:r>
              <a:rPr lang="en-US" dirty="0"/>
              <a:t>Our first Class of objects</a:t>
            </a:r>
          </a:p>
          <a:p>
            <a:pPr lvl="1"/>
            <a:r>
              <a:rPr lang="en-US" dirty="0"/>
              <a:t>Some neat ready-made methods</a:t>
            </a:r>
          </a:p>
        </p:txBody>
      </p:sp>
    </p:spTree>
    <p:extLst>
      <p:ext uri="{BB962C8B-B14F-4D97-AF65-F5344CB8AC3E}">
        <p14:creationId xmlns:p14="http://schemas.microsoft.com/office/powerpoint/2010/main" val="2182723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basics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Programming is all about computing:</a:t>
            </a:r>
          </a:p>
          <a:p>
            <a:pPr lvl="1"/>
            <a:r>
              <a:rPr lang="en-US" dirty="0"/>
              <a:t>Getting some values from somewhere</a:t>
            </a:r>
          </a:p>
          <a:p>
            <a:pPr lvl="1"/>
            <a:r>
              <a:rPr lang="en-US" dirty="0"/>
              <a:t>Storing them in variables</a:t>
            </a:r>
          </a:p>
          <a:p>
            <a:pPr lvl="1"/>
            <a:r>
              <a:rPr lang="en-US" dirty="0"/>
              <a:t>Doing some calculations</a:t>
            </a:r>
          </a:p>
          <a:p>
            <a:pPr lvl="1"/>
            <a:r>
              <a:rPr lang="en-US" dirty="0"/>
              <a:t>Outputting the result</a:t>
            </a:r>
          </a:p>
          <a:p>
            <a:endParaRPr lang="en-US" dirty="0"/>
          </a:p>
          <a:p>
            <a:r>
              <a:rPr lang="en-US" dirty="0"/>
              <a:t>First example: doing math</a:t>
            </a:r>
          </a:p>
        </p:txBody>
      </p:sp>
    </p:spTree>
    <p:extLst>
      <p:ext uri="{BB962C8B-B14F-4D97-AF65-F5344CB8AC3E}">
        <p14:creationId xmlns:p14="http://schemas.microsoft.com/office/powerpoint/2010/main" val="3986593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Starting the Python console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Python is an 'interpreted' language</a:t>
            </a:r>
          </a:p>
          <a:p>
            <a:pPr lvl="1"/>
            <a:r>
              <a:rPr lang="en-US" dirty="0"/>
              <a:t>Commands are read one at a time (from script / CLI)</a:t>
            </a:r>
          </a:p>
          <a:p>
            <a:pPr lvl="1"/>
            <a:r>
              <a:rPr lang="en-US" dirty="0"/>
              <a:t>No </a:t>
            </a:r>
            <a:r>
              <a:rPr lang="en-US" b="1" dirty="0"/>
              <a:t>compilation</a:t>
            </a:r>
          </a:p>
          <a:p>
            <a:pPr lvl="1"/>
            <a:r>
              <a:rPr lang="en-US" dirty="0"/>
              <a:t>Slower than (some) compiled languages</a:t>
            </a:r>
          </a:p>
          <a:p>
            <a:pPr lvl="1"/>
            <a:r>
              <a:rPr lang="en-US" dirty="0"/>
              <a:t>Easier to modify / debug</a:t>
            </a:r>
          </a:p>
          <a:p>
            <a:pPr lvl="1"/>
            <a:r>
              <a:rPr lang="en-US" dirty="0"/>
              <a:t>Cross platform (only interpreter OS-specific)</a:t>
            </a:r>
          </a:p>
          <a:p>
            <a:r>
              <a:rPr lang="en-US" dirty="0"/>
              <a:t>You can start the interpreter from the command line (CLI, terminal) by running </a:t>
            </a:r>
            <a:r>
              <a:rPr lang="en-US" b="1" i="1" dirty="0"/>
              <a:t>python			</a:t>
            </a:r>
            <a:r>
              <a:rPr lang="en-US" sz="2400" b="1" i="1" dirty="0"/>
              <a:t>(*or python3 etc.)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413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Time to ask Python some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Basic math: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5 * 8</a:t>
            </a:r>
          </a:p>
          <a:p>
            <a:pPr marL="411480" lvl="1" indent="0">
              <a:buNone/>
            </a:pPr>
            <a:r>
              <a:rPr lang="en-US" dirty="0"/>
              <a:t>40 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a = 3 </a:t>
            </a:r>
            <a:r>
              <a:rPr lang="en-US" dirty="0">
                <a:solidFill>
                  <a:srgbClr val="006600"/>
                </a:solidFill>
              </a:rPr>
              <a:t># assign the variable 'a' the value 3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a * a</a:t>
            </a:r>
            <a:endParaRPr lang="en-US" dirty="0">
              <a:solidFill>
                <a:srgbClr val="006600"/>
              </a:solidFill>
            </a:endParaRPr>
          </a:p>
          <a:p>
            <a:pPr marL="411480" lvl="1" indent="0">
              <a:buNone/>
            </a:pPr>
            <a:r>
              <a:rPr lang="en-US" dirty="0"/>
              <a:t>9</a:t>
            </a:r>
          </a:p>
          <a:p>
            <a:pPr marL="411480" lvl="1" indent="0">
              <a:buNone/>
            </a:pPr>
            <a:r>
              <a:rPr lang="en-US" dirty="0">
                <a:solidFill>
                  <a:srgbClr val="006600"/>
                </a:solidFill>
              </a:rPr>
              <a:t>&gt;&gt;&gt; </a:t>
            </a:r>
            <a:r>
              <a:rPr lang="en-US" dirty="0">
                <a:solidFill>
                  <a:srgbClr val="002060"/>
                </a:solidFill>
              </a:rPr>
              <a:t>a ** 2 </a:t>
            </a:r>
            <a:r>
              <a:rPr lang="en-US" dirty="0">
                <a:solidFill>
                  <a:srgbClr val="006600"/>
                </a:solidFill>
              </a:rPr>
              <a:t># use ** for powers</a:t>
            </a:r>
          </a:p>
          <a:p>
            <a:pPr marL="411480" lvl="1" indent="0">
              <a:buNone/>
            </a:pPr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7042400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33050</TotalTime>
  <Words>2819</Words>
  <Application>Microsoft Office PowerPoint</Application>
  <PresentationFormat>On-screen Show (4:3)</PresentationFormat>
  <Paragraphs>371</Paragraphs>
  <Slides>45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0" baseType="lpstr">
      <vt:lpstr>Calibri</vt:lpstr>
      <vt:lpstr>Cambria</vt:lpstr>
      <vt:lpstr>Wingdings</vt:lpstr>
      <vt:lpstr>Wingdings 2</vt:lpstr>
      <vt:lpstr>Foundry</vt:lpstr>
      <vt:lpstr>LING-362 Introduction to  Natural Language Processing</vt:lpstr>
      <vt:lpstr>Talks etc.</vt:lpstr>
      <vt:lpstr>Discussion – Bar Hillel's pen</vt:lpstr>
      <vt:lpstr>How right is Bar Hillel today?</vt:lpstr>
      <vt:lpstr>How right was Bar Hillel last year?</vt:lpstr>
      <vt:lpstr>Today</vt:lpstr>
      <vt:lpstr>Python basics</vt:lpstr>
      <vt:lpstr>Starting the Python console</vt:lpstr>
      <vt:lpstr>Time to ask Python some questions</vt:lpstr>
      <vt:lpstr>Time to ask Python some questions</vt:lpstr>
      <vt:lpstr>A word about data types</vt:lpstr>
      <vt:lpstr>A word about data types</vt:lpstr>
      <vt:lpstr>A word about data types</vt:lpstr>
      <vt:lpstr>Dealing with text</vt:lpstr>
      <vt:lpstr>Breaking down strings</vt:lpstr>
      <vt:lpstr>Using built-in functions</vt:lpstr>
      <vt:lpstr>Boolean comparisons</vt:lpstr>
      <vt:lpstr>Exercise</vt:lpstr>
      <vt:lpstr>Solution</vt:lpstr>
      <vt:lpstr>Testing this in the IDE</vt:lpstr>
      <vt:lpstr>Doing Linguistics with Python</vt:lpstr>
      <vt:lpstr>Doing Linguistics with Python</vt:lpstr>
      <vt:lpstr>NLTK</vt:lpstr>
      <vt:lpstr>NLTK – a quick taste</vt:lpstr>
      <vt:lpstr>NLTK – a quick taste</vt:lpstr>
      <vt:lpstr>NLTK – a quick taste</vt:lpstr>
      <vt:lpstr>The Text object</vt:lpstr>
      <vt:lpstr>The Text object</vt:lpstr>
      <vt:lpstr>Methods and arguments</vt:lpstr>
      <vt:lpstr>Methods and arguments</vt:lpstr>
      <vt:lpstr>First notions about OOP</vt:lpstr>
      <vt:lpstr>An example: .similar(word)</vt:lpstr>
      <vt:lpstr>An example: .similar(word)</vt:lpstr>
      <vt:lpstr>A (slightly) more serious program</vt:lpstr>
      <vt:lpstr>Palindrome checker</vt:lpstr>
      <vt:lpstr>Some starter code</vt:lpstr>
      <vt:lpstr>A word about indentation</vt:lpstr>
      <vt:lpstr>If, else and elif</vt:lpstr>
      <vt:lpstr>Quick exercise – imagine it’s snowing!</vt:lpstr>
      <vt:lpstr>Another word about indentation</vt:lpstr>
      <vt:lpstr>Conventions and names</vt:lpstr>
      <vt:lpstr>PEP</vt:lpstr>
      <vt:lpstr>Some PEP8 basics</vt:lpstr>
      <vt:lpstr>Indentation and hierarchy</vt:lpstr>
      <vt:lpstr>For next time: NLTK practice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1101</cp:revision>
  <dcterms:created xsi:type="dcterms:W3CDTF">2015-10-05T21:10:16Z</dcterms:created>
  <dcterms:modified xsi:type="dcterms:W3CDTF">2021-08-30T17:41:41Z</dcterms:modified>
</cp:coreProperties>
</file>