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11" r:id="rId3"/>
    <p:sldId id="426" r:id="rId4"/>
    <p:sldId id="427" r:id="rId5"/>
    <p:sldId id="382" r:id="rId6"/>
    <p:sldId id="400" r:id="rId7"/>
    <p:sldId id="392" r:id="rId8"/>
    <p:sldId id="390" r:id="rId9"/>
    <p:sldId id="420" r:id="rId10"/>
    <p:sldId id="395" r:id="rId11"/>
    <p:sldId id="396" r:id="rId12"/>
    <p:sldId id="397" r:id="rId13"/>
    <p:sldId id="398" r:id="rId14"/>
    <p:sldId id="399" r:id="rId15"/>
    <p:sldId id="413" r:id="rId16"/>
    <p:sldId id="424" r:id="rId17"/>
    <p:sldId id="425" r:id="rId18"/>
    <p:sldId id="402" r:id="rId19"/>
    <p:sldId id="421" r:id="rId20"/>
    <p:sldId id="401" r:id="rId21"/>
    <p:sldId id="403" r:id="rId22"/>
    <p:sldId id="404" r:id="rId23"/>
    <p:sldId id="405" r:id="rId24"/>
    <p:sldId id="412" r:id="rId25"/>
    <p:sldId id="406" r:id="rId26"/>
    <p:sldId id="407" r:id="rId27"/>
    <p:sldId id="408" r:id="rId28"/>
    <p:sldId id="409" r:id="rId29"/>
    <p:sldId id="410" r:id="rId30"/>
    <p:sldId id="414" r:id="rId31"/>
    <p:sldId id="415" r:id="rId32"/>
    <p:sldId id="416" r:id="rId33"/>
    <p:sldId id="417" r:id="rId34"/>
    <p:sldId id="418" r:id="rId35"/>
    <p:sldId id="419" r:id="rId36"/>
    <p:sldId id="422" r:id="rId37"/>
    <p:sldId id="39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814" y="3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mir-zeldes/HebPipe/blob/master/lib/whitespace_tokenize.py" TargetMode="External"/><Relationship Id="rId2" Type="http://schemas.openxmlformats.org/officeDocument/2006/relationships/hyperlink" Target="http://www.nltk.org/_modules/nltk/tokenize/treebank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ling.uis.georgetown.edu/etherpad/p/stemm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8966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Regular Expressions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Kleene star * and plus 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Basic operators:</a:t>
            </a:r>
          </a:p>
          <a:p>
            <a:r>
              <a:rPr lang="en-US" dirty="0"/>
              <a:t>Kleene star: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</a:p>
          <a:p>
            <a:pPr lvl="1"/>
            <a:r>
              <a:rPr lang="en-US" dirty="0"/>
              <a:t>The previous character any number of times</a:t>
            </a:r>
          </a:p>
          <a:p>
            <a:pPr lvl="1"/>
            <a:r>
              <a:rPr lang="en-US" dirty="0"/>
              <a:t>/pizza-*time/ matches:</a:t>
            </a:r>
          </a:p>
          <a:p>
            <a:pPr lvl="2"/>
            <a:r>
              <a:rPr lang="en-US" dirty="0" err="1"/>
              <a:t>pizzatime</a:t>
            </a:r>
            <a:r>
              <a:rPr lang="en-US" dirty="0"/>
              <a:t>, pizza-time, pizza--time, pizza---time …</a:t>
            </a:r>
          </a:p>
          <a:p>
            <a:pPr lvl="2"/>
            <a:endParaRPr lang="en-US" dirty="0"/>
          </a:p>
          <a:p>
            <a:r>
              <a:rPr lang="en-US" dirty="0"/>
              <a:t>Kleene plus: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</a:p>
          <a:p>
            <a:pPr lvl="1"/>
            <a:r>
              <a:rPr lang="en-US" dirty="0"/>
              <a:t>The previous character, at least once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ba</a:t>
            </a:r>
            <a:r>
              <a:rPr lang="en-US" dirty="0"/>
              <a:t>+/ matches the sheep language:</a:t>
            </a:r>
          </a:p>
          <a:p>
            <a:pPr lvl="2"/>
            <a:r>
              <a:rPr lang="en-US" dirty="0" err="1"/>
              <a:t>ba</a:t>
            </a:r>
            <a:r>
              <a:rPr lang="en-US" dirty="0"/>
              <a:t>, baa, </a:t>
            </a:r>
            <a:r>
              <a:rPr lang="en-US" dirty="0" err="1"/>
              <a:t>baaa</a:t>
            </a:r>
            <a:r>
              <a:rPr lang="en-US" dirty="0"/>
              <a:t>, </a:t>
            </a:r>
            <a:r>
              <a:rPr lang="en-US" dirty="0" err="1"/>
              <a:t>baaaa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Does </a:t>
            </a:r>
            <a:r>
              <a:rPr lang="en-US" b="1" dirty="0"/>
              <a:t>not</a:t>
            </a:r>
            <a:r>
              <a:rPr lang="en-US" dirty="0"/>
              <a:t> match just a single 'b'</a:t>
            </a:r>
          </a:p>
        </p:txBody>
      </p:sp>
    </p:spTree>
    <p:extLst>
      <p:ext uri="{BB962C8B-B14F-4D97-AF65-F5344CB8AC3E}">
        <p14:creationId xmlns:p14="http://schemas.microsoft.com/office/powerpoint/2010/main" val="2460982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The dot wildcard: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7030A0"/>
                </a:solidFill>
              </a:rPr>
              <a:t>.</a:t>
            </a:r>
            <a:r>
              <a:rPr lang="en-US" dirty="0"/>
              <a:t> stands for any character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d.g</a:t>
            </a:r>
            <a:r>
              <a:rPr lang="en-US" dirty="0"/>
              <a:t>/ matches: dig, dug, dog …</a:t>
            </a:r>
          </a:p>
          <a:p>
            <a:r>
              <a:rPr lang="en-US" dirty="0"/>
              <a:t>Can combine with other operators:</a:t>
            </a:r>
          </a:p>
          <a:p>
            <a:pPr lvl="1"/>
            <a:r>
              <a:rPr lang="en-US" dirty="0"/>
              <a:t>/.*</a:t>
            </a:r>
            <a:r>
              <a:rPr lang="en-US" dirty="0" err="1"/>
              <a:t>tion</a:t>
            </a:r>
            <a:r>
              <a:rPr lang="en-US" dirty="0"/>
              <a:t>/ matches words in -</a:t>
            </a:r>
            <a:r>
              <a:rPr lang="en-US" dirty="0" err="1"/>
              <a:t>tion</a:t>
            </a:r>
            <a:endParaRPr lang="en-US" dirty="0"/>
          </a:p>
          <a:p>
            <a:pPr lvl="1"/>
            <a:r>
              <a:rPr lang="en-US" dirty="0"/>
              <a:t>/bread.*butter/ matches: bread &amp; butter, bread n' butter, </a:t>
            </a:r>
            <a:r>
              <a:rPr lang="en-US" dirty="0" err="1"/>
              <a:t>breadbutter</a:t>
            </a:r>
            <a:r>
              <a:rPr lang="en-US" dirty="0"/>
              <a:t> … (note: </a:t>
            </a:r>
            <a:r>
              <a:rPr lang="en-US" dirty="0" err="1"/>
              <a:t>RegEX</a:t>
            </a:r>
            <a:r>
              <a:rPr lang="en-US" dirty="0"/>
              <a:t> doesn't care about words here!)</a:t>
            </a:r>
          </a:p>
        </p:txBody>
      </p:sp>
    </p:spTree>
    <p:extLst>
      <p:ext uri="{BB962C8B-B14F-4D97-AF65-F5344CB8AC3E}">
        <p14:creationId xmlns:p14="http://schemas.microsoft.com/office/powerpoint/2010/main" val="1271538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stuff: ? and |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?</a:t>
            </a:r>
            <a:r>
              <a:rPr lang="en-US" dirty="0"/>
              <a:t> marks a previous character as optional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colou?r</a:t>
            </a:r>
            <a:r>
              <a:rPr lang="en-US" dirty="0"/>
              <a:t>/ 	matches </a:t>
            </a:r>
            <a:r>
              <a:rPr lang="en-US" b="1" dirty="0"/>
              <a:t>color </a:t>
            </a:r>
            <a:r>
              <a:rPr lang="en-US" dirty="0"/>
              <a:t>and </a:t>
            </a:r>
            <a:r>
              <a:rPr lang="en-US" b="1" dirty="0" err="1"/>
              <a:t>colour</a:t>
            </a:r>
            <a:endParaRPr lang="en-US" b="1" dirty="0"/>
          </a:p>
          <a:p>
            <a:r>
              <a:rPr lang="en-US" b="1" dirty="0">
                <a:solidFill>
                  <a:srgbClr val="7030A0"/>
                </a:solidFill>
              </a:rPr>
              <a:t>|</a:t>
            </a:r>
            <a:r>
              <a:rPr lang="en-US" dirty="0"/>
              <a:t> marks alternatives: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cat|dog</a:t>
            </a:r>
            <a:r>
              <a:rPr lang="en-US" dirty="0"/>
              <a:t>/ 	matches </a:t>
            </a:r>
            <a:r>
              <a:rPr lang="en-US" b="1" dirty="0"/>
              <a:t>cat </a:t>
            </a:r>
            <a:r>
              <a:rPr lang="en-US" dirty="0"/>
              <a:t>and </a:t>
            </a:r>
            <a:r>
              <a:rPr lang="en-US" b="1" dirty="0"/>
              <a:t>dog</a:t>
            </a:r>
          </a:p>
          <a:p>
            <a:r>
              <a:rPr lang="en-US" b="1" dirty="0">
                <a:solidFill>
                  <a:srgbClr val="7030A0"/>
                </a:solidFill>
              </a:rPr>
              <a:t>[]</a:t>
            </a:r>
            <a:r>
              <a:rPr lang="en-US" dirty="0"/>
              <a:t> marks a range of possible characters:</a:t>
            </a:r>
          </a:p>
          <a:p>
            <a:pPr lvl="1"/>
            <a:r>
              <a:rPr lang="en-US" dirty="0"/>
              <a:t>/b[</a:t>
            </a:r>
            <a:r>
              <a:rPr lang="en-US" dirty="0" err="1"/>
              <a:t>iau</a:t>
            </a:r>
            <a:r>
              <a:rPr lang="en-US" dirty="0"/>
              <a:t>]t/ 	matches </a:t>
            </a:r>
            <a:r>
              <a:rPr lang="en-US" b="1" dirty="0"/>
              <a:t>bit, bat, but</a:t>
            </a:r>
            <a:r>
              <a:rPr lang="en-US" dirty="0"/>
              <a:t> (not </a:t>
            </a:r>
            <a:r>
              <a:rPr lang="en-US" b="1" dirty="0"/>
              <a:t>bot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Combines with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  <a:r>
              <a:rPr lang="en-US" dirty="0"/>
              <a:t> and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/[0-9]+/		a sequence of digits</a:t>
            </a:r>
          </a:p>
        </p:txBody>
      </p:sp>
    </p:spTree>
    <p:extLst>
      <p:ext uri="{BB962C8B-B14F-4D97-AF65-F5344CB8AC3E}">
        <p14:creationId xmlns:p14="http://schemas.microsoft.com/office/powerpoint/2010/main" val="1475535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Range expressions and negation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ranges can be abbreviated:</a:t>
            </a:r>
          </a:p>
          <a:p>
            <a:pPr lvl="1"/>
            <a:r>
              <a:rPr lang="en-US" dirty="0"/>
              <a:t>[a-z]	any lower case character</a:t>
            </a:r>
          </a:p>
          <a:p>
            <a:pPr lvl="1"/>
            <a:r>
              <a:rPr lang="en-US" dirty="0"/>
              <a:t>[A-Z]	any upper case character</a:t>
            </a:r>
          </a:p>
          <a:p>
            <a:pPr lvl="1"/>
            <a:r>
              <a:rPr lang="en-US" dirty="0"/>
              <a:t>[A-</a:t>
            </a:r>
            <a:r>
              <a:rPr lang="en-US" dirty="0" err="1"/>
              <a:t>Za</a:t>
            </a:r>
            <a:r>
              <a:rPr lang="en-US" dirty="0"/>
              <a:t>-z]	both</a:t>
            </a:r>
          </a:p>
          <a:p>
            <a:pPr lvl="1"/>
            <a:r>
              <a:rPr lang="en-US" dirty="0"/>
              <a:t>[0-9]	any digit</a:t>
            </a:r>
          </a:p>
          <a:p>
            <a:r>
              <a:rPr lang="en-US" dirty="0"/>
              <a:t>Negative ranges begin with </a:t>
            </a:r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[^a-z]	anything </a:t>
            </a:r>
            <a:r>
              <a:rPr lang="en-US" b="1" dirty="0"/>
              <a:t>other</a:t>
            </a:r>
            <a:r>
              <a:rPr lang="en-US" dirty="0"/>
              <a:t> than a lower case character</a:t>
            </a:r>
          </a:p>
          <a:p>
            <a:pPr lvl="1"/>
            <a:r>
              <a:rPr lang="en-US" dirty="0"/>
              <a:t>[^</a:t>
            </a:r>
            <a:r>
              <a:rPr lang="en-US" dirty="0" err="1"/>
              <a:t>aeiou</a:t>
            </a:r>
            <a:r>
              <a:rPr lang="en-US" dirty="0"/>
              <a:t>]	</a:t>
            </a:r>
            <a:r>
              <a:rPr lang="en-US" b="1" dirty="0"/>
              <a:t>not</a:t>
            </a:r>
            <a:r>
              <a:rPr lang="en-US" dirty="0"/>
              <a:t> a vowel </a:t>
            </a:r>
          </a:p>
        </p:txBody>
      </p:sp>
    </p:spTree>
    <p:extLst>
      <p:ext uri="{BB962C8B-B14F-4D97-AF65-F5344CB8AC3E}">
        <p14:creationId xmlns:p14="http://schemas.microsoft.com/office/powerpoint/2010/main" val="1742142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Applying operators to part of a string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</a:t>
            </a:r>
            <a:r>
              <a:rPr lang="en-US" b="1" dirty="0"/>
              <a:t>parentheses</a:t>
            </a:r>
            <a:r>
              <a:rPr lang="en-US" dirty="0"/>
              <a:t> to apply an operator to part of a string: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pupp</a:t>
            </a:r>
            <a:r>
              <a:rPr lang="en-US" dirty="0"/>
              <a:t>(</a:t>
            </a:r>
            <a:r>
              <a:rPr lang="en-US" dirty="0" err="1"/>
              <a:t>y|ies</a:t>
            </a:r>
            <a:r>
              <a:rPr lang="en-US" dirty="0"/>
              <a:t>)/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/>
              <a:t>puppies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puppy|ies</a:t>
            </a:r>
            <a:r>
              <a:rPr lang="en-US" dirty="0"/>
              <a:t>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 err="1"/>
              <a:t>ies</a:t>
            </a:r>
            <a:endParaRPr lang="en-US" b="1" dirty="0"/>
          </a:p>
          <a:p>
            <a:r>
              <a:rPr lang="en-US" dirty="0"/>
              <a:t>Applies to other operators too:</a:t>
            </a:r>
          </a:p>
          <a:p>
            <a:pPr lvl="1"/>
            <a:r>
              <a:rPr lang="en-US" dirty="0"/>
              <a:t>/pup(</a:t>
            </a:r>
            <a:r>
              <a:rPr lang="en-US" dirty="0" err="1"/>
              <a:t>py</a:t>
            </a:r>
            <a:r>
              <a:rPr lang="en-US" dirty="0"/>
              <a:t>)?/		finds </a:t>
            </a:r>
            <a:r>
              <a:rPr lang="en-US" b="1" dirty="0"/>
              <a:t>pup </a:t>
            </a:r>
            <a:r>
              <a:rPr lang="en-US" dirty="0"/>
              <a:t>and </a:t>
            </a:r>
            <a:r>
              <a:rPr lang="en-US" b="1" dirty="0"/>
              <a:t>puppy</a:t>
            </a:r>
          </a:p>
          <a:p>
            <a:r>
              <a:rPr lang="en-US" dirty="0"/>
              <a:t>You can nest brackets:</a:t>
            </a:r>
          </a:p>
          <a:p>
            <a:pPr lvl="1"/>
            <a:r>
              <a:rPr lang="en-US" dirty="0"/>
              <a:t>/pup(p(</a:t>
            </a:r>
            <a:r>
              <a:rPr lang="en-US" dirty="0" err="1"/>
              <a:t>y|ies</a:t>
            </a:r>
            <a:r>
              <a:rPr lang="en-US" dirty="0"/>
              <a:t>))?/	finds </a:t>
            </a:r>
            <a:r>
              <a:rPr lang="en-US" b="1" dirty="0"/>
              <a:t>pup, puppy, puppies</a:t>
            </a:r>
          </a:p>
        </p:txBody>
      </p:sp>
    </p:spTree>
    <p:extLst>
      <p:ext uri="{BB962C8B-B14F-4D97-AF65-F5344CB8AC3E}">
        <p14:creationId xmlns:p14="http://schemas.microsoft.com/office/powerpoint/2010/main" val="1326409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915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r>
              <a:rPr lang="en-US" dirty="0"/>
              <a:t>Some solutions: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[</a:t>
            </a:r>
            <a:r>
              <a:rPr lang="en-US" dirty="0" err="1"/>
              <a:t>tdl</a:t>
            </a:r>
            <a:r>
              <a:rPr lang="en-US" dirty="0"/>
              <a:t>]y?/		12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</a:t>
            </a:r>
            <a:r>
              <a:rPr lang="en-US" dirty="0" err="1"/>
              <a:t>t|l|dy</a:t>
            </a:r>
            <a:r>
              <a:rPr lang="en-US" dirty="0"/>
              <a:t>)/		13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([</a:t>
            </a:r>
            <a:r>
              <a:rPr lang="en-US" dirty="0" err="1"/>
              <a:t>tl</a:t>
            </a:r>
            <a:r>
              <a:rPr lang="en-US" dirty="0"/>
              <a:t>]|</a:t>
            </a:r>
            <a:r>
              <a:rPr lang="en-US" dirty="0" err="1"/>
              <a:t>dy</a:t>
            </a:r>
            <a:r>
              <a:rPr lang="en-US" dirty="0"/>
              <a:t>)/		14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04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Anchoring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may want to find a regex only if it's the beginning or end of a string: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 - line begin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$</a:t>
            </a:r>
            <a:r>
              <a:rPr lang="en-US" dirty="0"/>
              <a:t> - line end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/pup/		matches </a:t>
            </a:r>
            <a:r>
              <a:rPr lang="en-US" b="1" dirty="0"/>
              <a:t>pup</a:t>
            </a:r>
            <a:r>
              <a:rPr lang="en-US" dirty="0"/>
              <a:t>, but also </a:t>
            </a:r>
            <a:r>
              <a:rPr lang="en-US" b="1" dirty="0"/>
              <a:t>pup</a:t>
            </a:r>
            <a:r>
              <a:rPr lang="en-US" dirty="0"/>
              <a:t>il</a:t>
            </a:r>
          </a:p>
          <a:p>
            <a:pPr lvl="1"/>
            <a:r>
              <a:rPr lang="en-US" dirty="0"/>
              <a:t>/^pup$/		matches exactly </a:t>
            </a:r>
            <a:r>
              <a:rPr lang="en-US" b="1" dirty="0"/>
              <a:t>pup</a:t>
            </a:r>
          </a:p>
          <a:p>
            <a:pPr lvl="1"/>
            <a:r>
              <a:rPr lang="en-US" dirty="0"/>
              <a:t>/^un.*/		words beginning with </a:t>
            </a:r>
            <a:r>
              <a:rPr lang="en-US" b="1" dirty="0"/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2956187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Escape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characters can't be represented easily:</a:t>
            </a:r>
          </a:p>
          <a:p>
            <a:pPr lvl="1"/>
            <a:r>
              <a:rPr lang="en-US" dirty="0"/>
              <a:t>What if we want to search for an actual '?' or '.'?</a:t>
            </a:r>
          </a:p>
          <a:p>
            <a:r>
              <a:rPr lang="en-US" b="1" dirty="0"/>
              <a:t>Escape</a:t>
            </a:r>
            <a:r>
              <a:rPr lang="en-US" dirty="0"/>
              <a:t> operator characters with a backslash </a:t>
            </a:r>
            <a:r>
              <a:rPr lang="en-US" b="1" dirty="0">
                <a:solidFill>
                  <a:srgbClr val="7030A0"/>
                </a:solidFill>
              </a:rPr>
              <a:t>\</a:t>
            </a:r>
          </a:p>
          <a:p>
            <a:pPr lvl="1"/>
            <a:r>
              <a:rPr lang="en-US" dirty="0"/>
              <a:t>/\./			finds periods</a:t>
            </a:r>
          </a:p>
          <a:p>
            <a:pPr lvl="1"/>
            <a:r>
              <a:rPr lang="en-US" dirty="0"/>
              <a:t>What does this do? 	/U\.?S\.?(A\.?)?/</a:t>
            </a:r>
          </a:p>
          <a:p>
            <a:r>
              <a:rPr lang="en-US" dirty="0"/>
              <a:t>Other special characters:</a:t>
            </a:r>
          </a:p>
          <a:p>
            <a:pPr lvl="1"/>
            <a:r>
              <a:rPr lang="en-US" dirty="0"/>
              <a:t>\n	a new line symbol</a:t>
            </a:r>
          </a:p>
          <a:p>
            <a:pPr lvl="1"/>
            <a:r>
              <a:rPr lang="en-US" dirty="0"/>
              <a:t>\t		a tab character</a:t>
            </a:r>
          </a:p>
        </p:txBody>
      </p:sp>
    </p:spTree>
    <p:extLst>
      <p:ext uri="{BB962C8B-B14F-4D97-AF65-F5344CB8AC3E}">
        <p14:creationId xmlns:p14="http://schemas.microsoft.com/office/powerpoint/2010/main" val="3509532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Quick review: Basic regex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.			[ ]</a:t>
            </a:r>
          </a:p>
          <a:p>
            <a:pPr marL="0" indent="0">
              <a:buNone/>
            </a:pPr>
            <a:r>
              <a:rPr lang="en-US" dirty="0"/>
              <a:t>+			( | )</a:t>
            </a:r>
          </a:p>
          <a:p>
            <a:pPr marL="0" indent="0">
              <a:buNone/>
            </a:pPr>
            <a:r>
              <a:rPr lang="en-US" dirty="0"/>
              <a:t>*			[^ ]</a:t>
            </a:r>
          </a:p>
          <a:p>
            <a:pPr marL="0" indent="0">
              <a:buNone/>
            </a:pP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do these do?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[A-Z].*(</a:t>
            </a:r>
            <a:r>
              <a:rPr lang="en-US" dirty="0" err="1">
                <a:solidFill>
                  <a:srgbClr val="0070C0"/>
                </a:solidFill>
              </a:rPr>
              <a:t>shire|cester|bury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[Ii]-?[Pp]hones?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70C0"/>
                </a:solidFill>
              </a:rPr>
              <a:t>[^aeiou0-9]+</a:t>
            </a:r>
          </a:p>
        </p:txBody>
      </p:sp>
    </p:spTree>
    <p:extLst>
      <p:ext uri="{BB962C8B-B14F-4D97-AF65-F5344CB8AC3E}">
        <p14:creationId xmlns:p14="http://schemas.microsoft.com/office/powerpoint/2010/main" val="94010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assignment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learned to:</a:t>
            </a:r>
          </a:p>
          <a:p>
            <a:pPr lvl="1"/>
            <a:r>
              <a:rPr lang="en-US" dirty="0"/>
              <a:t>Take some input from the user (via command line)</a:t>
            </a:r>
          </a:p>
          <a:p>
            <a:pPr lvl="1"/>
            <a:r>
              <a:rPr lang="en-US" dirty="0"/>
              <a:t>Manipulate the input (lower case, remove spaces)</a:t>
            </a:r>
          </a:p>
          <a:p>
            <a:pPr lvl="1"/>
            <a:r>
              <a:rPr lang="en-US" dirty="0"/>
              <a:t>Check some things (palindrome?)</a:t>
            </a:r>
          </a:p>
          <a:p>
            <a:pPr lvl="1"/>
            <a:r>
              <a:rPr lang="en-US" dirty="0"/>
              <a:t>Return output in some format:</a:t>
            </a:r>
          </a:p>
          <a:p>
            <a:pPr lvl="2"/>
            <a:r>
              <a:rPr lang="en-US" dirty="0"/>
              <a:t>"This is a palindrome"</a:t>
            </a:r>
          </a:p>
          <a:p>
            <a:pPr lvl="2"/>
            <a:r>
              <a:rPr lang="en-US" dirty="0"/>
              <a:t>True</a:t>
            </a:r>
          </a:p>
          <a:p>
            <a:pPr lvl="2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These are the makings of many/most NLP tool workflows!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26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for Wednesday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Expressions:</a:t>
            </a:r>
          </a:p>
          <a:p>
            <a:pPr lvl="1"/>
            <a:r>
              <a:rPr lang="en-US" dirty="0" err="1"/>
              <a:t>Jurafsky</a:t>
            </a:r>
            <a:r>
              <a:rPr lang="en-US" dirty="0"/>
              <a:t> &amp; Martin (2017), Section 2.1, in Canvas (Readings folder)</a:t>
            </a:r>
          </a:p>
          <a:p>
            <a:pPr lvl="1"/>
            <a:r>
              <a:rPr lang="en-US" dirty="0"/>
              <a:t>Mostly overlaps this session, but good to review</a:t>
            </a:r>
          </a:p>
          <a:p>
            <a:pPr lvl="1"/>
            <a:r>
              <a:rPr lang="en-US" dirty="0"/>
              <a:t>Note any syntax or options we haven’t discussed</a:t>
            </a:r>
          </a:p>
        </p:txBody>
      </p:sp>
    </p:spTree>
    <p:extLst>
      <p:ext uri="{BB962C8B-B14F-4D97-AF65-F5344CB8AC3E}">
        <p14:creationId xmlns:p14="http://schemas.microsoft.com/office/powerpoint/2010/main" val="1697571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use </a:t>
            </a:r>
            <a:r>
              <a:rPr lang="en-US" dirty="0" err="1"/>
              <a:t>RegEx</a:t>
            </a:r>
            <a:r>
              <a:rPr lang="en-US" dirty="0"/>
              <a:t> we have to import a module: </a:t>
            </a:r>
            <a:r>
              <a:rPr lang="en-US" b="1" dirty="0"/>
              <a:t>re</a:t>
            </a:r>
          </a:p>
          <a:p>
            <a:r>
              <a:rPr lang="en-US" dirty="0"/>
              <a:t>Function: </a:t>
            </a:r>
            <a:r>
              <a:rPr lang="en-US" dirty="0" err="1"/>
              <a:t>re.search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</a:p>
          <a:p>
            <a:pPr marL="411480" lvl="1" indent="0">
              <a:buNone/>
            </a:pPr>
            <a:r>
              <a:rPr lang="en-US" dirty="0" err="1"/>
              <a:t>my_data</a:t>
            </a:r>
            <a:r>
              <a:rPr lang="en-US" dirty="0"/>
              <a:t> =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</a:p>
          <a:p>
            <a:pPr marL="411480" lvl="1" indent="0">
              <a:buNone/>
            </a:pP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Let's go looking for sheep language…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Is there a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bV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syllable in there?</a:t>
            </a:r>
            <a:br>
              <a:rPr lang="en-US" i="1" dirty="0"/>
            </a:br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the match is successful, you'll get a Match object, otherwise you get nothing, or </a:t>
            </a:r>
            <a:r>
              <a:rPr lang="en-US" b="1" dirty="0"/>
              <a:t>None</a:t>
            </a:r>
          </a:p>
          <a:p>
            <a:r>
              <a:rPr lang="en-US" dirty="0"/>
              <a:t>You can check whether the result is the special value </a:t>
            </a:r>
            <a:r>
              <a:rPr lang="en-US" b="1" dirty="0"/>
              <a:t>None</a:t>
            </a:r>
          </a:p>
          <a:p>
            <a:r>
              <a:rPr lang="en-US" dirty="0"/>
              <a:t>Use </a:t>
            </a:r>
            <a:r>
              <a:rPr lang="en-US" b="1" dirty="0"/>
              <a:t>is </a:t>
            </a:r>
            <a:r>
              <a:rPr lang="en-US" dirty="0"/>
              <a:t>and </a:t>
            </a:r>
            <a:r>
              <a:rPr lang="en-US" b="1" dirty="0"/>
              <a:t>is not</a:t>
            </a:r>
            <a:r>
              <a:rPr lang="en-US" dirty="0"/>
              <a:t> to test for </a:t>
            </a:r>
            <a:r>
              <a:rPr lang="en-US" b="1" dirty="0"/>
              <a:t>None</a:t>
            </a:r>
            <a:r>
              <a:rPr lang="en-US" dirty="0"/>
              <a:t>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match1 </a:t>
            </a:r>
            <a:r>
              <a:rPr lang="en-US" b="1" dirty="0">
                <a:solidFill>
                  <a:srgbClr val="000080"/>
                </a:solidFill>
              </a:rPr>
              <a:t>is not </a:t>
            </a:r>
            <a:r>
              <a:rPr lang="en-US" dirty="0">
                <a:solidFill>
                  <a:srgbClr val="000080"/>
                </a:solidFill>
              </a:rPr>
              <a:t>None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match1.group()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dirty="0"/>
              <a:t>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This prints out the matching text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"No match found"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endParaRPr lang="en-US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RegEx</a:t>
            </a:r>
            <a:r>
              <a:rPr lang="en-US" dirty="0"/>
              <a:t> in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Can we print .group() if there's no match?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match2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bramblicious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match2.group()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AttributeError</a:t>
            </a:r>
            <a:r>
              <a:rPr lang="en-US" dirty="0">
                <a:solidFill>
                  <a:srgbClr val="FF0000"/>
                </a:solidFill>
              </a:rPr>
              <a:t>: '</a:t>
            </a:r>
            <a:r>
              <a:rPr lang="en-US" dirty="0" err="1">
                <a:solidFill>
                  <a:srgbClr val="FF0000"/>
                </a:solidFill>
              </a:rPr>
              <a:t>NoneType</a:t>
            </a:r>
            <a:r>
              <a:rPr lang="en-US" dirty="0">
                <a:solidFill>
                  <a:srgbClr val="FF0000"/>
                </a:solidFill>
              </a:rPr>
              <a:t>' object has no attribute 'group'</a:t>
            </a:r>
          </a:p>
        </p:txBody>
      </p:sp>
    </p:spTree>
    <p:extLst>
      <p:ext uri="{BB962C8B-B14F-4D97-AF65-F5344CB8AC3E}">
        <p14:creationId xmlns:p14="http://schemas.microsoft.com/office/powerpoint/2010/main" val="28258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use the round brackets here?</a:t>
            </a:r>
          </a:p>
          <a:p>
            <a:pPr lvl="1"/>
            <a:r>
              <a:rPr lang="en-US" dirty="0"/>
              <a:t>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]).*"</a:t>
            </a:r>
            <a:r>
              <a:rPr lang="en-US" dirty="0"/>
              <a:t>, </a:t>
            </a:r>
            <a:r>
              <a:rPr lang="en-US" dirty="0" err="1"/>
              <a:t>my_data</a:t>
            </a:r>
            <a:r>
              <a:rPr lang="en-US" dirty="0"/>
              <a:t>) </a:t>
            </a:r>
          </a:p>
          <a:p>
            <a:pPr lvl="1"/>
            <a:endParaRPr lang="en-US" dirty="0"/>
          </a:p>
          <a:p>
            <a:r>
              <a:rPr lang="en-US" dirty="0"/>
              <a:t>Suppose you’re interested not only in </a:t>
            </a:r>
            <a:r>
              <a:rPr lang="en-US" b="1" dirty="0"/>
              <a:t>whether</a:t>
            </a:r>
            <a:r>
              <a:rPr lang="en-US" dirty="0"/>
              <a:t> this is a sheep syllable</a:t>
            </a:r>
          </a:p>
          <a:p>
            <a:r>
              <a:rPr lang="en-US" dirty="0"/>
              <a:t>You want to know </a:t>
            </a:r>
            <a:r>
              <a:rPr lang="en-US" b="1" dirty="0"/>
              <a:t>which </a:t>
            </a:r>
            <a:r>
              <a:rPr lang="en-US" dirty="0"/>
              <a:t>syllable it was</a:t>
            </a:r>
          </a:p>
          <a:p>
            <a:r>
              <a:rPr lang="en-US" dirty="0"/>
              <a:t>Parts in round brackets get </a:t>
            </a:r>
            <a:r>
              <a:rPr lang="en-US" b="1" dirty="0"/>
              <a:t>saved</a:t>
            </a:r>
          </a:p>
          <a:p>
            <a:r>
              <a:rPr lang="en-US" dirty="0"/>
              <a:t>We call these: </a:t>
            </a:r>
            <a:r>
              <a:rPr lang="en-US" b="1" dirty="0"/>
              <a:t>matching groups</a:t>
            </a:r>
          </a:p>
        </p:txBody>
      </p:sp>
    </p:spTree>
    <p:extLst>
      <p:ext uri="{BB962C8B-B14F-4D97-AF65-F5344CB8AC3E}">
        <p14:creationId xmlns:p14="http://schemas.microsoft.com/office/powerpoint/2010/main" val="3707102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groups and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Let's say we want just the vowel: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r>
              <a:rPr lang="en-US" dirty="0"/>
              <a:t>&gt;&gt;&gt; match1 = </a:t>
            </a:r>
            <a:r>
              <a:rPr lang="en-US" dirty="0" err="1"/>
              <a:t>re.search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brambular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match1.group()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returns whole match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match1.group(1)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return contents of first </a:t>
            </a:r>
            <a:r>
              <a:rPr lang="en-US" i="1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… </a:t>
            </a:r>
            <a:r>
              <a:rPr lang="en-US" i="1" dirty="0">
                <a:solidFill>
                  <a:srgbClr val="FF0000"/>
                </a:solidFill>
              </a:rPr>
              <a:t>)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'u'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can also replace what we find using </a:t>
            </a:r>
            <a:r>
              <a:rPr lang="en-US" b="1" dirty="0" err="1"/>
              <a:t>re.sub</a:t>
            </a:r>
            <a:r>
              <a:rPr lang="en-US" b="1" dirty="0"/>
              <a:t>()</a:t>
            </a:r>
          </a:p>
          <a:p>
            <a:pPr lvl="1"/>
            <a:r>
              <a:rPr lang="en-US" dirty="0"/>
              <a:t>Suppose we're using brackets to represent syntax</a:t>
            </a:r>
          </a:p>
          <a:p>
            <a:pPr lvl="1"/>
            <a:r>
              <a:rPr lang="en-US" dirty="0"/>
              <a:t>Can't have brackets in our string…</a:t>
            </a:r>
          </a:p>
          <a:p>
            <a:pPr lvl="1"/>
            <a:r>
              <a:rPr lang="en-US" dirty="0" err="1"/>
              <a:t>re.sub</a:t>
            </a:r>
            <a:r>
              <a:rPr lang="en-US" dirty="0"/>
              <a:t>() Works like .replace() – but with full regex power!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i="1" dirty="0">
                <a:solidFill>
                  <a:srgbClr val="808080"/>
                </a:solidFill>
              </a:rPr>
              <a:t># Let's get rid of brackets in the input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b="1" dirty="0">
                <a:solidFill>
                  <a:srgbClr val="008000"/>
                </a:solidFill>
              </a:rPr>
              <a:t>"A sentence (with brackets)"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'-RRB-'</a:t>
            </a:r>
            <a:r>
              <a:rPr lang="en-US" dirty="0"/>
              <a:t>, data)</a:t>
            </a:r>
          </a:p>
          <a:p>
            <a:pPr marL="411480" lvl="1" indent="0">
              <a:buNone/>
            </a:pPr>
            <a:r>
              <a:rPr lang="en-US" dirty="0"/>
              <a:t>&gt;&gt;&gt; data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'A sentence -LRB-with brackets-RRB-'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022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the 'r' do?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dirty="0"/>
              <a:t>&gt;&gt;&gt; data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'\('</a:t>
            </a:r>
            <a:r>
              <a:rPr lang="en-US" dirty="0"/>
              <a:t>,</a:t>
            </a:r>
            <a:r>
              <a:rPr lang="en-US" b="1" dirty="0">
                <a:solidFill>
                  <a:srgbClr val="008000"/>
                </a:solidFill>
              </a:rPr>
              <a:t>'-LRB-'</a:t>
            </a:r>
            <a:r>
              <a:rPr lang="en-US" dirty="0"/>
              <a:t>,data)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Remember that </a:t>
            </a:r>
            <a:r>
              <a:rPr lang="en-US" b="1" dirty="0"/>
              <a:t>'('</a:t>
            </a:r>
            <a:r>
              <a:rPr lang="en-US" dirty="0"/>
              <a:t> is a regex operator</a:t>
            </a:r>
          </a:p>
          <a:p>
            <a:pPr lvl="1"/>
            <a:r>
              <a:rPr lang="en-US" dirty="0"/>
              <a:t>Has to be escaped with </a:t>
            </a:r>
            <a:r>
              <a:rPr lang="en-US" b="1" dirty="0"/>
              <a:t>\(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But Python also uses </a:t>
            </a:r>
            <a:r>
              <a:rPr lang="en-US" b="1" dirty="0"/>
              <a:t>\</a:t>
            </a:r>
            <a:r>
              <a:rPr lang="en-US" dirty="0"/>
              <a:t> for escaping… to use a literal backslash in the regex, we must write \\</a:t>
            </a:r>
          </a:p>
          <a:p>
            <a:pPr lvl="1"/>
            <a:r>
              <a:rPr lang="en-US" dirty="0"/>
              <a:t>To search for a backslash in regex we'd write: \\\\</a:t>
            </a:r>
          </a:p>
        </p:txBody>
      </p:sp>
    </p:spTree>
    <p:extLst>
      <p:ext uri="{BB962C8B-B14F-4D97-AF65-F5344CB8AC3E}">
        <p14:creationId xmlns:p14="http://schemas.microsoft.com/office/powerpoint/2010/main" val="2908089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Excursus – 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all very cumbersome</a:t>
            </a:r>
          </a:p>
          <a:p>
            <a:r>
              <a:rPr lang="en-US" dirty="0"/>
              <a:t>If we want Python to treat backslashes literally in our string and pass them on to regex, we can use </a:t>
            </a:r>
            <a:r>
              <a:rPr lang="en-US" b="1" dirty="0"/>
              <a:t>raw strings</a:t>
            </a:r>
            <a:endParaRPr lang="en-US" dirty="0"/>
          </a:p>
          <a:p>
            <a:pPr lvl="1"/>
            <a:r>
              <a:rPr lang="en-US" dirty="0"/>
              <a:t>Prefixed by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</a:p>
          <a:p>
            <a:pPr lvl="1"/>
            <a:r>
              <a:rPr lang="en-US" dirty="0"/>
              <a:t>These two are the same: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'\\('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Send regex a backslash to mark ( as literal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\(</a:t>
            </a:r>
            <a:r>
              <a:rPr lang="en-US" dirty="0">
                <a:solidFill>
                  <a:srgbClr val="008000"/>
                </a:solidFill>
              </a:rPr>
              <a:t>'</a:t>
            </a:r>
            <a:r>
              <a:rPr lang="en-US" dirty="0"/>
              <a:t>	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Same, but Python doesn't look inside</a:t>
            </a:r>
          </a:p>
          <a:p>
            <a:pPr lvl="1"/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/>
              <a:buChar char="Ø"/>
            </a:pPr>
            <a:r>
              <a:rPr lang="en-US" dirty="0">
                <a:solidFill>
                  <a:srgbClr val="0070C0"/>
                </a:solidFill>
              </a:rPr>
              <a:t>TLDR: put r before regex pattern strings</a:t>
            </a:r>
          </a:p>
          <a:p>
            <a:pPr lvl="1">
              <a:buFont typeface="Wingdings"/>
              <a:buChar char="Ø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45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can grab stuff out of matches with </a:t>
            </a:r>
            <a:r>
              <a:rPr lang="en-US" b="1" dirty="0">
                <a:solidFill>
                  <a:srgbClr val="7030A0"/>
                </a:solidFill>
              </a:rPr>
              <a:t>\1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\2</a:t>
            </a:r>
            <a:r>
              <a:rPr lang="en-US" dirty="0"/>
              <a:t>..</a:t>
            </a:r>
          </a:p>
          <a:p>
            <a:r>
              <a:rPr lang="en-US" dirty="0"/>
              <a:t>Note the raw string (otherwise: \\1, \\2)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Let's duplicate the b[</a:t>
            </a:r>
            <a:r>
              <a:rPr lang="en-US" i="1" dirty="0" err="1">
                <a:solidFill>
                  <a:srgbClr val="808080"/>
                </a:solidFill>
              </a:rPr>
              <a:t>aeiou</a:t>
            </a:r>
            <a:r>
              <a:rPr lang="en-US" i="1" dirty="0">
                <a:solidFill>
                  <a:srgbClr val="808080"/>
                </a:solidFill>
              </a:rPr>
              <a:t>] syllables!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b="1" dirty="0">
                <a:solidFill>
                  <a:srgbClr val="008000"/>
                </a:solidFill>
              </a:rPr>
              <a:t>"bombastic"</a:t>
            </a:r>
            <a:endParaRPr lang="en-US" dirty="0"/>
          </a:p>
          <a:p>
            <a:pPr marL="411480" lvl="1" indent="0">
              <a:buNone/>
            </a:pPr>
            <a:r>
              <a:rPr lang="en-US" dirty="0"/>
              <a:t>&gt;&gt; word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'(b[</a:t>
            </a:r>
            <a:r>
              <a:rPr lang="en-US" b="1" dirty="0" err="1">
                <a:solidFill>
                  <a:srgbClr val="008000"/>
                </a:solidFill>
              </a:rPr>
              <a:t>aeiou</a:t>
            </a:r>
            <a:r>
              <a:rPr lang="en-US" b="1" dirty="0">
                <a:solidFill>
                  <a:srgbClr val="008000"/>
                </a:solidFill>
              </a:rPr>
              <a:t>])'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'\1\1'</a:t>
            </a:r>
            <a:r>
              <a:rPr lang="en-US" dirty="0"/>
              <a:t>, word)</a:t>
            </a:r>
          </a:p>
          <a:p>
            <a:pPr marL="411480" lvl="1" indent="0">
              <a:buNone/>
            </a:pPr>
            <a:r>
              <a:rPr lang="en-US" dirty="0"/>
              <a:t>&gt;&gt; word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bobombabastic</a:t>
            </a:r>
            <a:r>
              <a:rPr lang="en-US" b="1" dirty="0">
                <a:solidFill>
                  <a:srgbClr val="008000"/>
                </a:solidFill>
              </a:rPr>
              <a:t>'</a:t>
            </a:r>
          </a:p>
          <a:p>
            <a:endParaRPr lang="en-US" dirty="0"/>
          </a:p>
          <a:p>
            <a:r>
              <a:rPr lang="en-US" dirty="0"/>
              <a:t>The number \1 always refers to the first part of the pattern </a:t>
            </a:r>
            <a:r>
              <a:rPr lang="en-US" b="1" dirty="0"/>
              <a:t>in brackets </a:t>
            </a:r>
            <a:r>
              <a:rPr lang="en-US" dirty="0"/>
              <a:t>(\2 is the second brackets, if available, etc.) – like group(1) etc.</a:t>
            </a:r>
          </a:p>
        </p:txBody>
      </p:sp>
    </p:spTree>
    <p:extLst>
      <p:ext uri="{BB962C8B-B14F-4D97-AF65-F5344CB8AC3E}">
        <p14:creationId xmlns:p14="http://schemas.microsoft.com/office/powerpoint/2010/main" val="167740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task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there an 'output type' argument?</a:t>
            </a:r>
          </a:p>
          <a:p>
            <a:r>
              <a:rPr lang="en-US" dirty="0"/>
              <a:t>In many scenarios we'll want different output formats</a:t>
            </a:r>
          </a:p>
          <a:p>
            <a:pPr lvl="1"/>
            <a:r>
              <a:rPr lang="en-US" dirty="0"/>
              <a:t>Human readable output – good for inspecting results</a:t>
            </a:r>
          </a:p>
          <a:p>
            <a:pPr lvl="1"/>
            <a:r>
              <a:rPr lang="en-US" dirty="0"/>
              <a:t>Machine readable output – useful to plug our script into a bigger workflow as a module</a:t>
            </a:r>
          </a:p>
          <a:p>
            <a:pPr lvl="1"/>
            <a:endParaRPr lang="en-US" dirty="0"/>
          </a:p>
          <a:p>
            <a:r>
              <a:rPr lang="en-US" dirty="0"/>
              <a:t>Maybe better to think of this argument as:</a:t>
            </a:r>
          </a:p>
          <a:p>
            <a:pPr lvl="1"/>
            <a:r>
              <a:rPr lang="en-US" dirty="0"/>
              <a:t>-f / --format: "sentence" or "</a:t>
            </a:r>
            <a:r>
              <a:rPr lang="en-US" dirty="0" err="1"/>
              <a:t>yes_no</a:t>
            </a:r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4026750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tokenization for real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NLTK's tokenizer work?</a:t>
            </a:r>
          </a:p>
          <a:p>
            <a:pPr lvl="1"/>
            <a:r>
              <a:rPr lang="en-US" dirty="0"/>
              <a:t>Actually you can almost read the code right now!</a:t>
            </a:r>
          </a:p>
          <a:p>
            <a:pPr lvl="1"/>
            <a:r>
              <a:rPr lang="en-US" dirty="0"/>
              <a:t>Here's the important stuff</a:t>
            </a:r>
          </a:p>
        </p:txBody>
      </p:sp>
    </p:spTree>
    <p:extLst>
      <p:ext uri="{BB962C8B-B14F-4D97-AF65-F5344CB8AC3E}">
        <p14:creationId xmlns:p14="http://schemas.microsoft.com/office/powerpoint/2010/main" val="1014064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Note the use of </a:t>
            </a:r>
            <a:r>
              <a:rPr lang="en-US" b="1" dirty="0" err="1"/>
              <a:t>def</a:t>
            </a:r>
            <a:r>
              <a:rPr lang="en-US" b="1" dirty="0"/>
              <a:t> </a:t>
            </a:r>
            <a:r>
              <a:rPr lang="en-US" dirty="0" err="1"/>
              <a:t>some_function</a:t>
            </a:r>
            <a:r>
              <a:rPr lang="en-US" dirty="0"/>
              <a:t>(arg1,arg2,…):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re</a:t>
            </a:r>
            <a:br>
              <a:rPr lang="en-US" dirty="0"/>
            </a:br>
            <a:br>
              <a:rPr lang="en-US" dirty="0"/>
            </a:br>
            <a:r>
              <a:rPr lang="en-US" b="1" dirty="0" err="1">
                <a:solidFill>
                  <a:srgbClr val="000080"/>
                </a:solidFill>
              </a:rPr>
              <a:t>def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tokenize(text, CONTRACTIONS2, CONTRACTIONS3):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</a:t>
            </a:r>
            <a:r>
              <a:rPr lang="en-US" i="1" dirty="0">
                <a:solidFill>
                  <a:srgbClr val="808080"/>
                </a:solidFill>
              </a:rPr>
              <a:t>#starting quotes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  </a:t>
            </a: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r'^\"'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r'``'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r'(``)'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        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r'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 (\[{&lt;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"'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r'\1 `` '</a:t>
            </a:r>
            <a:r>
              <a:rPr lang="en-US" dirty="0"/>
              <a:t>, text)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#punctuation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)(</a:t>
            </a:r>
            <a:r>
              <a:rPr lang="en-US" b="1" dirty="0">
                <a:solidFill>
                  <a:srgbClr val="008000"/>
                </a:solidFill>
              </a:rPr>
              <a:t>[^\d]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\2'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008000"/>
                </a:solidFill>
              </a:rPr>
              <a:t>[:,]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$'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 ... 6 more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#parentheses, brackets, etc.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FF0000"/>
                </a:solidFill>
              </a:rPr>
              <a:t>([</a:t>
            </a:r>
            <a:r>
              <a:rPr lang="en-US" b="1" dirty="0">
                <a:solidFill>
                  <a:srgbClr val="008000"/>
                </a:solidFill>
              </a:rPr>
              <a:t>\]\[\(\)\{\}\&lt;\&gt;</a:t>
            </a:r>
            <a:r>
              <a:rPr lang="en-US" b="1" dirty="0">
                <a:solidFill>
                  <a:srgbClr val="FF0000"/>
                </a:solidFill>
              </a:rPr>
              <a:t>])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\1 '</a:t>
            </a:r>
            <a:r>
              <a:rPr lang="en-US" dirty="0"/>
              <a:t>, text)</a:t>
            </a:r>
            <a:br>
              <a:rPr lang="en-US" dirty="0"/>
            </a:br>
            <a:r>
              <a:rPr lang="en-US" dirty="0"/>
              <a:t>text = </a:t>
            </a:r>
            <a:r>
              <a:rPr lang="en-US" dirty="0" err="1"/>
              <a:t>re.sub</a:t>
            </a:r>
            <a:r>
              <a:rPr lang="en-US" dirty="0"/>
              <a:t>(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'--'</a:t>
            </a:r>
            <a:r>
              <a:rPr lang="en-US" dirty="0"/>
              <a:t>,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8000"/>
                </a:solidFill>
              </a:rPr>
              <a:t>' -- '</a:t>
            </a:r>
            <a:r>
              <a:rPr lang="en-US" dirty="0"/>
              <a:t>, text)</a:t>
            </a:r>
          </a:p>
          <a:p>
            <a:pPr marL="411480" lvl="1" indent="0">
              <a:buNone/>
            </a:pPr>
            <a:endParaRPr lang="en-US" i="1" dirty="0">
              <a:solidFill>
                <a:srgbClr val="808080"/>
              </a:solidFill>
            </a:endParaRPr>
          </a:p>
          <a:p>
            <a:pPr marL="411480" lvl="1" indent="0">
              <a:buNone/>
            </a:pPr>
            <a:r>
              <a:rPr lang="en-US" i="1" dirty="0">
                <a:solidFill>
                  <a:srgbClr val="808080"/>
                </a:solidFill>
              </a:rPr>
              <a:t>#add extra space to make things easier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text = </a:t>
            </a:r>
            <a:r>
              <a:rPr lang="en-US" b="1" dirty="0">
                <a:solidFill>
                  <a:srgbClr val="008000"/>
                </a:solidFill>
              </a:rPr>
              <a:t>" " </a:t>
            </a:r>
            <a:r>
              <a:rPr lang="en-US" dirty="0"/>
              <a:t>+ text + 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endParaRPr lang="en-US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Ending quotes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 </a:t>
            </a:r>
            <a:r>
              <a:rPr lang="en-US" sz="2400" b="1" dirty="0">
                <a:solidFill>
                  <a:srgbClr val="FF0000"/>
                </a:solidFill>
              </a:rPr>
              <a:t>''</a:t>
            </a:r>
            <a:r>
              <a:rPr lang="en-US" sz="2400" b="1" dirty="0">
                <a:solidFill>
                  <a:srgbClr val="008000"/>
                </a:solidFill>
              </a:rPr>
              <a:t>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…</a:t>
            </a:r>
          </a:p>
          <a:p>
            <a:pPr marL="171450" lvl="1" indent="0">
              <a:buNone/>
            </a:pPr>
            <a:endParaRPr lang="en-US" sz="2400" dirty="0"/>
          </a:p>
          <a:p>
            <a:pPr marL="171450" lvl="1" indent="0"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# Contractions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])('[</a:t>
            </a:r>
            <a:r>
              <a:rPr lang="en-US" sz="2400" b="1" dirty="0" err="1">
                <a:solidFill>
                  <a:srgbClr val="008000"/>
                </a:solidFill>
              </a:rPr>
              <a:t>sS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mM</a:t>
            </a:r>
            <a:r>
              <a:rPr lang="en-US" sz="2400" b="1" dirty="0">
                <a:solidFill>
                  <a:srgbClr val="008000"/>
                </a:solidFill>
              </a:rPr>
              <a:t>]|'[</a:t>
            </a:r>
            <a:r>
              <a:rPr lang="en-US" sz="2400" b="1" dirty="0" err="1">
                <a:solidFill>
                  <a:srgbClr val="008000"/>
                </a:solidFill>
              </a:rPr>
              <a:t>dD</a:t>
            </a:r>
            <a:r>
              <a:rPr lang="en-US" sz="2400" b="1" dirty="0">
                <a:solidFill>
                  <a:srgbClr val="008000"/>
                </a:solidFill>
              </a:rPr>
              <a:t>]|')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 "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dirty="0"/>
              <a:t>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"([^' ])('</a:t>
            </a:r>
            <a:r>
              <a:rPr lang="en-US" sz="2400" b="1" dirty="0" err="1">
                <a:solidFill>
                  <a:srgbClr val="008000"/>
                </a:solidFill>
              </a:rPr>
              <a:t>ll</a:t>
            </a:r>
            <a:r>
              <a:rPr lang="en-US" sz="2400" b="1" dirty="0">
                <a:solidFill>
                  <a:srgbClr val="008000"/>
                </a:solidFill>
              </a:rPr>
              <a:t>|'LL|'re|'RE|'</a:t>
            </a:r>
            <a:r>
              <a:rPr lang="en-US" sz="2400" b="1" dirty="0" err="1">
                <a:solidFill>
                  <a:srgbClr val="008000"/>
                </a:solidFill>
              </a:rPr>
              <a:t>ve</a:t>
            </a:r>
            <a:r>
              <a:rPr lang="en-US" sz="2400" b="1" dirty="0">
                <a:solidFill>
                  <a:srgbClr val="008000"/>
                </a:solidFill>
              </a:rPr>
              <a:t>|'</a:t>
            </a:r>
            <a:r>
              <a:rPr lang="en-US" sz="2400" b="1" dirty="0" err="1">
                <a:solidFill>
                  <a:srgbClr val="008000"/>
                </a:solidFill>
              </a:rPr>
              <a:t>VE|n't|N'T</a:t>
            </a:r>
            <a:r>
              <a:rPr lang="en-US" sz="2400" b="1" dirty="0">
                <a:solidFill>
                  <a:srgbClr val="008000"/>
                </a:solidFill>
              </a:rPr>
              <a:t>) 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00FF"/>
                </a:solidFill>
              </a:rPr>
              <a:t>r</a:t>
            </a:r>
            <a:r>
              <a:rPr lang="en-US" sz="2400" b="1" dirty="0">
                <a:solidFill>
                  <a:srgbClr val="008000"/>
                </a:solidFill>
              </a:rPr>
              <a:t>"\1 \2"</a:t>
            </a:r>
            <a:r>
              <a:rPr lang="en-US" sz="2400" dirty="0"/>
              <a:t>, text)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809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nltk.tokenize.treebank</a:t>
            </a:r>
            <a:r>
              <a:rPr lang="en-US" dirty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(adapted)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526280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CONTRACTIONS2: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 err="1"/>
              <a:t>regexp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CONTRACTIONS3:</a:t>
            </a:r>
            <a:br>
              <a:rPr lang="en-US" sz="2400" dirty="0"/>
            </a:br>
            <a:r>
              <a:rPr lang="en-US" sz="2400" dirty="0"/>
              <a:t>    text = </a:t>
            </a:r>
            <a:r>
              <a:rPr lang="en-US" sz="2400" dirty="0" err="1"/>
              <a:t>re.sub</a:t>
            </a:r>
            <a:r>
              <a:rPr lang="en-US" sz="2400" dirty="0"/>
              <a:t>(</a:t>
            </a:r>
            <a:r>
              <a:rPr lang="en-US" sz="2400" dirty="0" err="1"/>
              <a:t>regexp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r' \1 \2 '</a:t>
            </a:r>
            <a:r>
              <a:rPr lang="en-US" sz="2400" dirty="0"/>
              <a:t>, text)</a:t>
            </a:r>
          </a:p>
          <a:p>
            <a:pPr marL="171450" lvl="1" indent="0">
              <a:buNone/>
            </a:pPr>
            <a:endParaRPr lang="en-US" sz="2400" i="1" dirty="0">
              <a:solidFill>
                <a:srgbClr val="808080"/>
              </a:solidFill>
            </a:endParaRPr>
          </a:p>
          <a:p>
            <a:pPr marL="17145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return </a:t>
            </a:r>
            <a:r>
              <a:rPr lang="en-US" sz="2400" dirty="0" err="1"/>
              <a:t>text.split</a:t>
            </a:r>
            <a:r>
              <a:rPr lang="en-US" sz="2400" dirty="0"/>
              <a:t>()</a:t>
            </a:r>
            <a:endParaRPr lang="en-US" sz="2400" i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3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easy to follow,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actual working code for entry level tokenization</a:t>
            </a:r>
          </a:p>
          <a:p>
            <a:r>
              <a:rPr lang="en-US" dirty="0"/>
              <a:t>Just uses </a:t>
            </a:r>
            <a:r>
              <a:rPr lang="en-US" dirty="0" err="1"/>
              <a:t>RegEx</a:t>
            </a:r>
            <a:r>
              <a:rPr lang="en-US" dirty="0"/>
              <a:t>!!</a:t>
            </a:r>
          </a:p>
          <a:p>
            <a:r>
              <a:rPr lang="en-US" dirty="0"/>
              <a:t>Full code here:</a:t>
            </a:r>
          </a:p>
          <a:p>
            <a:pPr marL="594360" lvl="2" indent="0">
              <a:buNone/>
            </a:pPr>
            <a:r>
              <a:rPr lang="en-US" sz="2100" dirty="0">
                <a:hlinkClick r:id="rId2"/>
              </a:rPr>
              <a:t>http://www.nltk.org/_modules/nltk/tokenize/treebank.html</a:t>
            </a:r>
            <a:r>
              <a:rPr lang="en-US" sz="2100" dirty="0"/>
              <a:t> 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More professional options out there too (notably Stanza, </a:t>
            </a:r>
            <a:r>
              <a:rPr lang="en-US" dirty="0" err="1"/>
              <a:t>SpaCy</a:t>
            </a:r>
            <a:r>
              <a:rPr lang="en-US" dirty="0"/>
              <a:t>, the </a:t>
            </a:r>
            <a:r>
              <a:rPr lang="en-US" dirty="0" err="1"/>
              <a:t>TreeTagger</a:t>
            </a:r>
            <a:r>
              <a:rPr lang="en-US" dirty="0"/>
              <a:t> tokenizer in Perl or in Python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)</a:t>
            </a:r>
          </a:p>
          <a:p>
            <a:pPr>
              <a:buFont typeface="Wingdings"/>
              <a:buChar char="Ø"/>
            </a:pPr>
            <a:r>
              <a:rPr lang="en-US" dirty="0"/>
              <a:t>Special tools for more challenging languages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614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Exercise: Phone number scraper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i="1" dirty="0">
                <a:solidFill>
                  <a:srgbClr val="0070C0"/>
                </a:solidFill>
              </a:rPr>
              <a:t>phones.py</a:t>
            </a:r>
            <a:r>
              <a:rPr lang="en-US" dirty="0"/>
              <a:t> from Canvas</a:t>
            </a:r>
          </a:p>
          <a:p>
            <a:pPr lvl="1"/>
            <a:r>
              <a:rPr lang="en-US" dirty="0"/>
              <a:t>Fix the script so it finds all phone numbers in the text</a:t>
            </a:r>
          </a:p>
          <a:p>
            <a:pPr lvl="1"/>
            <a:r>
              <a:rPr lang="en-US" dirty="0"/>
              <a:t>Some of the steps have been done for you</a:t>
            </a:r>
          </a:p>
          <a:p>
            <a:pPr lvl="1"/>
            <a:r>
              <a:rPr lang="en-US" dirty="0"/>
              <a:t>Bonus question: can you print out all the numbers in a uniform format?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87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new homework script to practice </a:t>
            </a:r>
            <a:r>
              <a:rPr lang="en-US" dirty="0" err="1"/>
              <a:t>RegEx</a:t>
            </a:r>
            <a:r>
              <a:rPr lang="en-US" dirty="0"/>
              <a:t> in Canvas (pig_latin.py), due </a:t>
            </a:r>
            <a:r>
              <a:rPr lang="en-US" b="1" dirty="0"/>
              <a:t>Monday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Wingdings"/>
              <a:buChar char="Ø"/>
            </a:pPr>
            <a:r>
              <a:rPr lang="en-US" dirty="0"/>
              <a:t>Instructions are in the script file/Canvas assignment</a:t>
            </a:r>
          </a:p>
          <a:p>
            <a:pPr lvl="1"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26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debugger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the debugger is a great way to see what’s going on in your code</a:t>
            </a:r>
          </a:p>
          <a:p>
            <a:pPr lvl="1"/>
            <a:r>
              <a:rPr lang="en-US" dirty="0"/>
              <a:t>If you need parameters: run -&gt; edit configurations</a:t>
            </a:r>
          </a:p>
          <a:p>
            <a:pPr lvl="1"/>
            <a:r>
              <a:rPr lang="en-US" dirty="0"/>
              <a:t>Then run -&gt; debug will use those parameters</a:t>
            </a:r>
          </a:p>
          <a:p>
            <a:pPr lvl="1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7239000" cy="239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02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review: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do very rudimentary tokenization with .split():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&gt;&gt;&gt; tokens = </a:t>
            </a:r>
            <a:r>
              <a:rPr lang="en-US" b="1" dirty="0">
                <a:solidFill>
                  <a:srgbClr val="008000"/>
                </a:solidFill>
              </a:rPr>
              <a:t>"A Santa lived as a devil at </a:t>
            </a:r>
            <a:r>
              <a:rPr lang="en-US" b="1" dirty="0" err="1">
                <a:solidFill>
                  <a:srgbClr val="008000"/>
                </a:solidFill>
              </a:rPr>
              <a:t>NASA"</a:t>
            </a:r>
            <a:r>
              <a:rPr lang="en-US" dirty="0" err="1"/>
              <a:t>.split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 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tokens</a:t>
            </a:r>
            <a:r>
              <a:rPr lang="en-US" b="1" dirty="0">
                <a:solidFill>
                  <a:srgbClr val="000080"/>
                </a:solidFill>
              </a:rPr>
              <a:t>)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'A'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'Santa'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'lived'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'devil'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'at'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'NASA'</a:t>
            </a:r>
            <a:r>
              <a:rPr lang="en-US" dirty="0"/>
              <a:t>]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341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review: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Better to use the tokenizer from the NLTK package:</a:t>
            </a:r>
          </a:p>
          <a:p>
            <a:pPr marL="411480" lvl="1" indent="0">
              <a:buNone/>
            </a:pPr>
            <a:endParaRPr lang="en-US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br>
              <a:rPr lang="en-US" dirty="0"/>
            </a:br>
            <a:r>
              <a:rPr lang="en-US" dirty="0" err="1"/>
              <a:t>smart_tokens</a:t>
            </a:r>
            <a:r>
              <a:rPr lang="en-US"/>
              <a:t> = word</a:t>
            </a:r>
            <a:r>
              <a:rPr lang="en-US" dirty="0" err="1"/>
              <a:t>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7174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</a:t>
            </a:r>
            <a:r>
              <a:rPr lang="en-US" b="1" dirty="0"/>
              <a:t>for</a:t>
            </a:r>
            <a:r>
              <a:rPr lang="en-US" dirty="0"/>
              <a:t> loop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endParaRPr lang="en-US" sz="2400" dirty="0"/>
          </a:p>
          <a:p>
            <a:pPr marL="411480" lvl="1" indent="0">
              <a:buNone/>
            </a:pPr>
            <a:r>
              <a:rPr lang="en-US" sz="2400" dirty="0"/>
              <a:t>tweet = </a:t>
            </a:r>
            <a:r>
              <a:rPr lang="en-US" sz="2400" b="1" dirty="0">
                <a:solidFill>
                  <a:srgbClr val="008000"/>
                </a:solidFill>
              </a:rPr>
              <a:t>"""This month you can catch a rare sight in pre-dawn sky"""</a:t>
            </a:r>
            <a:br>
              <a:rPr lang="en-US" sz="2400" b="1" dirty="0">
                <a:solidFill>
                  <a:srgbClr val="008000"/>
                </a:solidFill>
              </a:rPr>
            </a:br>
            <a:br>
              <a:rPr lang="en-US" sz="2400" b="1" dirty="0">
                <a:solidFill>
                  <a:srgbClr val="008000"/>
                </a:solidFill>
              </a:rPr>
            </a:br>
            <a:r>
              <a:rPr lang="en-US" sz="2400" dirty="0"/>
              <a:t>tokenized = </a:t>
            </a:r>
            <a:r>
              <a:rPr lang="en-US" sz="2400" dirty="0" err="1"/>
              <a:t>word_tokenize</a:t>
            </a:r>
            <a:r>
              <a:rPr lang="en-US" sz="2400" dirty="0"/>
              <a:t>(tweet)</a:t>
            </a:r>
            <a:br>
              <a:rPr lang="en-US" sz="2400" dirty="0"/>
            </a:br>
            <a:r>
              <a:rPr lang="en-US" sz="2400" dirty="0" err="1"/>
              <a:t>token_count</a:t>
            </a:r>
            <a:r>
              <a:rPr lang="en-US" sz="2400" dirty="0"/>
              <a:t> = 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token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/>
              <a:t>tokenized: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/>
              <a:t>token</a:t>
            </a:r>
            <a:r>
              <a:rPr lang="en-US" sz="2400" b="1" dirty="0">
                <a:solidFill>
                  <a:srgbClr val="000080"/>
                </a:solidFill>
              </a:rPr>
              <a:t>)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token_count</a:t>
            </a:r>
            <a:r>
              <a:rPr lang="en-US" sz="2400" dirty="0"/>
              <a:t> = </a:t>
            </a:r>
            <a:r>
              <a:rPr lang="en-US" sz="2400" dirty="0" err="1"/>
              <a:t>token_count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b="1" dirty="0">
                <a:solidFill>
                  <a:srgbClr val="008000"/>
                </a:solidFill>
              </a:rPr>
              <a:t>"FINISHED PRINTING " </a:t>
            </a:r>
            <a:r>
              <a:rPr lang="en-US" sz="2400" dirty="0"/>
              <a:t>+ </a:t>
            </a:r>
            <a:r>
              <a:rPr lang="en-US" sz="2400" dirty="0" err="1">
                <a:solidFill>
                  <a:srgbClr val="000080"/>
                </a:solidFill>
              </a:rPr>
              <a:t>str</a:t>
            </a:r>
            <a:r>
              <a:rPr lang="en-US" sz="2400" dirty="0"/>
              <a:t>(</a:t>
            </a:r>
            <a:r>
              <a:rPr lang="en-US" sz="2400" dirty="0" err="1"/>
              <a:t>token_count</a:t>
            </a:r>
            <a:r>
              <a:rPr lang="en-US" sz="2400" dirty="0"/>
              <a:t>) + </a:t>
            </a:r>
            <a:r>
              <a:rPr lang="en-US" sz="2400" b="1" dirty="0">
                <a:solidFill>
                  <a:srgbClr val="008000"/>
                </a:solidFill>
              </a:rPr>
              <a:t>" TOKENS"</a:t>
            </a:r>
            <a:r>
              <a:rPr lang="en-US" sz="2400" b="1" dirty="0">
                <a:solidFill>
                  <a:srgbClr val="00008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Right Brace 3"/>
          <p:cNvSpPr/>
          <p:nvPr/>
        </p:nvSpPr>
        <p:spPr>
          <a:xfrm>
            <a:off x="5715000" y="4114800"/>
            <a:ext cx="304800" cy="762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2200" y="4264967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for</a:t>
            </a:r>
          </a:p>
        </p:txBody>
      </p:sp>
    </p:spTree>
    <p:extLst>
      <p:ext uri="{BB962C8B-B14F-4D97-AF65-F5344CB8AC3E}">
        <p14:creationId xmlns:p14="http://schemas.microsoft.com/office/powerpoint/2010/main" val="3465169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tokenization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part:</a:t>
            </a:r>
          </a:p>
          <a:p>
            <a:pPr lvl="1"/>
            <a:r>
              <a:rPr lang="en-US" dirty="0"/>
              <a:t>Lists of abbreviations (don't split e.g.)</a:t>
            </a:r>
          </a:p>
          <a:p>
            <a:pPr lvl="1"/>
            <a:r>
              <a:rPr lang="en-US" dirty="0"/>
              <a:t>heuristics (capital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previous period was sentence end, not an abbreviation?)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But most importantly:</a:t>
            </a:r>
          </a:p>
          <a:p>
            <a:pPr lvl="1"/>
            <a:r>
              <a:rPr lang="en-US" b="1" dirty="0"/>
              <a:t>Patterns:</a:t>
            </a:r>
          </a:p>
          <a:p>
            <a:pPr lvl="2"/>
            <a:r>
              <a:rPr lang="en-US" dirty="0"/>
              <a:t>Anything with a </a:t>
            </a:r>
            <a:r>
              <a:rPr lang="en-US" b="1" dirty="0">
                <a:solidFill>
                  <a:srgbClr val="0070C0"/>
                </a:solidFill>
              </a:rPr>
              <a:t>XXXX's</a:t>
            </a:r>
            <a:r>
              <a:rPr lang="en-US" dirty="0"/>
              <a:t>:  split the genitive </a:t>
            </a:r>
            <a:r>
              <a:rPr lang="en-US" b="1" dirty="0"/>
              <a:t>s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Split/don't split hyphenated words</a:t>
            </a:r>
          </a:p>
          <a:p>
            <a:pPr lvl="2"/>
            <a:r>
              <a:rPr lang="en-US" dirty="0"/>
              <a:t>Don't split all caps acronyms with punctuation: M*A*S*H</a:t>
            </a:r>
          </a:p>
          <a:p>
            <a:pPr lvl="2"/>
            <a:r>
              <a:rPr lang="en-US" dirty="0"/>
              <a:t>How can we define these patterns?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505200"/>
            <a:ext cx="2062163" cy="1496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22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already know </a:t>
            </a:r>
            <a:r>
              <a:rPr lang="en-US" dirty="0" err="1"/>
              <a:t>RegEx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Feel free to try out this challenge instead:</a:t>
            </a:r>
          </a:p>
          <a:p>
            <a:pPr lvl="1"/>
            <a:r>
              <a:rPr lang="en-US" sz="2400" dirty="0">
                <a:hlinkClick r:id="rId2"/>
              </a:rPr>
              <a:t>https://corpling.uis.georgetown.edu/etherpad/p/stemmer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Or, try it at home after class!</a:t>
            </a:r>
          </a:p>
        </p:txBody>
      </p:sp>
    </p:spTree>
    <p:extLst>
      <p:ext uri="{BB962C8B-B14F-4D97-AF65-F5344CB8AC3E}">
        <p14:creationId xmlns:p14="http://schemas.microsoft.com/office/powerpoint/2010/main" val="1180966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17593</TotalTime>
  <Words>2369</Words>
  <Application>Microsoft Office PowerPoint</Application>
  <PresentationFormat>On-screen Show (4:3)</PresentationFormat>
  <Paragraphs>265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Calibri</vt:lpstr>
      <vt:lpstr>Cambria</vt:lpstr>
      <vt:lpstr>Courier New</vt:lpstr>
      <vt:lpstr>Wingdings</vt:lpstr>
      <vt:lpstr>Wingdings 2</vt:lpstr>
      <vt:lpstr>Foundry</vt:lpstr>
      <vt:lpstr>LING-362 Introduction to  Natural Language Processing</vt:lpstr>
      <vt:lpstr>Homework assignment - overview</vt:lpstr>
      <vt:lpstr>About task 2</vt:lpstr>
      <vt:lpstr>Using the debugger</vt:lpstr>
      <vt:lpstr>Quick review: tokenization</vt:lpstr>
      <vt:lpstr>Quick review: tokenization</vt:lpstr>
      <vt:lpstr>Basic for loop</vt:lpstr>
      <vt:lpstr>How does tokenization work?</vt:lpstr>
      <vt:lpstr>If you already know RegEx</vt:lpstr>
      <vt:lpstr>Kleene star * and plus +</vt:lpstr>
      <vt:lpstr>The dot wildcard: .</vt:lpstr>
      <vt:lpstr>Optional stuff: ? and |</vt:lpstr>
      <vt:lpstr>Range expressions and negation</vt:lpstr>
      <vt:lpstr>Applying operators to part of a string</vt:lpstr>
      <vt:lpstr>Regex Golf</vt:lpstr>
      <vt:lpstr>Regex Golf</vt:lpstr>
      <vt:lpstr>Anchoring</vt:lpstr>
      <vt:lpstr>Escape sequences</vt:lpstr>
      <vt:lpstr>Quick review: Basic regex operators</vt:lpstr>
      <vt:lpstr>Reading for Wednesday</vt:lpstr>
      <vt:lpstr>Using RegEx in Python</vt:lpstr>
      <vt:lpstr>Using RegEx in Python</vt:lpstr>
      <vt:lpstr>Using RegEx in Python</vt:lpstr>
      <vt:lpstr>Matching groups and Python</vt:lpstr>
      <vt:lpstr>Matching groups and Python</vt:lpstr>
      <vt:lpstr>Regex substitution</vt:lpstr>
      <vt:lpstr>Excursus – raw strings</vt:lpstr>
      <vt:lpstr>Excursus – raw strings</vt:lpstr>
      <vt:lpstr>Regex substitution</vt:lpstr>
      <vt:lpstr>Now tokenization for real</vt:lpstr>
      <vt:lpstr>nltk.tokenize.treebank (adapted)</vt:lpstr>
      <vt:lpstr>nltk.tokenize.treebank (adapted)</vt:lpstr>
      <vt:lpstr>nltk.tokenize.treebank (adapted)</vt:lpstr>
      <vt:lpstr>nltk.tokenize.treebank (adapted)</vt:lpstr>
      <vt:lpstr>Not easy to follow, but…</vt:lpstr>
      <vt:lpstr>Exercise: Phone number scraper</vt:lpstr>
      <vt:lpstr>Homework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842</cp:revision>
  <dcterms:created xsi:type="dcterms:W3CDTF">2015-10-05T21:10:16Z</dcterms:created>
  <dcterms:modified xsi:type="dcterms:W3CDTF">2021-09-13T16:16:47Z</dcterms:modified>
</cp:coreProperties>
</file>