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256" r:id="rId2"/>
    <p:sldId id="443" r:id="rId3"/>
    <p:sldId id="449" r:id="rId4"/>
    <p:sldId id="431" r:id="rId5"/>
    <p:sldId id="432" r:id="rId6"/>
    <p:sldId id="453" r:id="rId7"/>
    <p:sldId id="465" r:id="rId8"/>
    <p:sldId id="441" r:id="rId9"/>
    <p:sldId id="442" r:id="rId10"/>
    <p:sldId id="362" r:id="rId11"/>
    <p:sldId id="375" r:id="rId12"/>
    <p:sldId id="445" r:id="rId13"/>
    <p:sldId id="446" r:id="rId14"/>
    <p:sldId id="447" r:id="rId15"/>
    <p:sldId id="382" r:id="rId16"/>
    <p:sldId id="383" r:id="rId17"/>
    <p:sldId id="384" r:id="rId18"/>
    <p:sldId id="385" r:id="rId19"/>
    <p:sldId id="424" r:id="rId20"/>
    <p:sldId id="377" r:id="rId21"/>
    <p:sldId id="378" r:id="rId22"/>
    <p:sldId id="379" r:id="rId23"/>
    <p:sldId id="380" r:id="rId24"/>
    <p:sldId id="381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6" r:id="rId34"/>
    <p:sldId id="297" r:id="rId35"/>
    <p:sldId id="467" r:id="rId36"/>
    <p:sldId id="468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9CC9B-6456-4D9F-AE67-635BA13A997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06084-6301-4347-B816-F2AD947DF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1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Shakespeare, bigram – “the Senate hath sent three several quests” Othello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B06084-6301-4347-B816-F2AD947DF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2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geron/handson-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tackoverflow.com/questions/21948019/python-untokenize-a-sentenc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rare-technologies.com/word2vec-tutorial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9400"/>
            <a:ext cx="7169834" cy="1752600"/>
          </a:xfrm>
        </p:spPr>
        <p:txBody>
          <a:bodyPr/>
          <a:lstStyle/>
          <a:p>
            <a:r>
              <a:rPr lang="en-US" dirty="0"/>
              <a:t>From n-grams to perplexity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Measured in general: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bigram model: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 trigram model: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76400"/>
                <a:ext cx="284084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124200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4648200"/>
                <a:ext cx="4504566" cy="1169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53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(PP)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Example: </a:t>
                </a:r>
                <a:r>
                  <a:rPr lang="en-US" i="1" dirty="0"/>
                  <a:t>spam language</a:t>
                </a:r>
              </a:p>
              <a:p>
                <a:pPr lvl="1"/>
                <a:r>
                  <a:rPr lang="en-US" dirty="0"/>
                  <a:t>PP(spam*10) 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1∗1∗..∗1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million word language</a:t>
                </a:r>
              </a:p>
              <a:p>
                <a:pPr lvl="1"/>
                <a:r>
                  <a:rPr lang="en-US" dirty="0"/>
                  <a:t>PP(</a:t>
                </a:r>
                <a:r>
                  <a:rPr lang="en-US" dirty="0" err="1"/>
                  <a:t>a,b,c..j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0.0000001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..</m:t>
                                </m:r>
                                <m:r>
                                  <a:rPr lang="en-US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0.000000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=1000000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Example: </a:t>
                </a:r>
                <a:r>
                  <a:rPr lang="en-US" i="1" dirty="0"/>
                  <a:t>furry spam language</a:t>
                </a:r>
              </a:p>
              <a:p>
                <a:pPr lvl="1"/>
                <a:r>
                  <a:rPr lang="en-US" dirty="0"/>
                  <a:t>PP(spam..</a:t>
                </a:r>
                <a:r>
                  <a:rPr lang="en-US" dirty="0" err="1"/>
                  <a:t>furry,spam</a:t>
                </a:r>
                <a:r>
                  <a:rPr lang="en-US" dirty="0"/>
                  <a:t>)=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999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∗.. 0.0000001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0.999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3.98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46237"/>
                <a:ext cx="8382000" cy="4526280"/>
              </a:xfrm>
              <a:blipFill rotWithShape="1">
                <a:blip r:embed="rId2"/>
                <a:stretch>
                  <a:fillRect l="-727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38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Quick exercise – make up a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Can you make up a sentence that is: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Bad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00B050"/>
                </a:solidFill>
              </a:rPr>
              <a:t>low</a:t>
            </a:r>
            <a:r>
              <a:rPr lang="en-US" dirty="0"/>
              <a:t> on perplexity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Good English </a:t>
            </a:r>
            <a:r>
              <a:rPr lang="en-US" dirty="0"/>
              <a:t>but rates </a:t>
            </a:r>
            <a:r>
              <a:rPr lang="en-US" dirty="0">
                <a:solidFill>
                  <a:srgbClr val="FF0000"/>
                </a:solidFill>
              </a:rPr>
              <a:t>high</a:t>
            </a:r>
            <a:r>
              <a:rPr lang="en-US" dirty="0"/>
              <a:t> on perplexity</a:t>
            </a:r>
          </a:p>
          <a:p>
            <a:endParaRPr lang="en-US" dirty="0"/>
          </a:p>
          <a:p>
            <a:r>
              <a:rPr lang="en-US" dirty="0"/>
              <a:t>For this text, using A. </a:t>
            </a:r>
            <a:r>
              <a:rPr lang="en-US" b="1" dirty="0"/>
              <a:t>unigrams</a:t>
            </a:r>
            <a:r>
              <a:rPr lang="en-US" dirty="0"/>
              <a:t> B. </a:t>
            </a:r>
            <a:r>
              <a:rPr lang="en-US" b="1" dirty="0"/>
              <a:t>bigrams</a:t>
            </a:r>
            <a:r>
              <a:rPr lang="en-US" dirty="0"/>
              <a:t>:</a:t>
            </a:r>
          </a:p>
          <a:p>
            <a:pPr marL="411480" lvl="1" indent="0">
              <a:buNone/>
            </a:pP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You're sure of a big surprise.</a:t>
            </a:r>
            <a:br>
              <a:rPr lang="en-US" dirty="0"/>
            </a:br>
            <a:r>
              <a:rPr lang="en-US" dirty="0"/>
              <a:t>If you go out in the woods today</a:t>
            </a:r>
            <a:br>
              <a:rPr lang="en-US" dirty="0"/>
            </a:br>
            <a:r>
              <a:rPr lang="en-US" dirty="0"/>
              <a:t>You'd better go in disguise.</a:t>
            </a:r>
          </a:p>
          <a:p>
            <a:pPr marL="411480" lvl="1" indent="0">
              <a:buNone/>
            </a:pPr>
            <a:br>
              <a:rPr lang="en-US" dirty="0"/>
            </a:br>
            <a:r>
              <a:rPr lang="en-US" dirty="0"/>
              <a:t>For every bear that ever there was</a:t>
            </a:r>
            <a:br>
              <a:rPr lang="en-US" dirty="0"/>
            </a:br>
            <a:r>
              <a:rPr lang="en-US" dirty="0"/>
              <a:t>Will gather there for certain, because</a:t>
            </a:r>
            <a:br>
              <a:rPr lang="en-US" dirty="0"/>
            </a:br>
            <a:r>
              <a:rPr lang="en-US" dirty="0"/>
              <a:t>Today's the day the teddy bears have their picnic.</a:t>
            </a:r>
          </a:p>
        </p:txBody>
      </p:sp>
    </p:spTree>
    <p:extLst>
      <p:ext uri="{BB962C8B-B14F-4D97-AF65-F5344CB8AC3E}">
        <p14:creationId xmlns:p14="http://schemas.microsoft.com/office/powerpoint/2010/main" val="190132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When I venture into the forest tonight</a:t>
            </a:r>
            <a:br>
              <a:rPr lang="en-US" dirty="0"/>
            </a:br>
            <a:r>
              <a:rPr lang="en-US" dirty="0"/>
              <a:t>I’ll be very surprised…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If bears woods picnic you </a:t>
            </a:r>
            <a:r>
              <a:rPr lang="en-US" dirty="0" err="1"/>
              <a:t>you</a:t>
            </a:r>
            <a:r>
              <a:rPr lang="en-US" dirty="0"/>
              <a:t> </a:t>
            </a:r>
            <a:r>
              <a:rPr lang="en-US" dirty="0" err="1"/>
              <a:t>you</a:t>
            </a:r>
            <a:r>
              <a:rPr lang="en-US" dirty="0"/>
              <a:t> today woods…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4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Bigram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English, high model perplexity:</a:t>
            </a:r>
          </a:p>
          <a:p>
            <a:pPr lvl="1"/>
            <a:r>
              <a:rPr lang="en-US" dirty="0"/>
              <a:t>Had I gone strolling through the forest I should have worn a disguise</a:t>
            </a:r>
          </a:p>
          <a:p>
            <a:r>
              <a:rPr lang="en-US" dirty="0"/>
              <a:t>Bad English, low perplexity:</a:t>
            </a:r>
          </a:p>
          <a:p>
            <a:pPr lvl="1"/>
            <a:r>
              <a:rPr lang="en-US" dirty="0"/>
              <a:t>You’d better a big surprise if you sure of a disguise. the woods today’s the day the woods today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60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always know P(</a:t>
            </a:r>
            <a:r>
              <a:rPr lang="en-US" dirty="0" err="1"/>
              <a:t>w</a:t>
            </a:r>
            <a:r>
              <a:rPr lang="en-US" baseline="-25000" dirty="0" err="1"/>
              <a:t>i</a:t>
            </a:r>
            <a:r>
              <a:rPr lang="en-US" dirty="0"/>
              <a:t>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problem with perplexity (and language models in general) is knowing </a:t>
            </a:r>
            <a:r>
              <a:rPr lang="en-US" i="1" dirty="0"/>
              <a:t>P(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i="1" dirty="0"/>
              <a:t>)</a:t>
            </a:r>
          </a:p>
          <a:p>
            <a:r>
              <a:rPr lang="en-US" dirty="0"/>
              <a:t>Words can be formed productively:</a:t>
            </a:r>
          </a:p>
          <a:p>
            <a:pPr lvl="1"/>
            <a:r>
              <a:rPr lang="en-US" b="1" i="1" dirty="0" err="1">
                <a:solidFill>
                  <a:srgbClr val="0070C0"/>
                </a:solidFill>
              </a:rPr>
              <a:t>dancerliness</a:t>
            </a:r>
            <a:endParaRPr lang="en-US" b="1" i="1" dirty="0">
              <a:solidFill>
                <a:srgbClr val="0070C0"/>
              </a:solidFill>
            </a:endParaRP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slacktivism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These words are </a:t>
            </a:r>
            <a:r>
              <a:rPr lang="en-US" b="1" dirty="0"/>
              <a:t>out-of-data</a:t>
            </a:r>
            <a:r>
              <a:rPr lang="en-US" dirty="0"/>
              <a:t> or </a:t>
            </a:r>
            <a:r>
              <a:rPr lang="en-US" b="1" dirty="0"/>
              <a:t>out-of-vocabulary </a:t>
            </a:r>
            <a:r>
              <a:rPr lang="en-US" dirty="0"/>
              <a:t>("OOV" words)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How can we assign them a probability </a:t>
            </a:r>
            <a:r>
              <a:rPr lang="en-US" b="1" dirty="0">
                <a:solidFill>
                  <a:srgbClr val="FF0000"/>
                </a:solidFill>
              </a:rPr>
              <a:t>??</a:t>
            </a:r>
          </a:p>
        </p:txBody>
      </p:sp>
      <p:pic>
        <p:nvPicPr>
          <p:cNvPr id="1026" name="Picture 2" descr="C:\Users\az364\AppData\Local\Microsoft\Windows\Temporary Internet Files\Content.IE5\3Q077PL6\99px-Ballet_dancer_symbol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33057"/>
            <a:ext cx="88011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3181489"/>
                <a:ext cx="3178691" cy="1169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61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assign some small frequency to each word in the text we're evaluating</a:t>
            </a:r>
          </a:p>
          <a:p>
            <a:r>
              <a:rPr lang="en-US" dirty="0"/>
              <a:t>Simplest option: add 1</a:t>
            </a:r>
          </a:p>
          <a:p>
            <a:r>
              <a:rPr lang="en-US" dirty="0"/>
              <a:t>This is called: </a:t>
            </a:r>
            <a:r>
              <a:rPr lang="en-US" b="1" dirty="0"/>
              <a:t>Laplace Smoothing</a:t>
            </a:r>
          </a:p>
          <a:p>
            <a:pPr lvl="1"/>
            <a:r>
              <a:rPr lang="en-US" b="1" dirty="0"/>
              <a:t>Pro: </a:t>
            </a:r>
            <a:r>
              <a:rPr lang="en-US" dirty="0"/>
              <a:t>very simple to do</a:t>
            </a:r>
          </a:p>
          <a:p>
            <a:pPr lvl="1"/>
            <a:r>
              <a:rPr lang="en-US" b="1" dirty="0"/>
              <a:t>Con: </a:t>
            </a:r>
            <a:r>
              <a:rPr lang="en-US" dirty="0"/>
              <a:t>overestimates OOV items – </a:t>
            </a:r>
          </a:p>
          <a:p>
            <a:pPr lvl="2"/>
            <a:r>
              <a:rPr lang="en-US" dirty="0"/>
              <a:t>in reality the likelihood of any particular OOV item is </a:t>
            </a:r>
            <a:r>
              <a:rPr lang="en-US" b="1" dirty="0"/>
              <a:t>not</a:t>
            </a:r>
            <a:r>
              <a:rPr lang="en-US" dirty="0"/>
              <a:t> half that of an item that occurs once (1+1 = 2*1)</a:t>
            </a:r>
          </a:p>
          <a:p>
            <a:pPr lvl="2"/>
            <a:r>
              <a:rPr lang="en-US" dirty="0"/>
              <a:t>error is compounded in n-gram models (each OOV item has likelihood of combining with other items…)</a:t>
            </a:r>
          </a:p>
          <a:p>
            <a:endParaRPr lang="en-US" dirty="0"/>
          </a:p>
          <a:p>
            <a:r>
              <a:rPr lang="en-US" dirty="0"/>
              <a:t>we can take another small number (</a:t>
            </a:r>
            <a:r>
              <a:rPr lang="el-GR" b="1" dirty="0"/>
              <a:t>δ</a:t>
            </a:r>
            <a:r>
              <a:rPr lang="en-US" b="1" dirty="0"/>
              <a:t> smoothing</a:t>
            </a:r>
            <a:r>
              <a:rPr lang="en-US" dirty="0"/>
              <a:t>), but which?</a:t>
            </a:r>
          </a:p>
        </p:txBody>
      </p:sp>
    </p:spTree>
    <p:extLst>
      <p:ext uri="{BB962C8B-B14F-4D97-AF65-F5344CB8AC3E}">
        <p14:creationId xmlns:p14="http://schemas.microsoft.com/office/powerpoint/2010/main" val="118684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better entry-level smoothing algorithm is to estimate the likelihood of rare items</a:t>
            </a:r>
          </a:p>
          <a:p>
            <a:pPr lvl="1"/>
            <a:r>
              <a:rPr lang="en-US" dirty="0"/>
              <a:t>How often does a new item occur?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Every time a new item comes along, it's unique – a </a:t>
            </a:r>
            <a:r>
              <a:rPr lang="en-US" b="1" i="1" dirty="0"/>
              <a:t>hapax </a:t>
            </a:r>
            <a:r>
              <a:rPr lang="en-US" b="1" i="1" dirty="0" err="1"/>
              <a:t>legomenon</a:t>
            </a:r>
            <a:r>
              <a:rPr lang="en-US" dirty="0"/>
              <a:t> (Greek: said once)</a:t>
            </a:r>
          </a:p>
          <a:p>
            <a:pPr lvl="1">
              <a:buFont typeface="Wingdings"/>
              <a:buChar char="Ø"/>
            </a:pPr>
            <a:r>
              <a:rPr lang="en-US" dirty="0"/>
              <a:t>To estimate the likelihood of a 'surprise' we can check how often we were surprised in the past</a:t>
            </a:r>
          </a:p>
        </p:txBody>
      </p:sp>
    </p:spTree>
    <p:extLst>
      <p:ext uri="{BB962C8B-B14F-4D97-AF65-F5344CB8AC3E}">
        <p14:creationId xmlns:p14="http://schemas.microsoft.com/office/powerpoint/2010/main" val="1035223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Good-Turing Discounting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Likelihood of each OOV item = hapax / N</a:t>
            </a:r>
          </a:p>
          <a:p>
            <a:pPr lvl="1"/>
            <a:r>
              <a:rPr lang="en-US" dirty="0"/>
              <a:t>Similar insights in productivity studies (</a:t>
            </a:r>
            <a:r>
              <a:rPr lang="en-US" dirty="0" err="1"/>
              <a:t>Baayen</a:t>
            </a:r>
            <a:r>
              <a:rPr lang="en-US" dirty="0"/>
              <a:t> 2009) – likelihood of novel word formation</a:t>
            </a:r>
          </a:p>
          <a:p>
            <a:r>
              <a:rPr lang="en-US" dirty="0"/>
              <a:t>To smooth, we first check how many unique items are in the </a:t>
            </a:r>
            <a:r>
              <a:rPr lang="en-US" b="1" dirty="0"/>
              <a:t>training data </a:t>
            </a:r>
            <a:r>
              <a:rPr lang="en-US" dirty="0"/>
              <a:t>/ data size</a:t>
            </a:r>
          </a:p>
          <a:p>
            <a:pPr lvl="1"/>
            <a:r>
              <a:rPr lang="en-US" dirty="0"/>
              <a:t>Assign this small fraction to each OOV item we meet in the </a:t>
            </a:r>
            <a:r>
              <a:rPr lang="en-US" b="1" dirty="0"/>
              <a:t>test data</a:t>
            </a:r>
          </a:p>
          <a:p>
            <a:pPr lvl="1"/>
            <a:r>
              <a:rPr lang="en-US" b="1" dirty="0"/>
              <a:t>Discount </a:t>
            </a:r>
            <a:r>
              <a:rPr lang="en-US" dirty="0"/>
              <a:t>the probability of other data so that sum is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2414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get perplexity in practice?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need:</a:t>
            </a:r>
          </a:p>
          <a:p>
            <a:pPr lvl="1"/>
            <a:r>
              <a:rPr lang="en-US" dirty="0"/>
              <a:t>Some </a:t>
            </a:r>
            <a:r>
              <a:rPr lang="en-US" b="1" dirty="0"/>
              <a:t>training data </a:t>
            </a:r>
            <a:r>
              <a:rPr lang="en-US" dirty="0"/>
              <a:t>again, to base our model on</a:t>
            </a:r>
          </a:p>
          <a:p>
            <a:pPr lvl="1"/>
            <a:r>
              <a:rPr lang="en-US" dirty="0"/>
              <a:t>Some </a:t>
            </a:r>
            <a:r>
              <a:rPr lang="en-US" b="1" dirty="0"/>
              <a:t>test data</a:t>
            </a:r>
            <a:r>
              <a:rPr lang="en-US" dirty="0"/>
              <a:t> to calculate perplexity for</a:t>
            </a:r>
          </a:p>
          <a:p>
            <a:pPr lvl="1"/>
            <a:r>
              <a:rPr lang="en-US" dirty="0"/>
              <a:t>Calculate probabilities for all possible training sequences</a:t>
            </a:r>
          </a:p>
          <a:p>
            <a:pPr lvl="1"/>
            <a:r>
              <a:rPr lang="en-US" dirty="0"/>
              <a:t>Assign probabilities for product of text occurrences</a:t>
            </a:r>
          </a:p>
          <a:p>
            <a:pPr lvl="1"/>
            <a:r>
              <a:rPr lang="en-US" dirty="0"/>
              <a:t>Add </a:t>
            </a:r>
            <a:r>
              <a:rPr lang="en-US" b="1" dirty="0"/>
              <a:t>smoothing </a:t>
            </a:r>
            <a:r>
              <a:rPr lang="en-US" dirty="0"/>
              <a:t>in unknown cases</a:t>
            </a:r>
          </a:p>
        </p:txBody>
      </p:sp>
    </p:spTree>
    <p:extLst>
      <p:ext uri="{BB962C8B-B14F-4D97-AF65-F5344CB8AC3E}">
        <p14:creationId xmlns:p14="http://schemas.microsoft.com/office/powerpoint/2010/main" val="193909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tuples:		(</a:t>
            </a:r>
            <a:r>
              <a:rPr lang="en-US" dirty="0">
                <a:solidFill>
                  <a:srgbClr val="0000FF"/>
                </a:solidFill>
              </a:rPr>
              <a:t>165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56,102</a:t>
            </a:r>
            <a:r>
              <a:rPr lang="en-US" dirty="0"/>
              <a:t>)	</a:t>
            </a:r>
            <a:r>
              <a:rPr lang="en-US" dirty="0">
                <a:solidFill>
                  <a:srgbClr val="000099"/>
                </a:solidFill>
              </a:rPr>
              <a:t>tuple</a:t>
            </a:r>
            <a:r>
              <a:rPr lang="en-US" dirty="0"/>
              <a:t>([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])</a:t>
            </a:r>
          </a:p>
          <a:p>
            <a:r>
              <a:rPr lang="en-US" dirty="0"/>
              <a:t>lists:		[</a:t>
            </a:r>
            <a:r>
              <a:rPr lang="en-US" dirty="0">
                <a:solidFill>
                  <a:srgbClr val="0000FF"/>
                </a:solidFill>
              </a:rPr>
              <a:t>165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56,102</a:t>
            </a:r>
            <a:r>
              <a:rPr lang="en-US" dirty="0"/>
              <a:t>]	</a:t>
            </a:r>
            <a:r>
              <a:rPr lang="en-US" dirty="0">
                <a:solidFill>
                  <a:srgbClr val="000099"/>
                </a:solidFill>
              </a:rPr>
              <a:t> list</a:t>
            </a:r>
            <a:r>
              <a:rPr lang="en-US" dirty="0"/>
              <a:t>((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5)</a:t>
            </a:r>
            <a:r>
              <a:rPr lang="en-US" dirty="0"/>
              <a:t>)</a:t>
            </a:r>
          </a:p>
          <a:p>
            <a:r>
              <a:rPr lang="en-US" dirty="0"/>
              <a:t>dictionaries:	{</a:t>
            </a:r>
            <a:r>
              <a:rPr lang="en-US" dirty="0">
                <a:solidFill>
                  <a:srgbClr val="336600"/>
                </a:solidFill>
              </a:rPr>
              <a:t>"height"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165</a:t>
            </a:r>
            <a:r>
              <a:rPr lang="en-US" dirty="0"/>
              <a:t>, </a:t>
            </a:r>
            <a:r>
              <a:rPr lang="en-US" dirty="0">
                <a:solidFill>
                  <a:srgbClr val="336600"/>
                </a:solidFill>
              </a:rPr>
              <a:t>"weight"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56</a:t>
            </a:r>
            <a:r>
              <a:rPr lang="en-US" dirty="0"/>
              <a:t>}</a:t>
            </a:r>
          </a:p>
          <a:p>
            <a:r>
              <a:rPr lang="en-US" dirty="0"/>
              <a:t>range():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</a:t>
            </a:r>
            <a:r>
              <a:rPr lang="en-US" dirty="0">
                <a:solidFill>
                  <a:srgbClr val="000080"/>
                </a:solidFill>
              </a:rPr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>
                <a:solidFill>
                  <a:srgbClr val="000080"/>
                </a:solidFill>
              </a:rPr>
              <a:t>in range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):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Loop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from 0 to 9</a:t>
            </a:r>
          </a:p>
          <a:p>
            <a:pPr marL="411480" lvl="1" indent="0">
              <a:buNone/>
            </a:pPr>
            <a:r>
              <a:rPr lang="en-US" dirty="0"/>
              <a:t>	…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list(range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8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9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68857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training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Some data to make a model out of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We can read this from a file too!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 = </a:t>
            </a:r>
            <a:r>
              <a:rPr lang="en-US" b="1" dirty="0">
                <a:solidFill>
                  <a:srgbClr val="008000"/>
                </a:solidFill>
              </a:rPr>
              <a:t>"""Mary had a little lamb,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His fleece was white as snow,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And everywhere that Mary went,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The lamb was sure to go.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… ."""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tokens = </a:t>
            </a:r>
            <a:r>
              <a:rPr lang="en-US" dirty="0" err="1"/>
              <a:t>nltk.word_tokenize</a:t>
            </a:r>
            <a:r>
              <a:rPr lang="en-US" dirty="0"/>
              <a:t>(text)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7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Perplexity – a unigram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/>
              <a:t>unigram(tokens):    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   # Token list in, model out…</a:t>
            </a:r>
          </a:p>
          <a:p>
            <a:pPr marL="411480" lvl="1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/>
              <a:t>model = {}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tok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tokens: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i="1" dirty="0">
                <a:solidFill>
                  <a:srgbClr val="808080"/>
                </a:solidFill>
              </a:rPr>
              <a:t># Check if we've seen this token before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tok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 </a:t>
            </a:r>
            <a:r>
              <a:rPr lang="en-US" sz="2000" dirty="0"/>
              <a:t>model:  </a:t>
            </a:r>
            <a:r>
              <a:rPr lang="en-US" sz="2000" i="1" dirty="0">
                <a:solidFill>
                  <a:srgbClr val="808080"/>
                </a:solidFill>
              </a:rPr>
              <a:t># If we have, increase it's frequency by 1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    </a:t>
            </a:r>
            <a:r>
              <a:rPr lang="en-US" sz="2000" dirty="0"/>
              <a:t>model[</a:t>
            </a:r>
            <a:r>
              <a:rPr lang="en-US" sz="2000" dirty="0" err="1"/>
              <a:t>tok</a:t>
            </a:r>
            <a:r>
              <a:rPr lang="en-US" sz="2000" dirty="0"/>
              <a:t>] +=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  </a:t>
            </a:r>
            <a:r>
              <a:rPr lang="en-US" sz="2000" i="1" dirty="0">
                <a:solidFill>
                  <a:srgbClr val="808080"/>
                </a:solidFill>
              </a:rPr>
              <a:t># If we haven't, assign a frequency of 1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    </a:t>
            </a:r>
            <a:r>
              <a:rPr lang="en-US" sz="2000" dirty="0"/>
              <a:t>model[</a:t>
            </a:r>
            <a:r>
              <a:rPr lang="en-US" sz="2000" dirty="0" err="1"/>
              <a:t>tok</a:t>
            </a:r>
            <a:r>
              <a:rPr lang="en-US" sz="2000" dirty="0"/>
              <a:t>] 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model:</a:t>
            </a:r>
          </a:p>
          <a:p>
            <a:pPr marL="411480" lvl="1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	# Normalize probabilities so they sum up to 1</a:t>
            </a:r>
            <a:br>
              <a:rPr lang="en-US" sz="2000" dirty="0"/>
            </a:br>
            <a:r>
              <a:rPr lang="en-US" sz="2000" dirty="0"/>
              <a:t>        model[word] = model[word]/</a:t>
            </a:r>
            <a:r>
              <a:rPr lang="en-US" sz="2000" dirty="0">
                <a:solidFill>
                  <a:srgbClr val="000080"/>
                </a:solidFill>
              </a:rPr>
              <a:t>float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(model))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Python 2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compat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.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return </a:t>
            </a:r>
            <a:r>
              <a:rPr lang="en-US" sz="2000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628294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 err="1">
                <a:solidFill>
                  <a:srgbClr val="000080"/>
                </a:solidFill>
              </a:rPr>
              <a:t>def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compute_perplexity</a:t>
            </a:r>
            <a:r>
              <a:rPr lang="en-US" sz="2000" dirty="0"/>
              <a:t>(data, model):</a:t>
            </a:r>
          </a:p>
          <a:p>
            <a:pPr marL="411480" lvl="1" indent="0">
              <a:buNone/>
            </a:pPr>
            <a:br>
              <a:rPr lang="en-US" sz="2000" dirty="0"/>
            </a:br>
            <a:r>
              <a:rPr lang="en-US" sz="2000" dirty="0"/>
              <a:t>    data = </a:t>
            </a:r>
            <a:r>
              <a:rPr lang="en-US" sz="2000" dirty="0" err="1"/>
              <a:t>data.split</a:t>
            </a:r>
            <a:r>
              <a:rPr lang="en-US" sz="2000" dirty="0"/>
              <a:t>()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or: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nltk.word_tokenize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(data)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/>
              <a:t>    perplexity = </a:t>
            </a:r>
            <a:r>
              <a:rPr lang="en-US" sz="2000" dirty="0">
                <a:solidFill>
                  <a:srgbClr val="0000FF"/>
                </a:solidFill>
              </a:rPr>
              <a:t>1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Initialize value: starting is P = 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/>
              <a:t>N = </a:t>
            </a:r>
            <a:r>
              <a:rPr lang="en-US" sz="2000" dirty="0">
                <a:solidFill>
                  <a:srgbClr val="0000FF"/>
                </a:solidFill>
              </a:rPr>
              <a:t>0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/>
              <a:t>data:</a:t>
            </a:r>
            <a:br>
              <a:rPr lang="en-US" sz="2000" dirty="0"/>
            </a:br>
            <a:r>
              <a:rPr lang="en-US" sz="2000" dirty="0"/>
              <a:t>        N += 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/>
              <a:t>word </a:t>
            </a:r>
            <a:r>
              <a:rPr lang="en-US" sz="2000" b="1" dirty="0">
                <a:solidFill>
                  <a:srgbClr val="000080"/>
                </a:solidFill>
              </a:rPr>
              <a:t>not in </a:t>
            </a:r>
            <a:r>
              <a:rPr lang="en-US" sz="2000" dirty="0"/>
              <a:t>model:</a:t>
            </a:r>
            <a:br>
              <a:rPr lang="en-US" sz="2000" dirty="0"/>
            </a:br>
            <a:r>
              <a:rPr lang="en-US" sz="2000" dirty="0"/>
              <a:t>            model[word] = </a:t>
            </a:r>
            <a:r>
              <a:rPr lang="en-US" sz="2000" dirty="0">
                <a:solidFill>
                  <a:srgbClr val="0000FF"/>
                </a:solidFill>
              </a:rPr>
              <a:t>0.00001  </a:t>
            </a:r>
            <a:r>
              <a:rPr lang="en-US" sz="2000" i="1" dirty="0">
                <a:solidFill>
                  <a:srgbClr val="808080"/>
                </a:solidFill>
              </a:rPr>
              <a:t># Rudimentary delta smoothing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perplexity = perplexity * 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/model[word])</a:t>
            </a:r>
            <a:br>
              <a:rPr lang="en-US" sz="2000" dirty="0"/>
            </a:br>
            <a:r>
              <a:rPr lang="en-US" sz="2000" dirty="0"/>
              <a:t>    perplexity = perplexity ** 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/</a:t>
            </a:r>
            <a:r>
              <a:rPr lang="en-US" sz="2000" dirty="0">
                <a:solidFill>
                  <a:srgbClr val="000080"/>
                </a:solidFill>
              </a:rPr>
              <a:t>float</a:t>
            </a:r>
            <a:r>
              <a:rPr lang="en-US" sz="2000" dirty="0"/>
              <a:t>(N))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** means power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return </a:t>
            </a:r>
            <a:r>
              <a:rPr lang="en-US" sz="2000" dirty="0"/>
              <a:t>perplexity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4715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real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dirty="0" err="1"/>
              <a:t>text_lamb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"a little lamb had Mary"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text1 = </a:t>
            </a:r>
            <a:r>
              <a:rPr lang="en-US" sz="2000" b="1" dirty="0">
                <a:solidFill>
                  <a:srgbClr val="008000"/>
                </a:solidFill>
              </a:rPr>
              <a:t>"This is a story about a lamb with white fleece who went to school."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text2 = </a:t>
            </a:r>
            <a:r>
              <a:rPr lang="en-US" sz="2000" b="1" dirty="0">
                <a:solidFill>
                  <a:srgbClr val="008000"/>
                </a:solidFill>
              </a:rPr>
              <a:t>"On the other hand if we just talk about cheeseburgers etc. the model will be more perplexed!"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text3 = 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 err="1">
                <a:solidFill>
                  <a:srgbClr val="008000"/>
                </a:solidFill>
              </a:rPr>
              <a:t>Mais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dirty="0" err="1">
                <a:solidFill>
                  <a:srgbClr val="008000"/>
                </a:solidFill>
              </a:rPr>
              <a:t>si</a:t>
            </a:r>
            <a:r>
              <a:rPr lang="en-US" sz="2000" b="1" dirty="0">
                <a:solidFill>
                  <a:srgbClr val="008000"/>
                </a:solidFill>
              </a:rPr>
              <a:t> on </a:t>
            </a:r>
            <a:r>
              <a:rPr lang="en-US" sz="2000" b="1" dirty="0" err="1">
                <a:solidFill>
                  <a:srgbClr val="008000"/>
                </a:solidFill>
              </a:rPr>
              <a:t>n'a</a:t>
            </a:r>
            <a:r>
              <a:rPr lang="en-US" sz="2000" b="1" dirty="0">
                <a:solidFill>
                  <a:srgbClr val="008000"/>
                </a:solidFill>
              </a:rPr>
              <a:t> pas des mots </a:t>
            </a:r>
            <a:r>
              <a:rPr lang="en-US" sz="2000" b="1" dirty="0" err="1">
                <a:solidFill>
                  <a:srgbClr val="008000"/>
                </a:solidFill>
              </a:rPr>
              <a:t>anglais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dirty="0" err="1">
                <a:solidFill>
                  <a:srgbClr val="008000"/>
                </a:solidFill>
              </a:rPr>
              <a:t>c'est</a:t>
            </a:r>
            <a:r>
              <a:rPr lang="en-US" sz="2000" b="1" dirty="0">
                <a:solidFill>
                  <a:srgbClr val="008000"/>
                </a:solidFill>
              </a:rPr>
              <a:t> plus </a:t>
            </a:r>
            <a:r>
              <a:rPr lang="en-US" sz="2000" b="1" dirty="0" err="1">
                <a:solidFill>
                  <a:srgbClr val="008000"/>
                </a:solidFill>
              </a:rPr>
              <a:t>mauvais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br>
              <a:rPr lang="en-US" sz="2000" b="1" dirty="0">
                <a:solidFill>
                  <a:srgbClr val="008000"/>
                </a:solidFill>
              </a:rPr>
            </a:b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model = unigram(tokens)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"All vocab in: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</a:t>
            </a:r>
            <a:r>
              <a:rPr lang="en-US" sz="2000" dirty="0" err="1"/>
              <a:t>text_lamb</a:t>
            </a:r>
            <a:r>
              <a:rPr lang="en-US" sz="2000" dirty="0"/>
              <a:t>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"Some vocab overlap: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(text1,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"Same language: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(text2,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"French: "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compute_perplexity</a:t>
            </a:r>
            <a:r>
              <a:rPr lang="en-US" sz="2000" dirty="0"/>
              <a:t>(text3, model))</a:t>
            </a:r>
            <a:r>
              <a:rPr lang="en-US" sz="2000" b="1" dirty="0">
                <a:solidFill>
                  <a:srgbClr val="000099"/>
                </a:solidFill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0237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 – real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2000" b="1" dirty="0"/>
              <a:t>Output: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All vocab in: 50.30355571200591</a:t>
            </a:r>
          </a:p>
          <a:p>
            <a:pPr marL="411480" lvl="1" indent="0">
              <a:buNone/>
            </a:pPr>
            <a:r>
              <a:rPr lang="en-US" sz="2000" dirty="0"/>
              <a:t>Some vocab overlap: 1566.5144025293434</a:t>
            </a:r>
          </a:p>
          <a:p>
            <a:pPr marL="411480" lvl="1" indent="0">
              <a:buNone/>
            </a:pPr>
            <a:r>
              <a:rPr lang="en-US" sz="2000" dirty="0"/>
              <a:t>Same language: 24869.156857706537</a:t>
            </a:r>
          </a:p>
          <a:p>
            <a:pPr marL="411480" lvl="1" indent="0">
              <a:buNone/>
            </a:pPr>
            <a:r>
              <a:rPr lang="en-US" sz="2000" dirty="0"/>
              <a:t>French: 99999.99999999993</a:t>
            </a:r>
          </a:p>
        </p:txBody>
      </p:sp>
    </p:spTree>
    <p:extLst>
      <p:ext uri="{BB962C8B-B14F-4D97-AF65-F5344CB8AC3E}">
        <p14:creationId xmlns:p14="http://schemas.microsoft.com/office/powerpoint/2010/main" val="762366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was a brief introduction to </a:t>
            </a:r>
            <a:r>
              <a:rPr lang="en-US" dirty="0" err="1"/>
              <a:t>ngram</a:t>
            </a:r>
            <a:r>
              <a:rPr lang="en-US" dirty="0"/>
              <a:t> models:</a:t>
            </a:r>
          </a:p>
          <a:p>
            <a:pPr lvl="1"/>
            <a:r>
              <a:rPr lang="en-US" dirty="0"/>
              <a:t>We can calculate probabilities for higher order models (bigram, trigram, n-gram model)</a:t>
            </a:r>
          </a:p>
          <a:p>
            <a:pPr lvl="1"/>
            <a:r>
              <a:rPr lang="en-US" dirty="0"/>
              <a:t>Our code could do better smoothing (Good-Turing…)</a:t>
            </a:r>
          </a:p>
          <a:p>
            <a:pPr lvl="1"/>
            <a:r>
              <a:rPr lang="en-US" dirty="0"/>
              <a:t>For n-grams, we can use shorter grams if longer ones are OOV (a.k.a. </a:t>
            </a:r>
            <a:r>
              <a:rPr lang="en-US" b="1" i="1" dirty="0" err="1"/>
              <a:t>backoff</a:t>
            </a:r>
            <a:r>
              <a:rPr lang="en-US" b="1" i="1" dirty="0"/>
              <a:t> </a:t>
            </a:r>
            <a:r>
              <a:rPr lang="en-US" i="1" dirty="0"/>
              <a:t>models</a:t>
            </a:r>
            <a:r>
              <a:rPr lang="en-US" dirty="0"/>
              <a:t>), or incorporate weights from all attested n-gram lengths (</a:t>
            </a:r>
            <a:r>
              <a:rPr lang="en-US" b="1" i="1" dirty="0"/>
              <a:t>interpolation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variable length n-grams</a:t>
            </a:r>
          </a:p>
          <a:p>
            <a:pPr>
              <a:buFont typeface="Wingdings"/>
              <a:buChar char="Ø"/>
            </a:pPr>
            <a:r>
              <a:rPr lang="en-US" dirty="0"/>
              <a:t>Recommended reading: </a:t>
            </a:r>
            <a:r>
              <a:rPr lang="en-US" dirty="0" err="1"/>
              <a:t>Jurafsky</a:t>
            </a:r>
            <a:r>
              <a:rPr lang="en-US" dirty="0"/>
              <a:t> &amp; Martin (2017, C4 – [at least] pages 1-16)</a:t>
            </a:r>
          </a:p>
          <a:p>
            <a:pPr lvl="1"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54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N-gram models were (and are) used for a long time, give reasonable results with small datasets</a:t>
            </a:r>
          </a:p>
          <a:p>
            <a:r>
              <a:rPr lang="en-US" dirty="0"/>
              <a:t>But it’s 2021 and we need to talk about Neural Networks…</a:t>
            </a:r>
          </a:p>
          <a:p>
            <a:pPr lvl="1"/>
            <a:r>
              <a:rPr lang="en-US" dirty="0"/>
              <a:t>Reliance on machine learning to find best model</a:t>
            </a:r>
          </a:p>
          <a:p>
            <a:pPr lvl="1"/>
            <a:r>
              <a:rPr lang="en-US" dirty="0"/>
              <a:t>Deep Learning architectures allow special conditions to be learned for huge numbers of interacting features – not just last 2 words</a:t>
            </a:r>
          </a:p>
          <a:p>
            <a:pPr lvl="1"/>
            <a:r>
              <a:rPr lang="en-US" dirty="0"/>
              <a:t>Numerical representation of words allows defaulting to ‘similar’ words</a:t>
            </a:r>
          </a:p>
          <a:p>
            <a:pPr lvl="1"/>
            <a:r>
              <a:rPr lang="en-US" dirty="0"/>
              <a:t>Memory based architectures let the computer ‘remember’ having seen something to trigger different behavior</a:t>
            </a:r>
          </a:p>
          <a:p>
            <a:pPr lvl="1"/>
            <a:r>
              <a:rPr lang="en-US" dirty="0"/>
              <a:t>Use of attention weights to prioritize different cues</a:t>
            </a:r>
          </a:p>
          <a:p>
            <a:pPr marL="10953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93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Contemporary language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66737" indent="-457200"/>
            <a:r>
              <a:rPr lang="en-US" dirty="0"/>
              <a:t>Our discussion will be necessarily </a:t>
            </a:r>
            <a:r>
              <a:rPr lang="en-US" b="1" dirty="0"/>
              <a:t>shallow</a:t>
            </a:r>
          </a:p>
          <a:p>
            <a:pPr marL="566737" indent="-457200"/>
            <a:r>
              <a:rPr lang="en-US" dirty="0"/>
              <a:t>Theoretical overview available in </a:t>
            </a:r>
            <a:r>
              <a:rPr lang="en-US" dirty="0" err="1"/>
              <a:t>Jurafsky</a:t>
            </a:r>
            <a:r>
              <a:rPr lang="en-US" dirty="0"/>
              <a:t> &amp; Martin (2017, C7)</a:t>
            </a:r>
          </a:p>
          <a:p>
            <a:pPr marL="566737" indent="-457200"/>
            <a:r>
              <a:rPr lang="en-US" dirty="0"/>
              <a:t>For more with practical examples in Python I recommend working through: </a:t>
            </a:r>
          </a:p>
          <a:p>
            <a:pPr marL="914717" lvl="1" indent="-457200"/>
            <a:r>
              <a:rPr lang="en-US" i="1" dirty="0"/>
              <a:t>Hands-on Machine Learning with </a:t>
            </a:r>
            <a:r>
              <a:rPr lang="en-US" i="1" dirty="0" err="1"/>
              <a:t>Scikit</a:t>
            </a:r>
            <a:r>
              <a:rPr lang="en-US" i="1" dirty="0"/>
              <a:t>-Learn and </a:t>
            </a:r>
            <a:r>
              <a:rPr lang="en-US" i="1" dirty="0" err="1"/>
              <a:t>TensorFlow</a:t>
            </a:r>
            <a:r>
              <a:rPr lang="en-US" i="1" dirty="0"/>
              <a:t> </a:t>
            </a:r>
            <a:r>
              <a:rPr lang="en-US" dirty="0"/>
              <a:t>/ A. </a:t>
            </a:r>
            <a:r>
              <a:rPr lang="en-US" dirty="0" err="1"/>
              <a:t>Geron</a:t>
            </a:r>
            <a:r>
              <a:rPr lang="en-US" dirty="0"/>
              <a:t> </a:t>
            </a:r>
          </a:p>
          <a:p>
            <a:pPr marL="914717" lvl="1" indent="-457200"/>
            <a:r>
              <a:rPr lang="en-US" dirty="0">
                <a:hlinkClick r:id="rId2"/>
              </a:rPr>
              <a:t>https://github.com/ageron/handson-ml</a:t>
            </a:r>
            <a:endParaRPr lang="en-US" dirty="0"/>
          </a:p>
          <a:p>
            <a:pPr marL="566737" indent="-457200"/>
            <a:r>
              <a:rPr lang="en-US" dirty="0"/>
              <a:t>For grad students especially: consider more advanced ML courses (LING-504 in spring)</a:t>
            </a:r>
          </a:p>
        </p:txBody>
      </p:sp>
    </p:spTree>
    <p:extLst>
      <p:ext uri="{BB962C8B-B14F-4D97-AF65-F5344CB8AC3E}">
        <p14:creationId xmlns:p14="http://schemas.microsoft.com/office/powerpoint/2010/main" val="1962206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forward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Basic neural networks:</a:t>
            </a:r>
          </a:p>
          <a:p>
            <a:pPr lvl="1"/>
            <a:r>
              <a:rPr lang="en-US" dirty="0"/>
              <a:t>Take a bunch of inputs</a:t>
            </a:r>
          </a:p>
          <a:p>
            <a:pPr lvl="1"/>
            <a:r>
              <a:rPr lang="en-US" dirty="0"/>
              <a:t>Activate ‘synapses’</a:t>
            </a:r>
          </a:p>
          <a:p>
            <a:pPr lvl="1"/>
            <a:r>
              <a:rPr lang="en-US" dirty="0"/>
              <a:t>Propagate activation forward</a:t>
            </a:r>
          </a:p>
          <a:p>
            <a:pPr lvl="1"/>
            <a:r>
              <a:rPr lang="en-US" dirty="0"/>
              <a:t>Fire some output</a:t>
            </a:r>
          </a:p>
          <a:p>
            <a:r>
              <a:rPr lang="en-US" dirty="0"/>
              <a:t>Input and output can be</a:t>
            </a:r>
            <a:br>
              <a:rPr lang="en-US" dirty="0"/>
            </a:br>
            <a:r>
              <a:rPr lang="en-US" dirty="0"/>
              <a:t>anything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/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/>
              <a:t>cat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28</a:t>
            </a:fld>
            <a:endParaRPr lang="de-DE" altLang="en-US"/>
          </a:p>
        </p:txBody>
      </p:sp>
      <p:pic>
        <p:nvPicPr>
          <p:cNvPr id="7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5205528"/>
            <a:ext cx="2211203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I saw the cat on the mat…</a:t>
            </a:r>
          </a:p>
        </p:txBody>
      </p:sp>
    </p:spTree>
    <p:extLst>
      <p:ext uri="{BB962C8B-B14F-4D97-AF65-F5344CB8AC3E}">
        <p14:creationId xmlns:p14="http://schemas.microsoft.com/office/powerpoint/2010/main" val="2398910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Back-propagation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learn?</a:t>
            </a:r>
          </a:p>
          <a:p>
            <a:pPr lvl="1"/>
            <a:r>
              <a:rPr lang="en-US" dirty="0"/>
              <a:t>Whenever the output is</a:t>
            </a:r>
            <a:br>
              <a:rPr lang="en-US" dirty="0"/>
            </a:br>
            <a:r>
              <a:rPr lang="en-US" dirty="0"/>
              <a:t>wrong we apply a cost</a:t>
            </a:r>
            <a:br>
              <a:rPr lang="en-US" dirty="0"/>
            </a:br>
            <a:r>
              <a:rPr lang="en-US" dirty="0"/>
              <a:t>to all activating inputs</a:t>
            </a:r>
          </a:p>
          <a:p>
            <a:pPr lvl="1"/>
            <a:r>
              <a:rPr lang="en-US" dirty="0"/>
              <a:t>Propagate back in the </a:t>
            </a:r>
            <a:br>
              <a:rPr lang="en-US" dirty="0"/>
            </a:br>
            <a:r>
              <a:rPr lang="en-US" dirty="0"/>
              <a:t>network</a:t>
            </a:r>
          </a:p>
          <a:p>
            <a:pPr lvl="1"/>
            <a:r>
              <a:rPr lang="en-US" dirty="0"/>
              <a:t>Weights are modified</a:t>
            </a:r>
          </a:p>
          <a:p>
            <a:r>
              <a:rPr lang="en-US" dirty="0"/>
              <a:t>Word example:</a:t>
            </a:r>
          </a:p>
          <a:p>
            <a:pPr lvl="1"/>
            <a:r>
              <a:rPr lang="en-US" dirty="0"/>
              <a:t>Input: </a:t>
            </a:r>
            <a:r>
              <a:rPr lang="en-US" b="1" i="1" dirty="0">
                <a:solidFill>
                  <a:srgbClr val="0000FF"/>
                </a:solidFill>
              </a:rPr>
              <a:t>the</a:t>
            </a:r>
          </a:p>
          <a:p>
            <a:pPr lvl="1"/>
            <a:r>
              <a:rPr lang="en-US" dirty="0"/>
              <a:t>Output: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n-US" b="1" i="1" dirty="0"/>
              <a:t> </a:t>
            </a:r>
            <a:r>
              <a:rPr lang="en-US" dirty="0"/>
              <a:t>-&gt; all active input links to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/>
              <a:t>are penalized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29</a:t>
            </a:fld>
            <a:endParaRPr lang="de-DE" altLang="en-US"/>
          </a:p>
        </p:txBody>
      </p:sp>
      <p:pic>
        <p:nvPicPr>
          <p:cNvPr id="3074" name="Picture 2" descr="https://upload.wikimedia.org/wikipedia/en/5/54/Feed_forward_neural_n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7072"/>
            <a:ext cx="36195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00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Due Friday, October </a:t>
            </a:r>
            <a:r>
              <a:rPr lang="en-US" b="1" dirty="0"/>
              <a:t>22</a:t>
            </a:r>
          </a:p>
          <a:p>
            <a:r>
              <a:rPr lang="en-US" dirty="0"/>
              <a:t>Longer project - improve the n-gram generator</a:t>
            </a:r>
          </a:p>
          <a:p>
            <a:pPr lvl="1"/>
            <a:r>
              <a:rPr lang="en-US" dirty="0"/>
              <a:t>Remember extra credit is totally optional!</a:t>
            </a:r>
          </a:p>
          <a:p>
            <a:pPr lvl="1"/>
            <a:r>
              <a:rPr lang="en-US" dirty="0"/>
              <a:t>If you want to try using </a:t>
            </a:r>
            <a:r>
              <a:rPr lang="en-US" dirty="0" err="1"/>
              <a:t>TreebankWordDetokenizer</a:t>
            </a:r>
            <a:r>
              <a:rPr lang="en-US" dirty="0"/>
              <a:t>, many usage examples online: </a:t>
            </a:r>
            <a:r>
              <a:rPr lang="en-US" dirty="0">
                <a:hlinkClick r:id="rId2"/>
              </a:rPr>
              <a:t>https://stackoverflow.com/questions/21948019/python-untokenize-a-sentence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437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descent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can we find the best</a:t>
            </a:r>
            <a:br>
              <a:rPr lang="en-US" dirty="0"/>
            </a:br>
            <a:r>
              <a:rPr lang="en-US" dirty="0"/>
              <a:t>weights?</a:t>
            </a:r>
          </a:p>
          <a:p>
            <a:pPr lvl="1"/>
            <a:r>
              <a:rPr lang="en-US" dirty="0"/>
              <a:t>Make fewest mistakes</a:t>
            </a:r>
          </a:p>
          <a:p>
            <a:pPr lvl="1"/>
            <a:r>
              <a:rPr lang="en-US" dirty="0"/>
              <a:t>Track derivative of cost</a:t>
            </a:r>
            <a:br>
              <a:rPr lang="en-US" dirty="0"/>
            </a:br>
            <a:r>
              <a:rPr lang="en-US" dirty="0"/>
              <a:t>(loss function)</a:t>
            </a:r>
          </a:p>
          <a:p>
            <a:pPr lvl="1"/>
            <a:r>
              <a:rPr lang="en-US" dirty="0"/>
              <a:t>If cost is getting less, all</a:t>
            </a:r>
            <a:br>
              <a:rPr lang="en-US" dirty="0"/>
            </a:br>
            <a:r>
              <a:rPr lang="en-US" dirty="0"/>
              <a:t>is well</a:t>
            </a:r>
          </a:p>
          <a:p>
            <a:pPr lvl="1"/>
            <a:r>
              <a:rPr lang="en-US" dirty="0"/>
              <a:t>If cost is getting higher,</a:t>
            </a:r>
            <a:br>
              <a:rPr lang="en-US" dirty="0"/>
            </a:br>
            <a:r>
              <a:rPr lang="en-US" dirty="0"/>
              <a:t>correct in other direction,</a:t>
            </a:r>
            <a:br>
              <a:rPr lang="en-US" dirty="0"/>
            </a:br>
            <a:r>
              <a:rPr lang="en-US" dirty="0"/>
              <a:t>until network converges</a:t>
            </a:r>
            <a:br>
              <a:rPr lang="en-US" dirty="0"/>
            </a:br>
            <a:r>
              <a:rPr lang="en-US" dirty="0"/>
              <a:t>on a minimal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30</a:t>
            </a:fld>
            <a:endParaRPr lang="de-DE" altLang="en-US"/>
          </a:p>
        </p:txBody>
      </p:sp>
      <p:pic>
        <p:nvPicPr>
          <p:cNvPr id="5122" name="Picture 2" descr="https://upload.wikimedia.org/wikipedia/commons/6/6d/Error_surface_of_a_linear_neuron_with_two_input_weigh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11" y="2348880"/>
            <a:ext cx="4416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43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a glorified lookup table?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neural networks are very impressive, they are only as good as input/output features</a:t>
            </a:r>
          </a:p>
          <a:p>
            <a:pPr lvl="1"/>
            <a:r>
              <a:rPr lang="en-US" dirty="0"/>
              <a:t>Mapping words to words is not that amazing</a:t>
            </a:r>
          </a:p>
          <a:p>
            <a:pPr lvl="1"/>
            <a:r>
              <a:rPr lang="en-US" dirty="0"/>
              <a:t>Getting from words to sentences is still a problem</a:t>
            </a:r>
          </a:p>
          <a:p>
            <a:pPr lvl="1"/>
            <a:r>
              <a:rPr lang="en-US" dirty="0"/>
              <a:t>Many words will be </a:t>
            </a:r>
            <a:r>
              <a:rPr lang="en-US" b="1" dirty="0"/>
              <a:t>OOV</a:t>
            </a:r>
            <a:r>
              <a:rPr lang="en-US" dirty="0"/>
              <a:t> (out of vocabulary)</a:t>
            </a:r>
            <a:endParaRPr lang="en-US" b="1" dirty="0"/>
          </a:p>
          <a:p>
            <a:r>
              <a:rPr lang="en-US" dirty="0"/>
              <a:t>State of the art neural LMs use many tricks to solve these problems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EC3B4-8F3D-4284-BC11-1DBD5D433993}" type="slidenum">
              <a:rPr lang="de-DE" altLang="en-US" smtClean="0"/>
              <a:pPr>
                <a:defRPr/>
              </a:pPr>
              <a:t>31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21167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Vector space models / </a:t>
            </a:r>
            <a:r>
              <a:rPr lang="en-US" dirty="0" err="1"/>
              <a:t>embeddings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Co-occurrence </a:t>
            </a:r>
            <a:br>
              <a:rPr lang="en-US" dirty="0"/>
            </a:br>
            <a:r>
              <a:rPr lang="en-US" dirty="0"/>
              <a:t>frequencies (or </a:t>
            </a:r>
            <a:br>
              <a:rPr lang="en-US" dirty="0"/>
            </a:br>
            <a:r>
              <a:rPr lang="en-US" dirty="0"/>
              <a:t>transformations</a:t>
            </a:r>
            <a:br>
              <a:rPr lang="en-US" dirty="0"/>
            </a:br>
            <a:r>
              <a:rPr lang="en-US" dirty="0"/>
              <a:t>thereof) make a </a:t>
            </a:r>
            <a:br>
              <a:rPr lang="en-US" dirty="0"/>
            </a:br>
            <a:r>
              <a:rPr lang="en-US" dirty="0"/>
              <a:t>vector space</a:t>
            </a:r>
          </a:p>
          <a:p>
            <a:r>
              <a:rPr lang="en-US" dirty="0"/>
              <a:t>Allows similarity </a:t>
            </a:r>
            <a:br>
              <a:rPr lang="en-US" dirty="0"/>
            </a:br>
            <a:r>
              <a:rPr lang="en-US" dirty="0"/>
              <a:t>metrics for words</a:t>
            </a:r>
            <a:br>
              <a:rPr lang="en-US" dirty="0"/>
            </a:br>
            <a:r>
              <a:rPr lang="en-US" dirty="0"/>
              <a:t>and documents</a:t>
            </a:r>
          </a:p>
          <a:p>
            <a:r>
              <a:rPr lang="en-US" dirty="0"/>
              <a:t>Models of meaning</a:t>
            </a:r>
            <a:br>
              <a:rPr lang="en-US" dirty="0"/>
            </a:br>
            <a:r>
              <a:rPr lang="en-US" dirty="0"/>
              <a:t>based on neighboring</a:t>
            </a:r>
            <a:br>
              <a:rPr lang="en-US" dirty="0"/>
            </a:br>
            <a:r>
              <a:rPr lang="en-US" dirty="0"/>
              <a:t>words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94806"/>
            <a:ext cx="4390826" cy="390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2720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Projecting vectors to lower dimensions</a:t>
            </a:r>
          </a:p>
          <a:p>
            <a:pPr lvl="1"/>
            <a:r>
              <a:rPr lang="en-US" dirty="0"/>
              <a:t>Reveal systematic relationships</a:t>
            </a:r>
          </a:p>
          <a:p>
            <a:pPr lvl="1"/>
            <a:r>
              <a:rPr lang="en-US" dirty="0"/>
              <a:t>Word level similarity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60068"/>
            <a:ext cx="21336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Word2Vec</a:t>
            </a:r>
          </a:p>
        </p:txBody>
      </p:sp>
      <p:pic>
        <p:nvPicPr>
          <p:cNvPr id="7170" name="Picture 2" descr="https://www.tensorflow.org/versions/r0.8/images/linear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1" y="3251902"/>
            <a:ext cx="8557359" cy="299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750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LING-504 ML for Linguistics / Amir Zeldes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Don’t count, predict! </a:t>
            </a:r>
            <a:r>
              <a:rPr lang="en-US" sz="2800" dirty="0"/>
              <a:t>(see </a:t>
            </a:r>
            <a:r>
              <a:rPr lang="en-US" sz="2800" dirty="0" err="1"/>
              <a:t>Baroni</a:t>
            </a:r>
            <a:r>
              <a:rPr lang="en-US" sz="2800" dirty="0"/>
              <a:t> et al. 2014)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8378"/>
            <a:ext cx="7920880" cy="504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0152" y="6505599"/>
            <a:ext cx="3203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mccormickml.com</a:t>
            </a:r>
          </a:p>
        </p:txBody>
      </p:sp>
    </p:spTree>
    <p:extLst>
      <p:ext uri="{BB962C8B-B14F-4D97-AF65-F5344CB8AC3E}">
        <p14:creationId xmlns:p14="http://schemas.microsoft.com/office/powerpoint/2010/main" val="39030250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 grained meaning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Vector Space Models can also be used to represent word meaning:</a:t>
            </a:r>
          </a:p>
          <a:p>
            <a:pPr lvl="1"/>
            <a:r>
              <a:rPr lang="en-US" dirty="0"/>
              <a:t>Approaches to Distributional Semantics (Harris 1954)</a:t>
            </a:r>
          </a:p>
          <a:p>
            <a:pPr lvl="1"/>
            <a:r>
              <a:rPr lang="en-US" i="1" dirty="0"/>
              <a:t>The meaning of a word is its usage in the language </a:t>
            </a:r>
            <a:r>
              <a:rPr lang="en-US" dirty="0"/>
              <a:t>(Wittgenstein 1953)</a:t>
            </a:r>
          </a:p>
          <a:p>
            <a:pPr lvl="1"/>
            <a:r>
              <a:rPr lang="en-US" i="1" dirty="0"/>
              <a:t>You shall know a word by the company it keeps </a:t>
            </a:r>
            <a:r>
              <a:rPr lang="en-US" dirty="0"/>
              <a:t>(Firth 1957)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now have the data and computing power to realize this</a:t>
            </a:r>
          </a:p>
          <a:p>
            <a:pPr>
              <a:buFont typeface="Wingdings"/>
              <a:buChar char="Ø"/>
            </a:pPr>
            <a:r>
              <a:rPr lang="en-US" dirty="0"/>
              <a:t>Recommended advanced readings: </a:t>
            </a:r>
            <a:br>
              <a:rPr lang="en-US" dirty="0"/>
            </a:br>
            <a:r>
              <a:rPr lang="en-US" dirty="0" err="1"/>
              <a:t>Baroni</a:t>
            </a:r>
            <a:r>
              <a:rPr lang="en-US" dirty="0"/>
              <a:t> &amp; </a:t>
            </a:r>
            <a:r>
              <a:rPr lang="en-US" dirty="0" err="1"/>
              <a:t>Zamparelli</a:t>
            </a:r>
            <a:r>
              <a:rPr lang="en-US" dirty="0"/>
              <a:t> 2010, </a:t>
            </a:r>
            <a:r>
              <a:rPr lang="en-US" dirty="0" err="1"/>
              <a:t>Bruni</a:t>
            </a:r>
            <a:r>
              <a:rPr lang="en-US" dirty="0"/>
              <a:t> et al. 2012, </a:t>
            </a:r>
            <a:r>
              <a:rPr lang="en-US" dirty="0" err="1"/>
              <a:t>Baroni</a:t>
            </a:r>
            <a:r>
              <a:rPr lang="en-US" dirty="0"/>
              <a:t> et al. 2014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493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Word2Vec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Implementation of distributional semantics (</a:t>
            </a:r>
            <a:r>
              <a:rPr lang="en-US" dirty="0" err="1"/>
              <a:t>Mikolov</a:t>
            </a:r>
            <a:r>
              <a:rPr lang="en-US" dirty="0"/>
              <a:t> et al. 2013)</a:t>
            </a:r>
          </a:p>
          <a:p>
            <a:pPr lvl="1"/>
            <a:r>
              <a:rPr lang="en-US" dirty="0"/>
              <a:t>Use a window of ±2 tokens</a:t>
            </a:r>
          </a:p>
          <a:p>
            <a:pPr lvl="1"/>
            <a:r>
              <a:rPr lang="en-US" dirty="0"/>
              <a:t>Track co-occurrence of target word with its nearest neighbors</a:t>
            </a:r>
          </a:p>
          <a:p>
            <a:pPr lvl="1"/>
            <a:r>
              <a:rPr lang="en-US" dirty="0"/>
              <a:t>Vector space as a matrix of each word vs. its potential neighbors:</a:t>
            </a:r>
          </a:p>
          <a:p>
            <a:pPr lvl="2"/>
            <a:r>
              <a:rPr lang="en-US" dirty="0"/>
              <a:t>cactus – Christmas : close to no co-occurrences in window</a:t>
            </a:r>
          </a:p>
          <a:p>
            <a:pPr lvl="2"/>
            <a:r>
              <a:rPr lang="en-US" dirty="0"/>
              <a:t>Queen – England: many co-occurrences</a:t>
            </a:r>
          </a:p>
        </p:txBody>
      </p:sp>
    </p:spTree>
    <p:extLst>
      <p:ext uri="{BB962C8B-B14F-4D97-AF65-F5344CB8AC3E}">
        <p14:creationId xmlns:p14="http://schemas.microsoft.com/office/powerpoint/2010/main" val="14694635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Skip-gram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 a neural network to use target word vectors to predict context words</a:t>
            </a:r>
          </a:p>
          <a:p>
            <a:pPr lvl="1"/>
            <a:r>
              <a:rPr lang="en-US" dirty="0"/>
              <a:t>Problem re-dressed as a binary classification task</a:t>
            </a:r>
          </a:p>
          <a:p>
            <a:pPr lvl="1"/>
            <a:r>
              <a:rPr lang="en-US" dirty="0"/>
              <a:t>For some candidate word: is it a neighbor of our word or not?</a:t>
            </a:r>
          </a:p>
          <a:p>
            <a:pPr lvl="2"/>
            <a:r>
              <a:rPr lang="en-US" dirty="0"/>
              <a:t>Mix positive examples: Queen -&gt; England?  YES</a:t>
            </a:r>
          </a:p>
          <a:p>
            <a:pPr lvl="2"/>
            <a:r>
              <a:rPr lang="en-US" dirty="0"/>
              <a:t>And negative ones: Queen -&gt; curry? NO</a:t>
            </a:r>
          </a:p>
          <a:p>
            <a:pPr lvl="1"/>
            <a:r>
              <a:rPr lang="en-US" dirty="0"/>
              <a:t>Alter the input vector representation as a result</a:t>
            </a:r>
          </a:p>
          <a:p>
            <a:r>
              <a:rPr lang="en-US" dirty="0"/>
              <a:t>Final vectors can be used to rank similarity</a:t>
            </a:r>
          </a:p>
        </p:txBody>
      </p:sp>
    </p:spTree>
    <p:extLst>
      <p:ext uri="{BB962C8B-B14F-4D97-AF65-F5344CB8AC3E}">
        <p14:creationId xmlns:p14="http://schemas.microsoft.com/office/powerpoint/2010/main" val="38002601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there one answer?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would you expect the vector space to tell you?</a:t>
            </a:r>
          </a:p>
          <a:p>
            <a:pPr lvl="1"/>
            <a:r>
              <a:rPr lang="en-US" dirty="0"/>
              <a:t>Most similar word to: </a:t>
            </a:r>
            <a:r>
              <a:rPr lang="en-US" b="1" dirty="0"/>
              <a:t>Android</a:t>
            </a:r>
          </a:p>
          <a:p>
            <a:pPr lvl="1"/>
            <a:r>
              <a:rPr lang="en-US" b="1" dirty="0"/>
              <a:t>lemon </a:t>
            </a:r>
            <a:r>
              <a:rPr lang="en-US" dirty="0"/>
              <a:t>is to </a:t>
            </a:r>
            <a:r>
              <a:rPr lang="en-US" b="1" dirty="0"/>
              <a:t>orange </a:t>
            </a:r>
            <a:r>
              <a:rPr lang="en-US" dirty="0"/>
              <a:t>as </a:t>
            </a:r>
            <a:r>
              <a:rPr lang="en-US" b="1" dirty="0"/>
              <a:t>apple </a:t>
            </a:r>
            <a:r>
              <a:rPr lang="en-US" dirty="0"/>
              <a:t>is to …?</a:t>
            </a:r>
          </a:p>
          <a:p>
            <a:pPr lvl="1"/>
            <a:r>
              <a:rPr lang="en-US" dirty="0"/>
              <a:t>Which is different? </a:t>
            </a:r>
            <a:br>
              <a:rPr lang="en-US" dirty="0"/>
            </a:br>
            <a:r>
              <a:rPr lang="en-US" b="1" dirty="0"/>
              <a:t>lemon orange apple cucumber</a:t>
            </a:r>
          </a:p>
          <a:p>
            <a:pPr lvl="1"/>
            <a:endParaRPr lang="en-US" b="1" dirty="0"/>
          </a:p>
          <a:p>
            <a:r>
              <a:rPr lang="en-US" dirty="0"/>
              <a:t>Try the demo here:</a:t>
            </a:r>
          </a:p>
          <a:p>
            <a:pPr lvl="1"/>
            <a:r>
              <a:rPr lang="en-US" dirty="0">
                <a:hlinkClick r:id="rId2"/>
              </a:rPr>
              <a:t>http://rare-technologies.com/word2vec-tutorial/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8144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Despite some weaknesses…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Word vectors </a:t>
            </a:r>
            <a:r>
              <a:rPr lang="en-US" dirty="0"/>
              <a:t>or </a:t>
            </a:r>
            <a:r>
              <a:rPr lang="en-US" b="1" dirty="0"/>
              <a:t>embeddings</a:t>
            </a:r>
            <a:r>
              <a:rPr lang="en-US" dirty="0"/>
              <a:t> are a very potent tool</a:t>
            </a:r>
          </a:p>
          <a:p>
            <a:pPr lvl="1"/>
            <a:r>
              <a:rPr lang="en-US" dirty="0"/>
              <a:t>Relatively easy to get and use</a:t>
            </a:r>
          </a:p>
          <a:p>
            <a:pPr lvl="1"/>
            <a:r>
              <a:rPr lang="en-US" dirty="0"/>
              <a:t>Unparalleled access to arbitrary word meaning</a:t>
            </a:r>
          </a:p>
          <a:p>
            <a:pPr lvl="1"/>
            <a:r>
              <a:rPr lang="en-US" dirty="0"/>
              <a:t>Very good at getting similarity in some contexts</a:t>
            </a:r>
          </a:p>
          <a:p>
            <a:pPr lvl="1"/>
            <a:r>
              <a:rPr lang="en-US" dirty="0"/>
              <a:t>State of the art for dealing with ‘</a:t>
            </a:r>
            <a:r>
              <a:rPr lang="en-US" b="1" dirty="0"/>
              <a:t>OOV’ </a:t>
            </a:r>
            <a:r>
              <a:rPr lang="en-US" dirty="0"/>
              <a:t>items </a:t>
            </a:r>
            <a:br>
              <a:rPr lang="en-US" dirty="0"/>
            </a:br>
            <a:r>
              <a:rPr lang="en-US" dirty="0"/>
              <a:t>(Chen &amp; Manning 2014) – as long as they’re not OOV in the corpus used to train embeddings</a:t>
            </a:r>
          </a:p>
          <a:p>
            <a:pPr lvl="1"/>
            <a:r>
              <a:rPr lang="en-US" dirty="0"/>
              <a:t>Allows context to compensate for missing terms (esp. recent architectures, e.g. </a:t>
            </a:r>
            <a:r>
              <a:rPr lang="en-US" b="1" dirty="0" err="1"/>
              <a:t>ELMo</a:t>
            </a:r>
            <a:r>
              <a:rPr lang="en-US" b="1" dirty="0"/>
              <a:t>, BERT</a:t>
            </a:r>
            <a:r>
              <a:rPr lang="en-US" dirty="0"/>
              <a:t> – Peters et al. 2018, Devlin et al. 2018)</a:t>
            </a:r>
          </a:p>
        </p:txBody>
      </p:sp>
    </p:spTree>
    <p:extLst>
      <p:ext uri="{BB962C8B-B14F-4D97-AF65-F5344CB8AC3E}">
        <p14:creationId xmlns:p14="http://schemas.microsoft.com/office/powerpoint/2010/main" val="253570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if we don’t like Dickens?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changes into our other midmarket power forms . Thanks again for your help on this . Carol St. Clair EB 3889 713-853-3989 ( Phone ) 713-646-3393 ( Fax ) </a:t>
            </a:r>
            <a:r>
              <a:rPr lang="en-US" dirty="0" err="1"/>
              <a:t>carol.st.clair</a:t>
            </a:r>
            <a:r>
              <a:rPr lang="en-US" dirty="0"/>
              <a:t> @ enron.com All , Please see the attached Interconnect Agreement with </a:t>
            </a:r>
            <a:r>
              <a:rPr lang="en-US" dirty="0" err="1"/>
              <a:t>Questar</a:t>
            </a:r>
            <a:r>
              <a:rPr lang="en-US" dirty="0"/>
              <a:t> . </a:t>
            </a:r>
            <a:r>
              <a:rPr lang="en-US" dirty="0" err="1"/>
              <a:t>Transwestern</a:t>
            </a:r>
            <a:r>
              <a:rPr lang="en-US" dirty="0"/>
              <a:t> will own and operate the interconnect . </a:t>
            </a:r>
            <a:r>
              <a:rPr lang="en-US" dirty="0" err="1"/>
              <a:t>Questar</a:t>
            </a:r>
            <a:r>
              <a:rPr lang="en-US" dirty="0"/>
              <a:t> may be able to purchase material , but some of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3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 (bonus – gram?)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Furies , and I 'll be as good as my word ; but speciously for Master Fenton . Well , on went he for a search , and away went I for foul clothes . But mark the sequel , Master Brook-I suffered the pangs of three several deaths : first , an intolerable fright to be detected with a jealous rotten bell-</a:t>
            </a:r>
            <a:r>
              <a:rPr lang="en-US" dirty="0" err="1"/>
              <a:t>wether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7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language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 predictive modeling of language, n-gram models can be very effective</a:t>
                </a:r>
              </a:p>
              <a:p>
                <a:r>
                  <a:rPr lang="en-US" dirty="0"/>
                  <a:t>We can calculate the probability of any sequence of words, given training data: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:r>
                  <a:rPr lang="en-US" i="1" dirty="0"/>
                  <a:t>P(w1,w2 … </a:t>
                </a:r>
                <a:r>
                  <a:rPr lang="en-US" i="1" dirty="0" err="1"/>
                  <a:t>wk</a:t>
                </a:r>
                <a:r>
                  <a:rPr lang="en-US" i="1" dirty="0"/>
                  <a:t>) = P(w1)*P(w2|w1)*P(w3|w1,w2)… </a:t>
                </a:r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8004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will our model 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measure the quality of a model, we'd like to know how well it </a:t>
            </a:r>
            <a:r>
              <a:rPr lang="en-US" b="1" dirty="0"/>
              <a:t>fits</a:t>
            </a:r>
            <a:r>
              <a:rPr lang="en-US" dirty="0"/>
              <a:t> a certain data set</a:t>
            </a:r>
          </a:p>
          <a:p>
            <a:r>
              <a:rPr lang="en-US" dirty="0"/>
              <a:t>What kind of language is easy to model?</a:t>
            </a:r>
          </a:p>
          <a:p>
            <a:pPr lvl="1"/>
            <a:r>
              <a:rPr lang="en-US" dirty="0"/>
              <a:t>If the language we are modeling has only one word, it's perfectly predictable: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….</a:t>
            </a:r>
          </a:p>
          <a:p>
            <a:pPr lvl="1"/>
            <a:r>
              <a:rPr lang="en-US" dirty="0"/>
              <a:t>If it has 1,000,000 different </a:t>
            </a:r>
            <a:r>
              <a:rPr lang="en-US" dirty="0" err="1"/>
              <a:t>equiprobable</a:t>
            </a:r>
            <a:r>
              <a:rPr lang="en-US" dirty="0"/>
              <a:t> words, it's very hard to model</a:t>
            </a:r>
          </a:p>
          <a:p>
            <a:pPr lvl="1"/>
            <a:r>
              <a:rPr lang="en-US" dirty="0"/>
              <a:t>If it has 1,000,000 different words but…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Spam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spam</a:t>
            </a:r>
            <a:r>
              <a:rPr lang="en-US" i="1" dirty="0">
                <a:solidFill>
                  <a:srgbClr val="0070C0"/>
                </a:solidFill>
              </a:rPr>
              <a:t> furry spam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will our model 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measure this predictability?</a:t>
            </a:r>
          </a:p>
          <a:p>
            <a:r>
              <a:rPr lang="en-US" dirty="0"/>
              <a:t>We can use a given model to </a:t>
            </a:r>
            <a:r>
              <a:rPr lang="en-US" b="1" dirty="0"/>
              <a:t>assign</a:t>
            </a:r>
            <a:r>
              <a:rPr lang="en-US" dirty="0"/>
              <a:t> a probability to some data</a:t>
            </a:r>
          </a:p>
          <a:p>
            <a:pPr lvl="1"/>
            <a:r>
              <a:rPr lang="en-US" dirty="0"/>
              <a:t>We know how to get </a:t>
            </a:r>
            <a:r>
              <a:rPr lang="en-US" i="1" dirty="0"/>
              <a:t>P(w</a:t>
            </a:r>
            <a:r>
              <a:rPr lang="en-US" i="1" baseline="-25000" dirty="0"/>
              <a:t>1</a:t>
            </a:r>
            <a:r>
              <a:rPr lang="en-US" i="1" dirty="0"/>
              <a:t>,w</a:t>
            </a:r>
            <a:r>
              <a:rPr lang="en-US" i="1" baseline="-25000" dirty="0"/>
              <a:t>2</a:t>
            </a:r>
            <a:r>
              <a:rPr lang="en-US" i="1" dirty="0"/>
              <a:t>, … </a:t>
            </a:r>
            <a:r>
              <a:rPr lang="en-US" i="1" dirty="0" err="1"/>
              <a:t>w</a:t>
            </a:r>
            <a:r>
              <a:rPr lang="en-US" i="1" baseline="-25000" dirty="0" err="1"/>
              <a:t>n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As we use the chain rule, the probability will get very small (each multiplication creates a tiny fraction)</a:t>
            </a:r>
          </a:p>
          <a:p>
            <a:pPr lvl="1"/>
            <a:r>
              <a:rPr lang="en-US" dirty="0"/>
              <a:t>We take the -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 for </a:t>
            </a:r>
            <a:r>
              <a:rPr lang="en-US" i="1" dirty="0"/>
              <a:t>N </a:t>
            </a:r>
            <a:r>
              <a:rPr lang="en-US" dirty="0"/>
              <a:t>such multiplications – this is a measure called…</a:t>
            </a:r>
          </a:p>
        </p:txBody>
      </p:sp>
    </p:spTree>
    <p:extLst>
      <p:ext uri="{BB962C8B-B14F-4D97-AF65-F5344CB8AC3E}">
        <p14:creationId xmlns:p14="http://schemas.microsoft.com/office/powerpoint/2010/main" val="3627151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many purposes, we will want to know what the likelihood of a sequence of tokens is:</a:t>
            </a:r>
          </a:p>
          <a:p>
            <a:pPr lvl="1"/>
            <a:r>
              <a:rPr lang="en-US" dirty="0"/>
              <a:t>Evaluate likelihood of suggested machine translation</a:t>
            </a:r>
          </a:p>
          <a:p>
            <a:pPr lvl="1"/>
            <a:r>
              <a:rPr lang="en-US" dirty="0"/>
              <a:t>Recognize text type (does this look like a newspaper article?)</a:t>
            </a:r>
          </a:p>
          <a:p>
            <a:pPr lvl="1"/>
            <a:r>
              <a:rPr lang="en-US" dirty="0"/>
              <a:t>Recognize dialect/variety/non-native language</a:t>
            </a:r>
          </a:p>
          <a:p>
            <a:pPr lvl="1"/>
            <a:r>
              <a:rPr lang="en-US" dirty="0"/>
              <a:t>Predict performance in domain adaptation</a:t>
            </a:r>
          </a:p>
          <a:p>
            <a:pPr lvl="1"/>
            <a:r>
              <a:rPr lang="en-US" dirty="0"/>
              <a:t>… and much more</a:t>
            </a:r>
          </a:p>
          <a:p>
            <a:r>
              <a:rPr lang="en-US" dirty="0"/>
              <a:t>We need to measure how ‘surprising’ a text is given some training data for comparison</a:t>
            </a:r>
          </a:p>
        </p:txBody>
      </p:sp>
    </p:spTree>
    <p:extLst>
      <p:ext uri="{BB962C8B-B14F-4D97-AF65-F5344CB8AC3E}">
        <p14:creationId xmlns:p14="http://schemas.microsoft.com/office/powerpoint/2010/main" val="39521015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461</TotalTime>
  <Words>2616</Words>
  <Application>Microsoft Office PowerPoint</Application>
  <PresentationFormat>On-screen Show (4:3)</PresentationFormat>
  <Paragraphs>254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Calibri</vt:lpstr>
      <vt:lpstr>Cambria</vt:lpstr>
      <vt:lpstr>Cambria Math</vt:lpstr>
      <vt:lpstr>Wingdings</vt:lpstr>
      <vt:lpstr>Wingdings 2</vt:lpstr>
      <vt:lpstr>Foundry</vt:lpstr>
      <vt:lpstr>LING-362 Introduction to  Natural Language Processing</vt:lpstr>
      <vt:lpstr>Reminders</vt:lpstr>
      <vt:lpstr>Homework</vt:lpstr>
      <vt:lpstr>What if we don’t like Dickens?</vt:lpstr>
      <vt:lpstr>Spot the genre (bonus – gram?)</vt:lpstr>
      <vt:lpstr>More about language models</vt:lpstr>
      <vt:lpstr>How good will our model be?</vt:lpstr>
      <vt:lpstr>How good will our model be?</vt:lpstr>
      <vt:lpstr>Perplexity</vt:lpstr>
      <vt:lpstr>Perplexity (PP)</vt:lpstr>
      <vt:lpstr>Perplexity (PP)</vt:lpstr>
      <vt:lpstr>Quick exercise – make up a text</vt:lpstr>
      <vt:lpstr>Unigram example</vt:lpstr>
      <vt:lpstr>Bigram example</vt:lpstr>
      <vt:lpstr>Can we always know P(wi)?</vt:lpstr>
      <vt:lpstr>Smoothing</vt:lpstr>
      <vt:lpstr>Smoothing</vt:lpstr>
      <vt:lpstr>Smoothing</vt:lpstr>
      <vt:lpstr>How to get perplexity in practice?</vt:lpstr>
      <vt:lpstr>Perplexity – training data</vt:lpstr>
      <vt:lpstr>Perplexity – a unigram model</vt:lpstr>
      <vt:lpstr>Perplexity – computing</vt:lpstr>
      <vt:lpstr>Perplexity – real examples</vt:lpstr>
      <vt:lpstr>Perplexity – real examples</vt:lpstr>
      <vt:lpstr>Further reading</vt:lpstr>
      <vt:lpstr>Contemporary language models</vt:lpstr>
      <vt:lpstr>Contemporary language models</vt:lpstr>
      <vt:lpstr>Feed forward networks</vt:lpstr>
      <vt:lpstr>Back-propagation</vt:lpstr>
      <vt:lpstr>Gradient descent</vt:lpstr>
      <vt:lpstr>Is this a glorified lookup table?</vt:lpstr>
      <vt:lpstr>Vector space models / embeddings</vt:lpstr>
      <vt:lpstr>Applications</vt:lpstr>
      <vt:lpstr>Don’t count, predict! (see Baroni et al. 2014)</vt:lpstr>
      <vt:lpstr>Fine grained meaning</vt:lpstr>
      <vt:lpstr>Word2Vec</vt:lpstr>
      <vt:lpstr>Skip-gram model</vt:lpstr>
      <vt:lpstr>Is there one answer?</vt:lpstr>
      <vt:lpstr>Despite some weaknesses…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1293</cp:revision>
  <dcterms:created xsi:type="dcterms:W3CDTF">2015-10-05T21:10:16Z</dcterms:created>
  <dcterms:modified xsi:type="dcterms:W3CDTF">2021-10-18T14:19:39Z</dcterms:modified>
</cp:coreProperties>
</file>