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391" r:id="rId3"/>
    <p:sldId id="392" r:id="rId4"/>
    <p:sldId id="393" r:id="rId5"/>
    <p:sldId id="399" r:id="rId6"/>
    <p:sldId id="257" r:id="rId7"/>
    <p:sldId id="259" r:id="rId8"/>
    <p:sldId id="260" r:id="rId9"/>
    <p:sldId id="261" r:id="rId10"/>
    <p:sldId id="262" r:id="rId11"/>
    <p:sldId id="398" r:id="rId12"/>
    <p:sldId id="347" r:id="rId13"/>
    <p:sldId id="388" r:id="rId14"/>
    <p:sldId id="381" r:id="rId15"/>
    <p:sldId id="383" r:id="rId16"/>
    <p:sldId id="384" r:id="rId17"/>
    <p:sldId id="385" r:id="rId18"/>
    <p:sldId id="386" r:id="rId19"/>
    <p:sldId id="382" r:id="rId20"/>
    <p:sldId id="264" r:id="rId21"/>
    <p:sldId id="265" r:id="rId22"/>
    <p:sldId id="387" r:id="rId23"/>
    <p:sldId id="266" r:id="rId24"/>
    <p:sldId id="267" r:id="rId25"/>
    <p:sldId id="348" r:id="rId26"/>
    <p:sldId id="299" r:id="rId27"/>
    <p:sldId id="394" r:id="rId28"/>
    <p:sldId id="395" r:id="rId29"/>
    <p:sldId id="303" r:id="rId30"/>
    <p:sldId id="304" r:id="rId31"/>
    <p:sldId id="313" r:id="rId32"/>
    <p:sldId id="344" r:id="rId33"/>
    <p:sldId id="314" r:id="rId34"/>
    <p:sldId id="315" r:id="rId35"/>
    <p:sldId id="316" r:id="rId36"/>
    <p:sldId id="396" r:id="rId37"/>
    <p:sldId id="401" r:id="rId38"/>
    <p:sldId id="397" r:id="rId39"/>
  </p:sldIdLst>
  <p:sldSz cx="9144000" cy="6858000" type="screen4x3"/>
  <p:notesSz cx="16002000" cy="2148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80"/>
    <a:srgbClr val="0000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82" y="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amir.zeldes@georgetown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ykabir.github.io/coronavis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yl879@georgetown.edu" TargetMode="External"/><Relationship Id="rId2" Type="http://schemas.openxmlformats.org/officeDocument/2006/relationships/hyperlink" Target="mailto:amir.zeldes@georgetown.ed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yz565@georgetown.edu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hci.stanford.edu/winograd/shrdlu/download/javashrdlu.zip" TargetMode="External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www.python.org/downloads/release/python-395/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www.jetbrains.com/pychar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ltk.org/book/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://www.nltk.or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mailto:corpinfo@georgetown.edu" TargetMode="External"/><Relationship Id="rId3" Type="http://schemas.openxmlformats.org/officeDocument/2006/relationships/hyperlink" Target="https://www.meetup.com/DC-NLP/" TargetMode="External"/><Relationship Id="rId7" Type="http://schemas.openxmlformats.org/officeDocument/2006/relationships/hyperlink" Target="https://www.clsp.jhu.edu/seminars/action~month/exact_date~1630468800/cat_ids~730,731,732/request_format~json/" TargetMode="External"/><Relationship Id="rId2" Type="http://schemas.openxmlformats.org/officeDocument/2006/relationships/hyperlink" Target="http://gucl.georgetown.ed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umiacs.umd.edu/clip/index.php/Events" TargetMode="External"/><Relationship Id="rId5" Type="http://schemas.openxmlformats.org/officeDocument/2006/relationships/hyperlink" Target="https://dcpython.org/" TargetMode="External"/><Relationship Id="rId4" Type="http://schemas.openxmlformats.org/officeDocument/2006/relationships/hyperlink" Target="http://www.datacommunitydc.org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819400"/>
            <a:ext cx="6560234" cy="1752600"/>
          </a:xfrm>
        </p:spPr>
        <p:txBody>
          <a:bodyPr/>
          <a:lstStyle/>
          <a:p>
            <a:pPr algn="l"/>
            <a:r>
              <a:rPr lang="en-US" sz="4000" dirty="0"/>
              <a:t>Introduction</a:t>
            </a:r>
          </a:p>
          <a:p>
            <a:pPr algn="l"/>
            <a:endParaRPr lang="en-US" sz="4000" dirty="0"/>
          </a:p>
          <a:p>
            <a:pPr algn="l"/>
            <a:r>
              <a:rPr lang="en-US" sz="2400" dirty="0">
                <a:hlinkClick r:id="rId2"/>
              </a:rPr>
              <a:t>amir.zeldes@georgetown.edu</a:t>
            </a:r>
            <a:r>
              <a:rPr lang="en-US" sz="2400" dirty="0"/>
              <a:t>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443537"/>
            <a:ext cx="3432175" cy="110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Unstructured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have </a:t>
            </a:r>
            <a:r>
              <a:rPr lang="en-US" b="1" dirty="0"/>
              <a:t>vastly</a:t>
            </a:r>
            <a:r>
              <a:rPr lang="en-US" dirty="0"/>
              <a:t> more unstructured* data</a:t>
            </a:r>
          </a:p>
          <a:p>
            <a:r>
              <a:rPr lang="en-US" dirty="0"/>
              <a:t>It looks more like this:</a:t>
            </a:r>
          </a:p>
          <a:p>
            <a:pPr lvl="1"/>
            <a:r>
              <a:rPr lang="en-US" dirty="0"/>
              <a:t>Shannon was born in Petoskey, Michigan and grew up in Gaylord, Michigan. His father, Claude, Sr. (1862–1934), a descendant of early settlers of New Jersey, was a self-made businessman, and for a while, a Judge of Probate. Shannon's mother, Mabel Wolf Shannon (1890–1945), 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5638800"/>
            <a:ext cx="906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 Unstructured </a:t>
            </a:r>
            <a:r>
              <a:rPr lang="en-US" b="1" dirty="0"/>
              <a:t>language </a:t>
            </a:r>
            <a:r>
              <a:rPr lang="en-US" dirty="0"/>
              <a:t>data – there's even tons more of telemetry data out there…</a:t>
            </a:r>
          </a:p>
        </p:txBody>
      </p:sp>
      <p:sp>
        <p:nvSpPr>
          <p:cNvPr id="5" name="Donut 4"/>
          <p:cNvSpPr/>
          <p:nvPr/>
        </p:nvSpPr>
        <p:spPr>
          <a:xfrm>
            <a:off x="2895600" y="2667000"/>
            <a:ext cx="3810000" cy="609600"/>
          </a:xfrm>
          <a:prstGeom prst="donut">
            <a:avLst>
              <a:gd name="adj" fmla="val 12019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8200" y="4953000"/>
            <a:ext cx="2667000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Nationality: "American"</a:t>
            </a:r>
          </a:p>
        </p:txBody>
      </p:sp>
      <p:cxnSp>
        <p:nvCxnSpPr>
          <p:cNvPr id="8" name="Straight Arrow Connector 7"/>
          <p:cNvCxnSpPr>
            <a:stCxn id="5" idx="4"/>
            <a:endCxn id="6" idx="0"/>
          </p:cNvCxnSpPr>
          <p:nvPr/>
        </p:nvCxnSpPr>
        <p:spPr>
          <a:xfrm>
            <a:off x="4800600" y="3276600"/>
            <a:ext cx="1181100" cy="1676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029200" y="3588603"/>
            <a:ext cx="38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3288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Multiply by 1000000000000….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Frequency changes in COVID19 related terms on US Twitter by state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CE773C-5B14-4347-A25B-6E92D32AE7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19400"/>
            <a:ext cx="9144000" cy="33779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34B51C-3C5E-4DB9-B4FF-50EA91BED006}"/>
              </a:ext>
            </a:extLst>
          </p:cNvPr>
          <p:cNvSpPr txBox="1"/>
          <p:nvPr/>
        </p:nvSpPr>
        <p:spPr>
          <a:xfrm>
            <a:off x="3962400" y="63246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</a:t>
            </a:r>
            <a:r>
              <a:rPr lang="en-US" dirty="0">
                <a:hlinkClick r:id="rId3"/>
              </a:rPr>
              <a:t>https://mykabir.github.io/coronavis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4659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goal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Computers should understand everything we say, write, etc.</a:t>
            </a:r>
          </a:p>
          <a:p>
            <a:pPr lvl="1"/>
            <a:r>
              <a:rPr lang="en-US" dirty="0"/>
              <a:t>We should be able to ask them questions in plain English (or French, or Wolof, or Cherokee, …)</a:t>
            </a:r>
          </a:p>
          <a:p>
            <a:pPr lvl="1"/>
            <a:r>
              <a:rPr lang="en-US" dirty="0"/>
              <a:t>They should be able to answer in plain English etc.</a:t>
            </a:r>
          </a:p>
          <a:p>
            <a:r>
              <a:rPr lang="en-US" dirty="0"/>
              <a:t>If they could do that…</a:t>
            </a:r>
          </a:p>
          <a:p>
            <a:pPr lvl="1"/>
            <a:r>
              <a:rPr lang="en-US" dirty="0"/>
              <a:t>Remember that computers can stay up all night reading the entire Internet – they would know a lot!</a:t>
            </a:r>
          </a:p>
          <a:p>
            <a:pPr lvl="1"/>
            <a:r>
              <a:rPr lang="en-US" dirty="0"/>
              <a:t>But will they always be ‘right’? How would we know?</a:t>
            </a:r>
          </a:p>
          <a:p>
            <a:pPr lvl="1"/>
            <a:r>
              <a:rPr lang="en-US" dirty="0"/>
              <a:t>Why is this so hard? What have people been doing?</a:t>
            </a:r>
          </a:p>
        </p:txBody>
      </p:sp>
    </p:spTree>
    <p:extLst>
      <p:ext uri="{BB962C8B-B14F-4D97-AF65-F5344CB8AC3E}">
        <p14:creationId xmlns:p14="http://schemas.microsoft.com/office/powerpoint/2010/main" val="28950704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1ECA7FF-7B86-4B45-8B40-5C5C53B63D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4010521"/>
            <a:ext cx="3544857" cy="262980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– anaphora resolution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Download </a:t>
            </a:r>
            <a:r>
              <a:rPr lang="en-US" b="1" i="1" dirty="0"/>
              <a:t>IRS_coref_ex.pdf </a:t>
            </a:r>
            <a:r>
              <a:rPr lang="en-US" dirty="0"/>
              <a:t>from Canvas</a:t>
            </a:r>
          </a:p>
          <a:p>
            <a:r>
              <a:rPr lang="en-US" dirty="0"/>
              <a:t>Notice the forms highlighted in the text</a:t>
            </a:r>
          </a:p>
          <a:p>
            <a:r>
              <a:rPr lang="en-US" dirty="0"/>
              <a:t>Imagine you're a computer 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What are the cues to the correct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solution?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How do you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operationalize them?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What kinds of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mistakes might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you make?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67400" y="6260068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80"/>
                </a:solidFill>
              </a:rPr>
              <a:t>Atlas / Boston Dynamics</a:t>
            </a:r>
          </a:p>
        </p:txBody>
      </p:sp>
    </p:spTree>
    <p:extLst>
      <p:ext uri="{BB962C8B-B14F-4D97-AF65-F5344CB8AC3E}">
        <p14:creationId xmlns:p14="http://schemas.microsoft.com/office/powerpoint/2010/main" val="1072033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What would a computer need to know?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Courier New" panose="02070309020205020404" pitchFamily="49" charset="0"/>
              </a:rPr>
              <a:t>Example: </a:t>
            </a:r>
            <a:r>
              <a:rPr lang="en-US" b="1" dirty="0">
                <a:cs typeface="Courier New" panose="02070309020205020404" pitchFamily="49" charset="0"/>
              </a:rPr>
              <a:t>anaphora resolution </a:t>
            </a:r>
            <a:r>
              <a:rPr lang="en-US" dirty="0">
                <a:cs typeface="Courier New" panose="02070309020205020404" pitchFamily="49" charset="0"/>
              </a:rPr>
              <a:t>&amp; </a:t>
            </a:r>
            <a:r>
              <a:rPr lang="en-US" b="1" dirty="0">
                <a:cs typeface="Courier New" panose="02070309020205020404" pitchFamily="49" charset="0"/>
              </a:rPr>
              <a:t>NER</a:t>
            </a:r>
          </a:p>
          <a:p>
            <a:r>
              <a:rPr lang="en-US" dirty="0">
                <a:cs typeface="Courier New" panose="02070309020205020404" pitchFamily="49" charset="0"/>
              </a:rPr>
              <a:t>How do we know what this word refers to:</a:t>
            </a:r>
          </a:p>
          <a:p>
            <a:pPr marL="0" indent="0">
              <a:buNone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xx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its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130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What would a computer need to know?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Courier New" panose="02070309020205020404" pitchFamily="49" charset="0"/>
              </a:rPr>
              <a:t>Example: </a:t>
            </a:r>
            <a:r>
              <a:rPr lang="en-US" b="1" dirty="0">
                <a:cs typeface="Courier New" panose="02070309020205020404" pitchFamily="49" charset="0"/>
              </a:rPr>
              <a:t>anaphora resolution </a:t>
            </a:r>
            <a:r>
              <a:rPr lang="en-US" dirty="0">
                <a:cs typeface="Courier New" panose="02070309020205020404" pitchFamily="49" charset="0"/>
              </a:rPr>
              <a:t>&amp; </a:t>
            </a:r>
            <a:r>
              <a:rPr lang="en-US" b="1" dirty="0">
                <a:cs typeface="Courier New" panose="02070309020205020404" pitchFamily="49" charset="0"/>
              </a:rPr>
              <a:t>NER</a:t>
            </a:r>
          </a:p>
          <a:p>
            <a:r>
              <a:rPr lang="en-US" dirty="0">
                <a:cs typeface="Courier New" panose="02070309020205020404" pitchFamily="49" charset="0"/>
              </a:rPr>
              <a:t>How do we know what this word refers to:</a:t>
            </a:r>
          </a:p>
          <a:p>
            <a:pPr marL="0" indent="0">
              <a:buNone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to improve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its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7237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What would a computer need to know?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Courier New" panose="02070309020205020404" pitchFamily="49" charset="0"/>
              </a:rPr>
              <a:t>Example: </a:t>
            </a:r>
            <a:r>
              <a:rPr lang="en-US" b="1" dirty="0">
                <a:cs typeface="Courier New" panose="02070309020205020404" pitchFamily="49" charset="0"/>
              </a:rPr>
              <a:t>anaphora resolution </a:t>
            </a:r>
            <a:r>
              <a:rPr lang="en-US" dirty="0">
                <a:cs typeface="Courier New" panose="02070309020205020404" pitchFamily="49" charset="0"/>
              </a:rPr>
              <a:t>&amp; </a:t>
            </a:r>
            <a:r>
              <a:rPr lang="en-US" b="1" dirty="0">
                <a:cs typeface="Courier New" panose="02070309020205020404" pitchFamily="49" charset="0"/>
              </a:rPr>
              <a:t>NER</a:t>
            </a:r>
          </a:p>
          <a:p>
            <a:r>
              <a:rPr lang="en-US" dirty="0">
                <a:cs typeface="Courier New" panose="02070309020205020404" pitchFamily="49" charset="0"/>
              </a:rPr>
              <a:t>How do we know what this word refers to:</a:t>
            </a:r>
          </a:p>
          <a:p>
            <a:pPr marL="0" indent="0">
              <a:buNone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Miami to improve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its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4681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What would a computer need to know?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Courier New" panose="02070309020205020404" pitchFamily="49" charset="0"/>
              </a:rPr>
              <a:t>Example: </a:t>
            </a:r>
            <a:r>
              <a:rPr lang="en-US" b="1" dirty="0">
                <a:cs typeface="Courier New" panose="02070309020205020404" pitchFamily="49" charset="0"/>
              </a:rPr>
              <a:t>anaphora resolution </a:t>
            </a:r>
            <a:r>
              <a:rPr lang="en-US" dirty="0">
                <a:cs typeface="Courier New" panose="02070309020205020404" pitchFamily="49" charset="0"/>
              </a:rPr>
              <a:t>&amp; </a:t>
            </a:r>
            <a:r>
              <a:rPr lang="en-US" b="1" dirty="0">
                <a:cs typeface="Courier New" panose="02070309020205020404" pitchFamily="49" charset="0"/>
              </a:rPr>
              <a:t>NER</a:t>
            </a:r>
          </a:p>
          <a:p>
            <a:r>
              <a:rPr lang="en-US" dirty="0">
                <a:cs typeface="Courier New" panose="02070309020205020404" pitchFamily="49" charset="0"/>
              </a:rPr>
              <a:t>How do we know what this word refers to: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persuade Miami to improve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its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4030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What would a computer need to know?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Courier New" panose="02070309020205020404" pitchFamily="49" charset="0"/>
              </a:rPr>
              <a:t>Example: </a:t>
            </a:r>
            <a:r>
              <a:rPr lang="en-US" b="1" dirty="0">
                <a:cs typeface="Courier New" panose="02070309020205020404" pitchFamily="49" charset="0"/>
              </a:rPr>
              <a:t>anaphora resolution </a:t>
            </a:r>
            <a:r>
              <a:rPr lang="en-US" dirty="0">
                <a:cs typeface="Courier New" panose="02070309020205020404" pitchFamily="49" charset="0"/>
              </a:rPr>
              <a:t>&amp; </a:t>
            </a:r>
            <a:r>
              <a:rPr lang="en-US" b="1" dirty="0">
                <a:cs typeface="Courier New" panose="02070309020205020404" pitchFamily="49" charset="0"/>
              </a:rPr>
              <a:t>NER</a:t>
            </a:r>
          </a:p>
          <a:p>
            <a:r>
              <a:rPr lang="en-US" dirty="0">
                <a:cs typeface="Courier New" panose="02070309020205020404" pitchFamily="49" charset="0"/>
              </a:rPr>
              <a:t>How do we know what this word refers to: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persuade Miami to improve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its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city-owned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xxxxxx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xxxx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8416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What would a computer need to know?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5"/>
            <a:ext cx="8229600" cy="4883831"/>
          </a:xfrm>
        </p:spPr>
        <p:txBody>
          <a:bodyPr>
            <a:normAutofit/>
          </a:bodyPr>
          <a:lstStyle/>
          <a:p>
            <a:r>
              <a:rPr lang="en-US" dirty="0">
                <a:cs typeface="Courier New" panose="02070309020205020404" pitchFamily="49" charset="0"/>
              </a:rPr>
              <a:t>Example: </a:t>
            </a:r>
            <a:r>
              <a:rPr lang="en-US" b="1" dirty="0">
                <a:cs typeface="Courier New" panose="02070309020205020404" pitchFamily="49" charset="0"/>
              </a:rPr>
              <a:t>anaphora resolution </a:t>
            </a:r>
            <a:r>
              <a:rPr lang="en-US" dirty="0">
                <a:cs typeface="Courier New" panose="02070309020205020404" pitchFamily="49" charset="0"/>
              </a:rPr>
              <a:t>&amp; </a:t>
            </a:r>
            <a:r>
              <a:rPr lang="en-US" b="1" dirty="0">
                <a:cs typeface="Courier New" panose="02070309020205020404" pitchFamily="49" charset="0"/>
              </a:rPr>
              <a:t>NER</a:t>
            </a:r>
          </a:p>
          <a:p>
            <a:r>
              <a:rPr lang="en-US" dirty="0">
                <a:cs typeface="Courier New" panose="02070309020205020404" pitchFamily="49" charset="0"/>
              </a:rPr>
              <a:t>How do we know what this word refers to: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persuade Miami to improve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its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city-owned Orange Bowl</a:t>
            </a:r>
          </a:p>
          <a:p>
            <a:pPr lvl="1"/>
            <a:endParaRPr lang="en-US" sz="2400" b="1" dirty="0">
              <a:cs typeface="Courier New" panose="02070309020205020404" pitchFamily="49" charset="0"/>
            </a:endParaRPr>
          </a:p>
          <a:p>
            <a:pPr lvl="1"/>
            <a:r>
              <a:rPr lang="en-US" sz="2400" b="1" dirty="0">
                <a:cs typeface="Courier New" panose="02070309020205020404" pitchFamily="49" charset="0"/>
              </a:rPr>
              <a:t>Miami </a:t>
            </a:r>
            <a:r>
              <a:rPr lang="en-US" sz="2400" dirty="0">
                <a:cs typeface="Courier New" panose="02070309020205020404" pitchFamily="49" charset="0"/>
              </a:rPr>
              <a:t>is most recent noun before </a:t>
            </a:r>
            <a:r>
              <a:rPr lang="en-US" sz="2400" b="1" dirty="0">
                <a:cs typeface="Courier New" panose="02070309020205020404" pitchFamily="49" charset="0"/>
              </a:rPr>
              <a:t>its</a:t>
            </a:r>
            <a:endParaRPr lang="en-US" sz="2400" dirty="0">
              <a:cs typeface="Courier New" panose="02070309020205020404" pitchFamily="49" charset="0"/>
            </a:endParaRPr>
          </a:p>
          <a:p>
            <a:pPr lvl="1"/>
            <a:r>
              <a:rPr lang="en-US" sz="2400" b="1" dirty="0">
                <a:cs typeface="Courier New" panose="02070309020205020404" pitchFamily="49" charset="0"/>
              </a:rPr>
              <a:t>Miami </a:t>
            </a:r>
            <a:r>
              <a:rPr lang="en-US" sz="2400" dirty="0">
                <a:cs typeface="Courier New" panose="02070309020205020404" pitchFamily="49" charset="0"/>
              </a:rPr>
              <a:t>is inanimate and singular</a:t>
            </a:r>
          </a:p>
          <a:p>
            <a:pPr lvl="1"/>
            <a:r>
              <a:rPr lang="en-US" sz="2400" b="1" dirty="0">
                <a:cs typeface="Courier New" panose="02070309020205020404" pitchFamily="49" charset="0"/>
              </a:rPr>
              <a:t>its</a:t>
            </a:r>
            <a:r>
              <a:rPr lang="en-US" sz="2400" dirty="0">
                <a:cs typeface="Courier New" panose="02070309020205020404" pitchFamily="49" charset="0"/>
              </a:rPr>
              <a:t> is an owner of N, and that N is </a:t>
            </a:r>
            <a:br>
              <a:rPr lang="en-US" sz="2400" dirty="0">
                <a:cs typeface="Courier New" panose="02070309020205020404" pitchFamily="49" charset="0"/>
              </a:rPr>
            </a:br>
            <a:r>
              <a:rPr lang="en-US" sz="2400" b="1" dirty="0">
                <a:cs typeface="Courier New" panose="02070309020205020404" pitchFamily="49" charset="0"/>
              </a:rPr>
              <a:t>city-owned</a:t>
            </a:r>
          </a:p>
          <a:p>
            <a:pPr lvl="1"/>
            <a:r>
              <a:rPr lang="en-US" sz="2400" dirty="0">
                <a:cs typeface="Courier New" panose="02070309020205020404" pitchFamily="49" charset="0"/>
              </a:rPr>
              <a:t>The Orange Bowl is a </a:t>
            </a:r>
            <a:r>
              <a:rPr lang="en-US" sz="2400" b="1" dirty="0">
                <a:cs typeface="Courier New" panose="02070309020205020404" pitchFamily="49" charset="0"/>
              </a:rPr>
              <a:t>FACILITY</a:t>
            </a:r>
            <a:br>
              <a:rPr lang="en-US" sz="2400" dirty="0">
                <a:cs typeface="Courier New" panose="02070309020205020404" pitchFamily="49" charset="0"/>
              </a:rPr>
            </a:br>
            <a:r>
              <a:rPr lang="en-US" sz="2400" dirty="0">
                <a:cs typeface="Courier New" panose="02070309020205020404" pitchFamily="49" charset="0"/>
              </a:rPr>
              <a:t>entity in a </a:t>
            </a:r>
            <a:r>
              <a:rPr lang="en-US" sz="2400" b="1" dirty="0">
                <a:cs typeface="Courier New" panose="02070309020205020404" pitchFamily="49" charset="0"/>
              </a:rPr>
              <a:t>LOCATION (CITY)</a:t>
            </a:r>
            <a:r>
              <a:rPr lang="en-US" sz="2400" dirty="0">
                <a:cs typeface="Courier New" panose="02070309020205020404" pitchFamily="49" charset="0"/>
              </a:rPr>
              <a:t>: </a:t>
            </a:r>
            <a:r>
              <a:rPr lang="en-US" sz="2400" b="1" dirty="0">
                <a:cs typeface="Courier New" panose="02070309020205020404" pitchFamily="49" charset="0"/>
              </a:rPr>
              <a:t>Miami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929742"/>
            <a:ext cx="2974174" cy="2600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8266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Instructor: Amir Zeldes</a:t>
            </a:r>
          </a:p>
          <a:p>
            <a:pPr lvl="1"/>
            <a:r>
              <a:rPr lang="en-US" dirty="0">
                <a:hlinkClick r:id="rId2"/>
              </a:rPr>
              <a:t>amir.zeldes@georgetown.edu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Poulton 243 </a:t>
            </a:r>
          </a:p>
          <a:p>
            <a:pPr lvl="1"/>
            <a:r>
              <a:rPr lang="en-US" dirty="0"/>
              <a:t>Office hours: Wednesdays, 15:30-17:00</a:t>
            </a:r>
          </a:p>
          <a:p>
            <a:r>
              <a:rPr lang="en-US" dirty="0"/>
              <a:t>TAs:</a:t>
            </a:r>
          </a:p>
          <a:p>
            <a:pPr lvl="1"/>
            <a:r>
              <a:rPr lang="en-US" dirty="0"/>
              <a:t>Yang (Janet) Liu, </a:t>
            </a:r>
            <a:r>
              <a:rPr lang="en-US" dirty="0">
                <a:hlinkClick r:id="rId3"/>
              </a:rPr>
              <a:t>yl879@georgetown.edu</a:t>
            </a:r>
            <a:r>
              <a:rPr lang="en-US" dirty="0"/>
              <a:t>  </a:t>
            </a:r>
          </a:p>
          <a:p>
            <a:pPr lvl="1"/>
            <a:r>
              <a:rPr lang="en-US" dirty="0"/>
              <a:t>Yilun Zhu</a:t>
            </a:r>
            <a:r>
              <a:rPr lang="en-US"/>
              <a:t>, </a:t>
            </a:r>
            <a:r>
              <a:rPr lang="en-US">
                <a:hlinkClick r:id="rId4"/>
              </a:rPr>
              <a:t>yz565@georgetown.edu</a:t>
            </a:r>
            <a:r>
              <a:rPr lang="en-US"/>
              <a:t> </a:t>
            </a:r>
            <a:endParaRPr lang="en-US" dirty="0"/>
          </a:p>
          <a:p>
            <a:pPr lvl="1"/>
            <a:r>
              <a:rPr lang="en-US" dirty="0"/>
              <a:t>Office hours: TBA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For questions about homework please remember to contact us on time!</a:t>
            </a:r>
          </a:p>
        </p:txBody>
      </p:sp>
    </p:spTree>
    <p:extLst>
      <p:ext uri="{BB962C8B-B14F-4D97-AF65-F5344CB8AC3E}">
        <p14:creationId xmlns:p14="http://schemas.microsoft.com/office/powerpoint/2010/main" val="23284290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NLP – historical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some ways, NLP was historically at the heart of computation</a:t>
            </a:r>
          </a:p>
          <a:p>
            <a:endParaRPr lang="en-US" dirty="0"/>
          </a:p>
          <a:p>
            <a:r>
              <a:rPr lang="en-US" dirty="0"/>
              <a:t>How did people want to test whether </a:t>
            </a:r>
            <a:br>
              <a:rPr lang="en-US" dirty="0"/>
            </a:br>
            <a:r>
              <a:rPr lang="en-US" dirty="0"/>
              <a:t>a computer is intelligent?</a:t>
            </a:r>
          </a:p>
          <a:p>
            <a:pPr marL="411480" lvl="1" indent="0">
              <a:buNone/>
            </a:pPr>
            <a:r>
              <a:rPr lang="en-US" dirty="0"/>
              <a:t>-&gt; </a:t>
            </a:r>
            <a:r>
              <a:rPr lang="en-US" b="1" dirty="0"/>
              <a:t>Turing Test </a:t>
            </a:r>
            <a:r>
              <a:rPr lang="en-US" dirty="0"/>
              <a:t>(1950-1954)</a:t>
            </a:r>
          </a:p>
          <a:p>
            <a:endParaRPr lang="en-US" dirty="0"/>
          </a:p>
          <a:p>
            <a:r>
              <a:rPr lang="en-US" dirty="0"/>
              <a:t>How to teach computers recursive patterns?</a:t>
            </a:r>
          </a:p>
          <a:p>
            <a:pPr marL="411480" lvl="1" indent="0">
              <a:buNone/>
            </a:pPr>
            <a:r>
              <a:rPr lang="en-US" dirty="0"/>
              <a:t>-&gt; Kleene's work on </a:t>
            </a:r>
            <a:r>
              <a:rPr lang="en-US" b="1" dirty="0"/>
              <a:t>regular languages </a:t>
            </a:r>
            <a:r>
              <a:rPr lang="en-US" dirty="0"/>
              <a:t>(1951)</a:t>
            </a:r>
          </a:p>
        </p:txBody>
      </p:sp>
    </p:spTree>
    <p:extLst>
      <p:ext uri="{BB962C8B-B14F-4D97-AF65-F5344CB8AC3E}">
        <p14:creationId xmlns:p14="http://schemas.microsoft.com/office/powerpoint/2010/main" val="267553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NLP – historical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Machine Translation: </a:t>
            </a:r>
          </a:p>
          <a:p>
            <a:pPr lvl="1"/>
            <a:r>
              <a:rPr lang="en-US" dirty="0"/>
              <a:t>Pioneered at MIT and Georgetown</a:t>
            </a:r>
          </a:p>
          <a:p>
            <a:pPr lvl="1"/>
            <a:r>
              <a:rPr lang="en-US" dirty="0"/>
              <a:t>Georgetown-IBM experiment (1951-1954), </a:t>
            </a:r>
            <a:br>
              <a:rPr lang="en-US" dirty="0"/>
            </a:br>
            <a:r>
              <a:rPr lang="en-US" dirty="0"/>
              <a:t>Russian-English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Subsequent euphoria quashed in 1966 </a:t>
            </a:r>
            <a:br>
              <a:rPr lang="en-US" dirty="0"/>
            </a:br>
            <a:r>
              <a:rPr lang="en-US" dirty="0"/>
              <a:t>advisory committee report</a:t>
            </a:r>
          </a:p>
          <a:p>
            <a:pPr lvl="1"/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286000" y="3657600"/>
            <a:ext cx="6400800" cy="2703731"/>
            <a:chOff x="2286000" y="3657600"/>
            <a:chExt cx="6400800" cy="2703731"/>
          </a:xfrm>
        </p:grpSpPr>
        <p:pic>
          <p:nvPicPr>
            <p:cNvPr id="1026" name="Picture 2" descr="https://upload.wikimedia.org/wikipedia/en/thumb/6/6f/Yehoshua_Bar-Hillel.jpg/220px-Yehoshua_Bar-Hillel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5200" y="3657600"/>
              <a:ext cx="1310540" cy="18288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2286000" y="5715000"/>
              <a:ext cx="64008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i="1" dirty="0"/>
                <a:t>-- "fully automatic MT is not achievable in the foreseeable future" </a:t>
              </a:r>
              <a:br>
                <a:rPr lang="en-US" i="1" dirty="0"/>
              </a:br>
              <a:r>
                <a:rPr lang="en-US" dirty="0"/>
                <a:t>(Bar-Hillel 1951 – one of the most misused quotes in CL!)</a:t>
              </a:r>
            </a:p>
          </p:txBody>
        </p:sp>
      </p:grp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872622"/>
              </p:ext>
            </p:extLst>
          </p:nvPr>
        </p:nvGraphicFramePr>
        <p:xfrm>
          <a:off x="381000" y="3505200"/>
          <a:ext cx="7429310" cy="335280"/>
        </p:xfrm>
        <a:graphic>
          <a:graphicData uri="http://schemas.openxmlformats.org/drawingml/2006/table">
            <a:tbl>
              <a:tblPr/>
              <a:tblGrid>
                <a:gridCol w="36904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38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ru-RU" sz="1600" i="0" dirty="0">
                          <a:effectLst/>
                        </a:rPr>
                        <a:t>Мы передаем мысли посредством речи</a:t>
                      </a:r>
                      <a:endParaRPr lang="en-US" sz="1600" i="0" dirty="0">
                        <a:effectLst/>
                      </a:endParaRPr>
                    </a:p>
                  </a:txBody>
                  <a:tcPr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>
                          <a:effectLst/>
                        </a:rPr>
                        <a:t>We transmit thoughts by means of speech.</a:t>
                      </a:r>
                    </a:p>
                  </a:txBody>
                  <a:tcPr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6918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Bar Hillel's </a:t>
            </a:r>
            <a:r>
              <a:rPr lang="en-US" i="1" dirty="0"/>
              <a:t>pen </a:t>
            </a:r>
            <a:r>
              <a:rPr lang="en-US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What would you need to know to translate this: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0070C0"/>
                </a:solidFill>
              </a:rPr>
              <a:t>The box was in the pen</a:t>
            </a:r>
          </a:p>
          <a:p>
            <a:pPr marL="411480" lvl="1" indent="0">
              <a:buNone/>
            </a:pPr>
            <a:r>
              <a:rPr lang="en-US" dirty="0"/>
              <a:t>"Whenever I offered this argument to one of my colleagues working on MT, their first reaction was: "But why not envisage a system which will put this knowledge at the disposal of the translation machine?" Understandable as this reaction is, it is very easy to show its futility. What such a suggestion amounts to, if taken seriously, is the requirement that a translation machine should not only be supplied with a dictionary but also with a universal encyclopedia. This is surely utterly chimerical and hardly deserves any further discussion."  (Bar Hillel 1960)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76800" y="5791200"/>
            <a:ext cx="2590800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Please read for next time!</a:t>
            </a:r>
          </a:p>
        </p:txBody>
      </p:sp>
    </p:spTree>
    <p:extLst>
      <p:ext uri="{BB962C8B-B14F-4D97-AF65-F5344CB8AC3E}">
        <p14:creationId xmlns:p14="http://schemas.microsoft.com/office/powerpoint/2010/main" val="2499583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60s-70s Symbolic approaches to NLP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305800" cy="4526280"/>
          </a:xfrm>
        </p:spPr>
        <p:txBody>
          <a:bodyPr/>
          <a:lstStyle/>
          <a:p>
            <a:r>
              <a:rPr lang="en-US" dirty="0"/>
              <a:t>Computational symbolic work went hand in hand with the arrival of Generative Grammar</a:t>
            </a:r>
          </a:p>
          <a:p>
            <a:r>
              <a:rPr lang="en-US" dirty="0"/>
              <a:t>Rationalist 'camp'</a:t>
            </a:r>
          </a:p>
          <a:p>
            <a:pPr lvl="1"/>
            <a:r>
              <a:rPr lang="en-US" dirty="0"/>
              <a:t>Context free grammars (Chomsky 1956)</a:t>
            </a:r>
          </a:p>
          <a:p>
            <a:pPr lvl="1"/>
            <a:r>
              <a:rPr lang="en-US" dirty="0"/>
              <a:t>Formal grammars for parsing (TDAP, Harris 1962)</a:t>
            </a:r>
          </a:p>
          <a:p>
            <a:pPr lvl="1"/>
            <a:r>
              <a:rPr lang="en-US" dirty="0"/>
              <a:t>Logic and rule based AI systems </a:t>
            </a:r>
            <a:br>
              <a:rPr lang="en-US" dirty="0"/>
            </a:br>
            <a:r>
              <a:rPr lang="en-US" dirty="0"/>
              <a:t>(SHRDLU, </a:t>
            </a:r>
            <a:r>
              <a:rPr lang="en-US" dirty="0" err="1"/>
              <a:t>Winograd</a:t>
            </a:r>
            <a:r>
              <a:rPr lang="en-US" dirty="0"/>
              <a:t> 1972)</a:t>
            </a:r>
          </a:p>
          <a:p>
            <a:pPr lvl="1"/>
            <a:r>
              <a:rPr lang="en-US" dirty="0"/>
              <a:t>Question answering…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1026" name="Picture 2" descr="http://netundocumented.com/images/sp/ai/shrdlu-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114800"/>
            <a:ext cx="3124200" cy="251906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22714" y="6449198"/>
            <a:ext cx="701040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Demo: </a:t>
            </a:r>
            <a:r>
              <a:rPr lang="en-US" dirty="0">
                <a:hlinkClick r:id="rId3"/>
              </a:rPr>
              <a:t>http://hci.stanford.edu/winograd/shrdlu/download/javashrdlu.zip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948496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60s-70s Stochastic approaches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Simultaneously, growing interest in data driven learning methods</a:t>
            </a:r>
          </a:p>
          <a:p>
            <a:r>
              <a:rPr lang="en-US" dirty="0"/>
              <a:t>Empiricist 'camp':</a:t>
            </a:r>
          </a:p>
          <a:p>
            <a:pPr lvl="1"/>
            <a:r>
              <a:rPr lang="en-US" dirty="0"/>
              <a:t>Character recognition with language model </a:t>
            </a:r>
            <a:br>
              <a:rPr lang="en-US" dirty="0"/>
            </a:br>
            <a:r>
              <a:rPr lang="en-US" dirty="0"/>
              <a:t>(Bledsoe &amp; Browning 1959)</a:t>
            </a:r>
          </a:p>
          <a:p>
            <a:pPr lvl="1"/>
            <a:r>
              <a:rPr lang="en-US" dirty="0"/>
              <a:t>Authorship attribution – Federalist Papers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Mosteller</a:t>
            </a:r>
            <a:r>
              <a:rPr lang="en-US" dirty="0"/>
              <a:t> &amp; Wallace 1964)</a:t>
            </a:r>
          </a:p>
          <a:p>
            <a:pPr lvl="1"/>
            <a:r>
              <a:rPr lang="en-US" dirty="0"/>
              <a:t>Hidden Markov Models for speech recognition, tagging, noisy channel model for MT…</a:t>
            </a:r>
          </a:p>
        </p:txBody>
      </p:sp>
    </p:spTree>
    <p:extLst>
      <p:ext uri="{BB962C8B-B14F-4D97-AF65-F5344CB8AC3E}">
        <p14:creationId xmlns:p14="http://schemas.microsoft.com/office/powerpoint/2010/main" val="591489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Coming together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following decades have seen stochastic and rule based approaches blend</a:t>
            </a:r>
          </a:p>
          <a:p>
            <a:r>
              <a:rPr lang="en-US" dirty="0"/>
              <a:t>Much more data available:</a:t>
            </a:r>
          </a:p>
          <a:p>
            <a:pPr lvl="1"/>
            <a:r>
              <a:rPr lang="en-US" dirty="0"/>
              <a:t>Pioneering manual corpora of the 90s – </a:t>
            </a:r>
            <a:br>
              <a:rPr lang="en-US" dirty="0"/>
            </a:br>
            <a:r>
              <a:rPr lang="en-US" dirty="0"/>
              <a:t>Penn Treebank, </a:t>
            </a:r>
            <a:r>
              <a:rPr lang="en-US" dirty="0" err="1"/>
              <a:t>PropBank</a:t>
            </a:r>
            <a:r>
              <a:rPr lang="en-US" dirty="0"/>
              <a:t>, Penn Discourse Treebank</a:t>
            </a:r>
          </a:p>
          <a:p>
            <a:pPr lvl="1"/>
            <a:r>
              <a:rPr lang="en-US" dirty="0"/>
              <a:t>Lexical resources – Princeton WordNet, Berkeley </a:t>
            </a:r>
            <a:r>
              <a:rPr lang="en-US" dirty="0" err="1"/>
              <a:t>FrameNet</a:t>
            </a:r>
            <a:endParaRPr lang="en-US" dirty="0"/>
          </a:p>
          <a:p>
            <a:pPr lvl="1"/>
            <a:r>
              <a:rPr lang="en-US" dirty="0"/>
              <a:t>And eventually, large amounts of Web data – Google n-grams, Google Books, </a:t>
            </a:r>
            <a:r>
              <a:rPr lang="en-US" dirty="0" err="1"/>
              <a:t>WaCKy</a:t>
            </a:r>
            <a:r>
              <a:rPr lang="en-US" dirty="0"/>
              <a:t> corpora, </a:t>
            </a:r>
            <a:r>
              <a:rPr lang="en-US" dirty="0" err="1"/>
              <a:t>Gigaword</a:t>
            </a:r>
            <a:r>
              <a:rPr lang="en-US" dirty="0"/>
              <a:t> corpus, Common Crawl…</a:t>
            </a:r>
          </a:p>
        </p:txBody>
      </p:sp>
    </p:spTree>
    <p:extLst>
      <p:ext uri="{BB962C8B-B14F-4D97-AF65-F5344CB8AC3E}">
        <p14:creationId xmlns:p14="http://schemas.microsoft.com/office/powerpoint/2010/main" val="36445578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NLP can do 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NLP is about recognizing structure in unstructured text</a:t>
            </a:r>
          </a:p>
          <a:p>
            <a:pPr lvl="1"/>
            <a:r>
              <a:rPr lang="en-US" dirty="0"/>
              <a:t>components often chained in a </a:t>
            </a:r>
            <a:r>
              <a:rPr lang="en-US" b="1" dirty="0"/>
              <a:t>pipeline</a:t>
            </a:r>
          </a:p>
          <a:p>
            <a:pPr lvl="1"/>
            <a:r>
              <a:rPr lang="en-US" dirty="0"/>
              <a:t>use cues from previous steps to recognize deeper categories (or do everything at once!)</a:t>
            </a:r>
          </a:p>
          <a:p>
            <a:r>
              <a:rPr lang="en-US" dirty="0"/>
              <a:t>Give best guess given cues</a:t>
            </a:r>
          </a:p>
          <a:p>
            <a:pPr lvl="1"/>
            <a:r>
              <a:rPr lang="en-US" dirty="0"/>
              <a:t>be right as often as possible (=wrong as rarely as possible)</a:t>
            </a:r>
          </a:p>
          <a:p>
            <a:pPr lvl="1"/>
            <a:r>
              <a:rPr lang="en-US" dirty="0"/>
              <a:t>maximum likelihood, expectation maximization</a:t>
            </a:r>
          </a:p>
          <a:p>
            <a:r>
              <a:rPr lang="en-US" dirty="0"/>
              <a:t>Select and recognize best features for task</a:t>
            </a:r>
          </a:p>
          <a:p>
            <a:pPr lvl="1"/>
            <a:r>
              <a:rPr lang="en-US" dirty="0"/>
              <a:t>use machine learning to choose and give weights to inputs</a:t>
            </a:r>
          </a:p>
        </p:txBody>
      </p:sp>
    </p:spTree>
    <p:extLst>
      <p:ext uri="{BB962C8B-B14F-4D97-AF65-F5344CB8AC3E}">
        <p14:creationId xmlns:p14="http://schemas.microsoft.com/office/powerpoint/2010/main" val="90803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NLP can do today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5DB03D-392C-4560-A7EE-C7E85E135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524000"/>
            <a:ext cx="5974742" cy="485236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74246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NLP can do 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Spellchecking, grammar, predictive keyboards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514600"/>
            <a:ext cx="6791325" cy="1581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s://tctechcrunch2011.files.wordpress.com/2012/06/swype_kb_swype1.jpg?w=5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596" y="4184267"/>
            <a:ext cx="2286000" cy="18764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19800" y="6016823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Image: TechCrunch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797753"/>
            <a:ext cx="4838700" cy="25822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52232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191000"/>
            <a:ext cx="2628900" cy="952500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114800"/>
            <a:ext cx="3571875" cy="1389063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724399"/>
            <a:ext cx="3810000" cy="961319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NLP can do 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Text analytics</a:t>
            </a:r>
          </a:p>
          <a:p>
            <a:pPr lvl="1"/>
            <a:r>
              <a:rPr lang="en-US" dirty="0"/>
              <a:t>Document classification</a:t>
            </a:r>
          </a:p>
          <a:p>
            <a:pPr lvl="1"/>
            <a:r>
              <a:rPr lang="en-US" dirty="0"/>
              <a:t>Knowledge extraction</a:t>
            </a:r>
          </a:p>
          <a:p>
            <a:pPr lvl="1"/>
            <a:r>
              <a:rPr lang="en-US" dirty="0"/>
              <a:t>Textual entailment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876800"/>
            <a:ext cx="3724275" cy="1209675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Left-Right Arrow 4"/>
          <p:cNvSpPr/>
          <p:nvPr/>
        </p:nvSpPr>
        <p:spPr>
          <a:xfrm>
            <a:off x="3955225" y="4314031"/>
            <a:ext cx="2209800" cy="990600"/>
          </a:xfrm>
          <a:prstGeom prst="left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751635"/>
              </p:ext>
            </p:extLst>
          </p:nvPr>
        </p:nvGraphicFramePr>
        <p:xfrm>
          <a:off x="5082032" y="1905000"/>
          <a:ext cx="3327019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4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72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subject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predicate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object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Bagh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isa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village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Bob Lurie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owns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SF Giants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SF Giants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isa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Notched Right Arrow 6"/>
          <p:cNvSpPr/>
          <p:nvPr/>
        </p:nvSpPr>
        <p:spPr>
          <a:xfrm rot="18222047">
            <a:off x="6123664" y="3432372"/>
            <a:ext cx="1417954" cy="580755"/>
          </a:xfrm>
          <a:prstGeom prst="notched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608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Many great books; we will use:</a:t>
            </a:r>
          </a:p>
          <a:p>
            <a:pPr lvl="1"/>
            <a:r>
              <a:rPr lang="en-US" sz="2400" dirty="0"/>
              <a:t>Bird, S., Klein, E., &amp; </a:t>
            </a:r>
            <a:r>
              <a:rPr lang="en-US" sz="2400" dirty="0" err="1"/>
              <a:t>Loper</a:t>
            </a:r>
            <a:r>
              <a:rPr lang="en-US" sz="2400" dirty="0"/>
              <a:t>, E. (2017). </a:t>
            </a:r>
            <a:r>
              <a:rPr lang="en-US" sz="2400" i="1" dirty="0"/>
              <a:t>Natural Language Processing with Python</a:t>
            </a:r>
            <a:r>
              <a:rPr lang="en-US" sz="2400" dirty="0"/>
              <a:t>. Sebastopol, CA: O'Reilly. (NLTK 3.2.4)</a:t>
            </a:r>
          </a:p>
          <a:p>
            <a:pPr lvl="1"/>
            <a:r>
              <a:rPr lang="en-US" sz="2400" dirty="0" err="1"/>
              <a:t>Jurafsky</a:t>
            </a:r>
            <a:r>
              <a:rPr lang="en-US" sz="2400" dirty="0"/>
              <a:t>, D., &amp; Martin, J. H. (2017). </a:t>
            </a:r>
            <a:r>
              <a:rPr lang="en-US" sz="2400" i="1" dirty="0"/>
              <a:t>Speech and Language Processing. </a:t>
            </a:r>
            <a:r>
              <a:rPr lang="en-US" sz="2400" dirty="0"/>
              <a:t>Upper Saddle River, NJ: Prentice Hall. </a:t>
            </a:r>
          </a:p>
          <a:p>
            <a:pPr lvl="1"/>
            <a:r>
              <a:rPr lang="en-US" sz="2400" dirty="0"/>
              <a:t>Goldberg, Y. (2017). </a:t>
            </a:r>
            <a:r>
              <a:rPr lang="en-US" sz="2400" i="1" dirty="0"/>
              <a:t>Neural Network Methods for Natural Language Processing</a:t>
            </a:r>
            <a:r>
              <a:rPr lang="en-US" sz="2400" dirty="0"/>
              <a:t>. Morgan Claypool.</a:t>
            </a:r>
          </a:p>
          <a:p>
            <a:r>
              <a:rPr lang="en-US" sz="3000" dirty="0"/>
              <a:t>A very comprehensive Python reference if needed:</a:t>
            </a:r>
          </a:p>
          <a:p>
            <a:pPr lvl="1"/>
            <a:r>
              <a:rPr lang="en-US" sz="2400" dirty="0"/>
              <a:t>Lutz, M. (2013) </a:t>
            </a:r>
            <a:r>
              <a:rPr lang="en-US" sz="2400" i="1" dirty="0"/>
              <a:t>Learning Python</a:t>
            </a:r>
            <a:r>
              <a:rPr lang="en-US" sz="2400" dirty="0"/>
              <a:t>. Sebastopol, CA: O'Reilly</a:t>
            </a:r>
          </a:p>
          <a:p>
            <a:r>
              <a:rPr lang="en-US" sz="3000" dirty="0"/>
              <a:t>Readings, slides, assignments and code on </a:t>
            </a:r>
            <a:br>
              <a:rPr lang="en-US" sz="3000" dirty="0"/>
            </a:br>
            <a:r>
              <a:rPr lang="en-US" sz="3000" b="1" dirty="0"/>
              <a:t>Canvas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562631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NLP can do 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And more!</a:t>
            </a:r>
          </a:p>
          <a:p>
            <a:pPr lvl="1"/>
            <a:r>
              <a:rPr lang="en-US" dirty="0"/>
              <a:t>Speech recognition</a:t>
            </a:r>
          </a:p>
          <a:p>
            <a:pPr lvl="1"/>
            <a:r>
              <a:rPr lang="en-US" dirty="0"/>
              <a:t>Word sense disambiguation</a:t>
            </a:r>
          </a:p>
          <a:p>
            <a:pPr lvl="1"/>
            <a:r>
              <a:rPr lang="en-US" dirty="0"/>
              <a:t>Word and textual similarity metrics</a:t>
            </a:r>
          </a:p>
          <a:p>
            <a:pPr lvl="1"/>
            <a:r>
              <a:rPr lang="en-US" dirty="0"/>
              <a:t>Question answering</a:t>
            </a:r>
          </a:p>
          <a:p>
            <a:pPr lvl="1"/>
            <a:r>
              <a:rPr lang="en-US" dirty="0"/>
              <a:t>Natural language generation &amp; understanding </a:t>
            </a:r>
            <a:br>
              <a:rPr lang="en-US" dirty="0"/>
            </a:br>
            <a:r>
              <a:rPr lang="en-US" dirty="0"/>
              <a:t>(NLG &amp; NLU)</a:t>
            </a:r>
          </a:p>
          <a:p>
            <a:pPr lvl="1"/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6006870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Programming in this course – Python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be programming throughout this course with </a:t>
            </a:r>
            <a:r>
              <a:rPr lang="en-US" b="1" dirty="0"/>
              <a:t>Python</a:t>
            </a:r>
          </a:p>
          <a:p>
            <a:r>
              <a:rPr lang="en-US" dirty="0"/>
              <a:t>A highly accessible scripting language:</a:t>
            </a:r>
          </a:p>
          <a:p>
            <a:pPr lvl="1"/>
            <a:r>
              <a:rPr lang="en-US" dirty="0"/>
              <a:t>Interpreted language</a:t>
            </a:r>
          </a:p>
          <a:p>
            <a:pPr lvl="1"/>
            <a:r>
              <a:rPr lang="en-US" dirty="0"/>
              <a:t>Cross platform</a:t>
            </a:r>
          </a:p>
          <a:p>
            <a:pPr lvl="1"/>
            <a:r>
              <a:rPr lang="en-US" dirty="0"/>
              <a:t>No compilation – just run it and go</a:t>
            </a:r>
          </a:p>
          <a:p>
            <a:pPr lvl="1"/>
            <a:r>
              <a:rPr lang="en-US" dirty="0"/>
              <a:t>Supports object oriented programming (more later)</a:t>
            </a:r>
          </a:p>
          <a:p>
            <a:pPr lvl="1"/>
            <a:r>
              <a:rPr lang="en-US" dirty="0"/>
              <a:t>Highly extensible, fairly high performance</a:t>
            </a:r>
          </a:p>
        </p:txBody>
      </p:sp>
    </p:spTree>
    <p:extLst>
      <p:ext uri="{BB962C8B-B14F-4D97-AF65-F5344CB8AC3E}">
        <p14:creationId xmlns:p14="http://schemas.microsoft.com/office/powerpoint/2010/main" val="21834277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Downloading and installing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Choose an installer for your platform:</a:t>
            </a:r>
          </a:p>
          <a:p>
            <a:pPr lvl="1"/>
            <a:r>
              <a:rPr lang="en-US" sz="2400" dirty="0">
                <a:hlinkClick r:id="rId2"/>
              </a:rPr>
              <a:t>https://www.python.org/downloads/release/python-395/</a:t>
            </a:r>
            <a:r>
              <a:rPr lang="en-US" sz="2400" dirty="0"/>
              <a:t> </a:t>
            </a:r>
          </a:p>
          <a:p>
            <a:r>
              <a:rPr lang="en-US" sz="3000" dirty="0"/>
              <a:t>Run Python from the command line terminal: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01B5BD-3A18-4C5A-A805-77CAB08640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412" y="3429000"/>
            <a:ext cx="8305800" cy="18022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811949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Integrated Development 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b="1" dirty="0"/>
              <a:t>IDE </a:t>
            </a:r>
            <a:r>
              <a:rPr lang="en-US" dirty="0"/>
              <a:t>is a development environment for your programming language</a:t>
            </a:r>
          </a:p>
          <a:p>
            <a:r>
              <a:rPr lang="en-US" dirty="0"/>
              <a:t>Makes your life much easier</a:t>
            </a:r>
          </a:p>
          <a:p>
            <a:r>
              <a:rPr lang="en-US" dirty="0"/>
              <a:t>Helps you learn and warns about problems</a:t>
            </a:r>
          </a:p>
        </p:txBody>
      </p:sp>
    </p:spTree>
    <p:extLst>
      <p:ext uri="{BB962C8B-B14F-4D97-AF65-F5344CB8AC3E}">
        <p14:creationId xmlns:p14="http://schemas.microsoft.com/office/powerpoint/2010/main" val="2030666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Integrated Development 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use </a:t>
            </a:r>
            <a:r>
              <a:rPr lang="en-US" dirty="0" err="1"/>
              <a:t>PyCharm</a:t>
            </a:r>
            <a:r>
              <a:rPr lang="en-US" dirty="0"/>
              <a:t>, a cross-platform, </a:t>
            </a:r>
            <a:br>
              <a:rPr lang="en-US" dirty="0"/>
            </a:br>
            <a:r>
              <a:rPr lang="en-US" dirty="0"/>
              <a:t>freely available IDE (for non-commercial)</a:t>
            </a:r>
          </a:p>
          <a:p>
            <a:pPr lvl="1"/>
            <a:r>
              <a:rPr lang="en-US" dirty="0"/>
              <a:t>Download: </a:t>
            </a:r>
            <a:r>
              <a:rPr lang="en-US" dirty="0">
                <a:hlinkClick r:id="rId2"/>
              </a:rPr>
              <a:t>https://www.jetbrains.com/pycharm/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352800"/>
            <a:ext cx="4800600" cy="3226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191000"/>
            <a:ext cx="5229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73788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Integrated Development 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IDEs help you by:</a:t>
            </a:r>
          </a:p>
          <a:p>
            <a:pPr lvl="1"/>
            <a:r>
              <a:rPr lang="en-US" dirty="0"/>
              <a:t>Syntax highlighting (keywords like </a:t>
            </a:r>
            <a:r>
              <a:rPr lang="en-US" b="1" i="1" dirty="0"/>
              <a:t>if</a:t>
            </a:r>
            <a:r>
              <a:rPr lang="en-US" dirty="0"/>
              <a:t>, </a:t>
            </a:r>
            <a:r>
              <a:rPr lang="en-US" b="1" i="1" dirty="0"/>
              <a:t>else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Error checking</a:t>
            </a:r>
          </a:p>
          <a:p>
            <a:pPr lvl="1"/>
            <a:r>
              <a:rPr lang="en-US" dirty="0"/>
              <a:t>Debugging (run program step by step)</a:t>
            </a:r>
          </a:p>
          <a:p>
            <a:pPr lvl="1"/>
            <a:r>
              <a:rPr lang="en-US" dirty="0"/>
              <a:t>Keeping track of available variables and functions</a:t>
            </a:r>
          </a:p>
          <a:p>
            <a:pPr lvl="1"/>
            <a:r>
              <a:rPr lang="en-US" dirty="0"/>
              <a:t>Auto-completion</a:t>
            </a:r>
          </a:p>
          <a:p>
            <a:pPr lvl="1"/>
            <a:r>
              <a:rPr lang="en-US" dirty="0"/>
              <a:t>Formatting conventions</a:t>
            </a:r>
          </a:p>
          <a:p>
            <a:pPr lvl="1"/>
            <a:r>
              <a:rPr lang="en-US" dirty="0"/>
              <a:t>Compatibility inspections (Python 2.X, 3.X)</a:t>
            </a:r>
          </a:p>
          <a:p>
            <a:pPr lvl="1"/>
            <a:r>
              <a:rPr lang="en-US" dirty="0"/>
              <a:t>And much more!!</a:t>
            </a:r>
          </a:p>
        </p:txBody>
      </p:sp>
    </p:spTree>
    <p:extLst>
      <p:ext uri="{BB962C8B-B14F-4D97-AF65-F5344CB8AC3E}">
        <p14:creationId xmlns:p14="http://schemas.microsoft.com/office/powerpoint/2010/main" val="24157881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Install Python 3.9 (64 bit if your machine supports it)</a:t>
            </a:r>
          </a:p>
          <a:p>
            <a:r>
              <a:rPr lang="en-US" dirty="0"/>
              <a:t>Install PyCharm community edition </a:t>
            </a:r>
            <a:br>
              <a:rPr lang="en-US" dirty="0"/>
            </a:br>
            <a:r>
              <a:rPr lang="en-US" dirty="0"/>
              <a:t>(for non-commercial/academic)</a:t>
            </a:r>
          </a:p>
          <a:p>
            <a:r>
              <a:rPr lang="en-US" dirty="0"/>
              <a:t>Submit Assignment 1 by Monday before class:</a:t>
            </a:r>
          </a:p>
          <a:p>
            <a:pPr lvl="1"/>
            <a:r>
              <a:rPr lang="en-US" dirty="0"/>
              <a:t>Installing Python</a:t>
            </a:r>
          </a:p>
          <a:p>
            <a:pPr lvl="1"/>
            <a:r>
              <a:rPr lang="en-US" dirty="0"/>
              <a:t>First math exercises</a:t>
            </a:r>
          </a:p>
          <a:p>
            <a:pPr lvl="1"/>
            <a:r>
              <a:rPr lang="en-US" dirty="0"/>
              <a:t>Questions about Bar Hillel (1960)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1947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Want to start practicing?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recommend working through the Natural Language Toolkit </a:t>
            </a:r>
            <a:r>
              <a:rPr lang="en-US" b="1" dirty="0"/>
              <a:t>(NLTK)</a:t>
            </a:r>
            <a:r>
              <a:rPr lang="en-US" dirty="0"/>
              <a:t> book:</a:t>
            </a:r>
          </a:p>
          <a:p>
            <a:pPr lvl="1"/>
            <a:r>
              <a:rPr lang="en-US" dirty="0">
                <a:hlinkClick r:id="rId2"/>
              </a:rPr>
              <a:t>https://www.nltk.org/book/</a:t>
            </a:r>
            <a:endParaRPr lang="en-US" dirty="0"/>
          </a:p>
          <a:p>
            <a:endParaRPr lang="en-US" dirty="0"/>
          </a:p>
          <a:p>
            <a:r>
              <a:rPr lang="en-US" dirty="0"/>
              <a:t>You’ll need to install NLTK and run Python from your terminal…</a:t>
            </a:r>
          </a:p>
          <a:p>
            <a:r>
              <a:rPr lang="en-US" dirty="0"/>
              <a:t>This is not part of the homework submission!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8555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NLTK – Installing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Download and install using instructions from </a:t>
            </a:r>
            <a:r>
              <a:rPr lang="en-US" sz="2800" dirty="0">
                <a:hlinkClick r:id="rId2"/>
              </a:rPr>
              <a:t>http://www.nltk.org</a:t>
            </a:r>
            <a:r>
              <a:rPr lang="en-US" sz="2800" dirty="0"/>
              <a:t> </a:t>
            </a:r>
          </a:p>
          <a:p>
            <a:r>
              <a:rPr lang="en-US" sz="2800" dirty="0"/>
              <a:t>Or run in terminal:</a:t>
            </a:r>
          </a:p>
          <a:p>
            <a:pPr lvl="1"/>
            <a:r>
              <a:rPr lang="en-US" sz="2400" b="1" i="1" dirty="0" err="1"/>
              <a:t>sudo</a:t>
            </a:r>
            <a:r>
              <a:rPr lang="en-US" sz="2400" b="1" i="1" dirty="0"/>
              <a:t> pip install </a:t>
            </a:r>
            <a:r>
              <a:rPr lang="en-US" sz="2400" b="1" i="1" dirty="0" err="1"/>
              <a:t>nltk</a:t>
            </a:r>
            <a:r>
              <a:rPr lang="en-US" sz="2400" b="1" dirty="0"/>
              <a:t> </a:t>
            </a:r>
            <a:r>
              <a:rPr lang="en-US" sz="2400" dirty="0"/>
              <a:t>(Mac/Linux)</a:t>
            </a:r>
            <a:endParaRPr lang="en-US" sz="2400" i="1" dirty="0"/>
          </a:p>
          <a:p>
            <a:pPr lvl="1"/>
            <a:r>
              <a:rPr lang="en-US" sz="2400" b="1" i="1" dirty="0" err="1"/>
              <a:t>py</a:t>
            </a:r>
            <a:r>
              <a:rPr lang="en-US" sz="2400" b="1" i="1" dirty="0"/>
              <a:t> -3.9 -m pip install </a:t>
            </a:r>
            <a:r>
              <a:rPr lang="en-US" sz="2400" b="1" i="1" dirty="0" err="1"/>
              <a:t>nltk</a:t>
            </a:r>
            <a:r>
              <a:rPr lang="en-US" sz="2400" b="1" i="1" dirty="0"/>
              <a:t> </a:t>
            </a:r>
            <a:r>
              <a:rPr lang="en-US" sz="2400" dirty="0"/>
              <a:t>(Windows)</a:t>
            </a:r>
          </a:p>
          <a:p>
            <a:r>
              <a:rPr lang="en-US" sz="2800" dirty="0"/>
              <a:t>Once installed, run Python </a:t>
            </a:r>
            <a:br>
              <a:rPr lang="en-US" sz="2800" dirty="0"/>
            </a:br>
            <a:r>
              <a:rPr lang="en-US" sz="2800" dirty="0"/>
              <a:t>in terminal</a:t>
            </a:r>
          </a:p>
          <a:p>
            <a:r>
              <a:rPr lang="en-US" sz="2800" dirty="0"/>
              <a:t>Download resources:</a:t>
            </a:r>
          </a:p>
          <a:p>
            <a:pPr marL="411480" lvl="1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import</a:t>
            </a:r>
            <a:r>
              <a:rPr lang="en-US" sz="2400" dirty="0"/>
              <a:t> </a:t>
            </a:r>
            <a:r>
              <a:rPr lang="en-US" sz="2400" dirty="0" err="1"/>
              <a:t>nltk</a:t>
            </a:r>
            <a:endParaRPr lang="en-US" sz="2400" dirty="0"/>
          </a:p>
          <a:p>
            <a:pPr marL="411480" lvl="1" indent="0">
              <a:buNone/>
            </a:pPr>
            <a:r>
              <a:rPr lang="en-US" sz="2400" dirty="0" err="1"/>
              <a:t>nltk.download</a:t>
            </a:r>
            <a:r>
              <a:rPr lang="en-US" sz="2400" dirty="0"/>
              <a:t>()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613" y="3948436"/>
            <a:ext cx="3852387" cy="2886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0971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Events and groups in the area:</a:t>
            </a:r>
          </a:p>
          <a:p>
            <a:pPr lvl="1"/>
            <a:r>
              <a:rPr lang="en-US" sz="2400" dirty="0"/>
              <a:t>CL community at Georgetown: </a:t>
            </a:r>
            <a:r>
              <a:rPr lang="en-US" sz="2400" dirty="0">
                <a:hlinkClick r:id="rId2"/>
              </a:rPr>
              <a:t>http://gucl.georgetown.edu</a:t>
            </a:r>
            <a:r>
              <a:rPr lang="en-US" sz="2400" dirty="0"/>
              <a:t> </a:t>
            </a:r>
          </a:p>
          <a:p>
            <a:pPr lvl="1"/>
            <a:r>
              <a:rPr lang="en-US" sz="2400" dirty="0"/>
              <a:t>DC NLP: </a:t>
            </a:r>
            <a:r>
              <a:rPr lang="en-US" sz="2400" dirty="0">
                <a:hlinkClick r:id="rId3"/>
              </a:rPr>
              <a:t>https://www.meetup.com/DC-NLP/</a:t>
            </a:r>
            <a:endParaRPr lang="en-US" sz="2400" dirty="0"/>
          </a:p>
          <a:p>
            <a:pPr lvl="1"/>
            <a:r>
              <a:rPr lang="en-US" sz="2400" dirty="0"/>
              <a:t>Data Community DC: </a:t>
            </a:r>
            <a:r>
              <a:rPr lang="en-US" sz="2400" dirty="0">
                <a:hlinkClick r:id="rId4"/>
              </a:rPr>
              <a:t>http://www.datacommunitydc.org/</a:t>
            </a:r>
            <a:endParaRPr lang="en-US" sz="2400" dirty="0"/>
          </a:p>
          <a:p>
            <a:pPr lvl="1"/>
            <a:r>
              <a:rPr lang="en-US" sz="2400" dirty="0" err="1"/>
              <a:t>DCPython</a:t>
            </a:r>
            <a:r>
              <a:rPr lang="en-US" sz="2400" dirty="0"/>
              <a:t>: </a:t>
            </a:r>
            <a:r>
              <a:rPr lang="en-US" sz="2400" dirty="0">
                <a:hlinkClick r:id="rId5"/>
              </a:rPr>
              <a:t>https://dcpython.org/</a:t>
            </a:r>
            <a:r>
              <a:rPr lang="en-US" sz="2400" dirty="0"/>
              <a:t>  (Sep 21 – Evening of Python)</a:t>
            </a:r>
          </a:p>
          <a:p>
            <a:pPr lvl="1"/>
            <a:r>
              <a:rPr lang="en-US" sz="2400" dirty="0"/>
              <a:t>CLIP Talks at College Park: (can subscribe to list) </a:t>
            </a:r>
            <a:r>
              <a:rPr lang="en-US" sz="2400" dirty="0">
                <a:hlinkClick r:id="rId6"/>
              </a:rPr>
              <a:t>https://wiki.umiacs.umd.edu/clip/index.php/Events</a:t>
            </a:r>
            <a:r>
              <a:rPr lang="en-US" sz="2400" dirty="0"/>
              <a:t> </a:t>
            </a:r>
          </a:p>
          <a:p>
            <a:pPr lvl="1"/>
            <a:r>
              <a:rPr lang="en-US" sz="2400" dirty="0"/>
              <a:t>CLSP Seminars at JHU </a:t>
            </a:r>
            <a:r>
              <a:rPr lang="en-US" sz="2400" dirty="0">
                <a:hlinkClick r:id="rId7"/>
              </a:rPr>
              <a:t>https://www.clsp.jhu.edu/seminars/action~month/exact_date~1630468800/cat_ids~730,731,732/request_format~json/</a:t>
            </a:r>
            <a:r>
              <a:rPr lang="en-US" sz="2400" dirty="0"/>
              <a:t> </a:t>
            </a:r>
          </a:p>
          <a:p>
            <a:r>
              <a:rPr lang="en-US" dirty="0"/>
              <a:t>Other mailing lists:</a:t>
            </a:r>
          </a:p>
          <a:p>
            <a:pPr lvl="1"/>
            <a:r>
              <a:rPr lang="en-US" sz="2400" dirty="0"/>
              <a:t>Send Nathan Schneider an e-mail for the GUCL list</a:t>
            </a:r>
          </a:p>
          <a:p>
            <a:pPr lvl="1"/>
            <a:r>
              <a:rPr lang="en-US" sz="2400" dirty="0"/>
              <a:t>Send me an e-mail for </a:t>
            </a:r>
            <a:r>
              <a:rPr lang="en-US" sz="2400" dirty="0" err="1"/>
              <a:t>CorpInfo</a:t>
            </a:r>
            <a:r>
              <a:rPr lang="en-US" sz="2400" dirty="0"/>
              <a:t>: </a:t>
            </a:r>
            <a:r>
              <a:rPr lang="en-US" sz="2400" dirty="0">
                <a:hlinkClick r:id="rId8"/>
              </a:rPr>
              <a:t>corpinfo@georgetown.edu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/>
              <a:t>(announcements about new corpora)</a:t>
            </a:r>
          </a:p>
        </p:txBody>
      </p:sp>
    </p:spTree>
    <p:extLst>
      <p:ext uri="{BB962C8B-B14F-4D97-AF65-F5344CB8AC3E}">
        <p14:creationId xmlns:p14="http://schemas.microsoft.com/office/powerpoint/2010/main" val="2453619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Introductions</a:t>
            </a:r>
          </a:p>
        </p:txBody>
      </p:sp>
      <p:pic>
        <p:nvPicPr>
          <p:cNvPr id="4098" name="Picture 2" descr="C:\Users\az364\AppData\Local\Microsoft\Windows\INetCache\IE\KIG1NM9P\1367934593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495304"/>
            <a:ext cx="1451367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z364\AppData\Local\Microsoft\Windows\INetCache\IE\KIG1NM9P\1367934593[1]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252" y="2078610"/>
            <a:ext cx="1530532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z364\AppData\Local\Microsoft\Windows\INetCache\IE\KIG1NM9P\1367934593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676400"/>
            <a:ext cx="174164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az364\AppData\Local\Microsoft\Windows\INetCache\IE\KIG1NM9P\1367934593[1].pn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453" y="2514600"/>
            <a:ext cx="1379547" cy="3983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593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this course about?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are surrounded by computers in daily life</a:t>
            </a:r>
          </a:p>
          <a:p>
            <a:pPr lvl="1"/>
            <a:r>
              <a:rPr lang="en-US" dirty="0"/>
              <a:t>We communicate using computers</a:t>
            </a:r>
          </a:p>
          <a:p>
            <a:pPr lvl="1"/>
            <a:r>
              <a:rPr lang="en-US" dirty="0"/>
              <a:t>Find information on the Internet</a:t>
            </a:r>
          </a:p>
          <a:p>
            <a:pPr lvl="1"/>
            <a:r>
              <a:rPr lang="en-US" dirty="0"/>
              <a:t>Navigate using our cellphones</a:t>
            </a:r>
          </a:p>
          <a:p>
            <a:pPr lvl="1"/>
            <a:r>
              <a:rPr lang="en-US" dirty="0"/>
              <a:t>Spend a significant part of our lives working on a computer</a:t>
            </a:r>
          </a:p>
          <a:p>
            <a:endParaRPr lang="en-US" dirty="0"/>
          </a:p>
        </p:txBody>
      </p:sp>
      <p:pic>
        <p:nvPicPr>
          <p:cNvPr id="7" name="Picture 2" descr="C:\Users\az364\AppData\Local\Microsoft\Windows\Temporary Internet Files\Content.Outlook\875GB08L\IMAG07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865" y="4724400"/>
            <a:ext cx="2964582" cy="1676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65" y="4724400"/>
            <a:ext cx="3078662" cy="1676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9265" y="4710896"/>
            <a:ext cx="2236135" cy="16899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170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this course about?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But we don't speak the same language as computers</a:t>
            </a:r>
          </a:p>
          <a:p>
            <a:pPr lvl="1"/>
            <a:r>
              <a:rPr lang="en-US" dirty="0"/>
              <a:t>Computers run programs</a:t>
            </a:r>
          </a:p>
          <a:p>
            <a:pPr lvl="1"/>
            <a:r>
              <a:rPr lang="en-US" dirty="0"/>
              <a:t>Operate on </a:t>
            </a:r>
            <a:r>
              <a:rPr lang="en-US" b="1" dirty="0">
                <a:solidFill>
                  <a:srgbClr val="002060"/>
                </a:solidFill>
              </a:rPr>
              <a:t>structured data</a:t>
            </a:r>
            <a:endParaRPr lang="en-US" dirty="0">
              <a:solidFill>
                <a:srgbClr val="002060"/>
              </a:solidFill>
            </a:endParaRPr>
          </a:p>
          <a:p>
            <a:pPr lvl="1"/>
            <a:r>
              <a:rPr lang="en-US" dirty="0"/>
              <a:t>Deterministic, do what they're told using some </a:t>
            </a:r>
            <a:r>
              <a:rPr lang="en-US" b="1" dirty="0">
                <a:solidFill>
                  <a:srgbClr val="002060"/>
                </a:solidFill>
              </a:rPr>
              <a:t>foreseen </a:t>
            </a:r>
            <a:r>
              <a:rPr lang="en-US" dirty="0"/>
              <a:t>functions</a:t>
            </a:r>
          </a:p>
          <a:p>
            <a:pPr lvl="1"/>
            <a:r>
              <a:rPr lang="en-US" dirty="0"/>
              <a:t>No button like this:</a:t>
            </a:r>
          </a:p>
          <a:p>
            <a:pPr lvl="1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323903"/>
            <a:ext cx="3994150" cy="155889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254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Structured and unstructured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458200" cy="452628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Structured data </a:t>
            </a:r>
            <a:r>
              <a:rPr lang="en-US" dirty="0"/>
              <a:t>is great for computers</a:t>
            </a:r>
          </a:p>
          <a:p>
            <a:pPr lvl="1"/>
            <a:r>
              <a:rPr lang="en-US" dirty="0"/>
              <a:t>Think about an abstraction representing vital statistics of a human being:</a:t>
            </a:r>
          </a:p>
          <a:p>
            <a:pPr lvl="2"/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name		= (string: last, first) "Shannon, Claude"</a:t>
            </a:r>
          </a:p>
          <a:p>
            <a:pPr lvl="2"/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date_of_birth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 	= (date: </a:t>
            </a: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yyyy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-mm-</a:t>
            </a: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dd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) 1916-04-30</a:t>
            </a:r>
          </a:p>
          <a:p>
            <a:pPr lvl="2"/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nationality	= (string) "American" (possible values:195)</a:t>
            </a:r>
          </a:p>
          <a:p>
            <a:pPr lvl="2"/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height 		= (numeric, in cm) 177</a:t>
            </a:r>
          </a:p>
          <a:p>
            <a:pPr lvl="2"/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  <a:endParaRPr lang="en-US" sz="1800" dirty="0"/>
          </a:p>
          <a:p>
            <a:endParaRPr lang="en-US" dirty="0"/>
          </a:p>
          <a:p>
            <a:r>
              <a:rPr lang="en-US" dirty="0"/>
              <a:t>We can enter these into a database</a:t>
            </a:r>
          </a:p>
        </p:txBody>
      </p:sp>
    </p:spTree>
    <p:extLst>
      <p:ext uri="{BB962C8B-B14F-4D97-AF65-F5344CB8AC3E}">
        <p14:creationId xmlns:p14="http://schemas.microsoft.com/office/powerpoint/2010/main" val="312525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Structured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we then Google</a:t>
            </a:r>
            <a:br>
              <a:rPr lang="en-US" dirty="0"/>
            </a:br>
            <a:r>
              <a:rPr lang="en-US" dirty="0"/>
              <a:t>Claude Shannon…</a:t>
            </a:r>
          </a:p>
          <a:p>
            <a:pPr lvl="1"/>
            <a:r>
              <a:rPr lang="en-US" dirty="0"/>
              <a:t>Matches a known "name" </a:t>
            </a:r>
            <a:br>
              <a:rPr lang="en-US" dirty="0"/>
            </a:br>
            <a:r>
              <a:rPr lang="en-US" dirty="0"/>
              <a:t>(=Named Entity Recognition,</a:t>
            </a:r>
            <a:br>
              <a:rPr lang="en-US" dirty="0"/>
            </a:br>
            <a:r>
              <a:rPr lang="en-US" b="1" dirty="0"/>
              <a:t>NER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Structured information</a:t>
            </a:r>
            <a:br>
              <a:rPr lang="en-US" dirty="0"/>
            </a:br>
            <a:r>
              <a:rPr lang="en-US" dirty="0"/>
              <a:t>available</a:t>
            </a:r>
          </a:p>
          <a:p>
            <a:pPr lvl="1"/>
            <a:r>
              <a:rPr lang="en-US" dirty="0"/>
              <a:t>Entered into fields for</a:t>
            </a:r>
            <a:br>
              <a:rPr lang="en-US" dirty="0"/>
            </a:br>
            <a:r>
              <a:rPr lang="en-US" dirty="0"/>
              <a:t>display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200" y="1676400"/>
            <a:ext cx="3606800" cy="464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2471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33401</TotalTime>
  <Words>1998</Words>
  <Application>Microsoft Office PowerPoint</Application>
  <PresentationFormat>On-screen Show (4:3)</PresentationFormat>
  <Paragraphs>248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Calibri</vt:lpstr>
      <vt:lpstr>Cambria</vt:lpstr>
      <vt:lpstr>Consolas</vt:lpstr>
      <vt:lpstr>Courier New</vt:lpstr>
      <vt:lpstr>Wingdings</vt:lpstr>
      <vt:lpstr>Wingdings 2</vt:lpstr>
      <vt:lpstr>Foundry</vt:lpstr>
      <vt:lpstr>LING-362 Introduction to  Natural Language Processing</vt:lpstr>
      <vt:lpstr>Organization</vt:lpstr>
      <vt:lpstr>Resources</vt:lpstr>
      <vt:lpstr>Resources</vt:lpstr>
      <vt:lpstr>Introductions</vt:lpstr>
      <vt:lpstr>What is this course about?</vt:lpstr>
      <vt:lpstr>What is this course about?</vt:lpstr>
      <vt:lpstr>Structured and unstructured</vt:lpstr>
      <vt:lpstr>Structured data</vt:lpstr>
      <vt:lpstr>Unstructured data</vt:lpstr>
      <vt:lpstr>Multiply by 1000000000000….</vt:lpstr>
      <vt:lpstr>The goal</vt:lpstr>
      <vt:lpstr>Exercise – anaphora resolution</vt:lpstr>
      <vt:lpstr>What would a computer need to know?</vt:lpstr>
      <vt:lpstr>What would a computer need to know?</vt:lpstr>
      <vt:lpstr>What would a computer need to know?</vt:lpstr>
      <vt:lpstr>What would a computer need to know?</vt:lpstr>
      <vt:lpstr>What would a computer need to know?</vt:lpstr>
      <vt:lpstr>What would a computer need to know?</vt:lpstr>
      <vt:lpstr>NLP – historical overview</vt:lpstr>
      <vt:lpstr>NLP – historical overview</vt:lpstr>
      <vt:lpstr>Bar Hillel's pen example</vt:lpstr>
      <vt:lpstr>60s-70s Symbolic approaches to NLP</vt:lpstr>
      <vt:lpstr>60s-70s Stochastic approaches</vt:lpstr>
      <vt:lpstr>Coming together</vt:lpstr>
      <vt:lpstr>What NLP can do today</vt:lpstr>
      <vt:lpstr>What NLP can do today</vt:lpstr>
      <vt:lpstr>What NLP can do today</vt:lpstr>
      <vt:lpstr>What NLP can do today</vt:lpstr>
      <vt:lpstr>What NLP can do today</vt:lpstr>
      <vt:lpstr>Programming in this course – Python </vt:lpstr>
      <vt:lpstr>Downloading and installing</vt:lpstr>
      <vt:lpstr>Integrated Development Environment</vt:lpstr>
      <vt:lpstr>Integrated Development Environment</vt:lpstr>
      <vt:lpstr>Integrated Development Environment</vt:lpstr>
      <vt:lpstr>For next time</vt:lpstr>
      <vt:lpstr>Want to start practicing?</vt:lpstr>
      <vt:lpstr>NLTK – Installing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1085</cp:revision>
  <cp:lastPrinted>2016-01-13T19:43:24Z</cp:lastPrinted>
  <dcterms:created xsi:type="dcterms:W3CDTF">2015-10-05T21:10:16Z</dcterms:created>
  <dcterms:modified xsi:type="dcterms:W3CDTF">2021-08-24T13:53:59Z</dcterms:modified>
</cp:coreProperties>
</file>