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370" r:id="rId3"/>
    <p:sldId id="371" r:id="rId4"/>
    <p:sldId id="373" r:id="rId5"/>
    <p:sldId id="390" r:id="rId6"/>
    <p:sldId id="391" r:id="rId7"/>
    <p:sldId id="377" r:id="rId8"/>
    <p:sldId id="395" r:id="rId9"/>
    <p:sldId id="397" r:id="rId10"/>
    <p:sldId id="382" r:id="rId11"/>
    <p:sldId id="364" r:id="rId12"/>
    <p:sldId id="384" r:id="rId13"/>
    <p:sldId id="422" r:id="rId14"/>
    <p:sldId id="335" r:id="rId15"/>
    <p:sldId id="337" r:id="rId16"/>
    <p:sldId id="336" r:id="rId17"/>
    <p:sldId id="338" r:id="rId18"/>
    <p:sldId id="339" r:id="rId19"/>
    <p:sldId id="405" r:id="rId20"/>
    <p:sldId id="410" r:id="rId21"/>
    <p:sldId id="411" r:id="rId22"/>
    <p:sldId id="412" r:id="rId23"/>
    <p:sldId id="413" r:id="rId24"/>
    <p:sldId id="414" r:id="rId25"/>
    <p:sldId id="415" r:id="rId26"/>
    <p:sldId id="416" r:id="rId27"/>
    <p:sldId id="417" r:id="rId28"/>
    <p:sldId id="418" r:id="rId29"/>
    <p:sldId id="419" r:id="rId30"/>
    <p:sldId id="396" r:id="rId31"/>
    <p:sldId id="42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Topic Modelling III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specificity - TF-IDF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Weight for term </a:t>
                </a:r>
                <a:r>
                  <a:rPr lang="en-US" i="1" dirty="0" err="1"/>
                  <a:t>i</a:t>
                </a:r>
                <a:r>
                  <a:rPr lang="en-US" i="1" dirty="0"/>
                  <a:t> </a:t>
                </a:r>
                <a:r>
                  <a:rPr lang="en-US" dirty="0"/>
                  <a:t>in document </a:t>
                </a:r>
                <a:r>
                  <a:rPr lang="en-US" i="1" dirty="0"/>
                  <a:t>j </a:t>
                </a:r>
                <a:r>
                  <a:rPr lang="en-US" dirty="0"/>
                  <a:t>(or 0 if unattested):</a:t>
                </a:r>
              </a:p>
              <a:p>
                <a:pPr marL="630936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weight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</m:e>
                      </m:d>
                      <m:r>
                        <a:rPr lang="en-US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1+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log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𝑇𝐹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d>
                      <m:r>
                        <a:rPr lang="en-US">
                          <a:latin typeface="Cambria Math"/>
                          <a:ea typeface="Cambria Math"/>
                        </a:rPr>
                        <m:t>∙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𝑁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𝐷𝐹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b="0" dirty="0"/>
              </a:p>
              <a:p>
                <a:pPr lvl="1"/>
                <a:r>
                  <a:rPr lang="en-US" dirty="0"/>
                  <a:t>The IDF weighting for a unique term is maximal: log(N)</a:t>
                </a:r>
              </a:p>
              <a:p>
                <a:pPr lvl="1"/>
                <a:r>
                  <a:rPr lang="en-US" dirty="0"/>
                  <a:t>For a term appearing in all documents: log(1) = 0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>
          <a:xfrm>
            <a:off x="1295400" y="1798637"/>
            <a:ext cx="6324600" cy="16303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92100" indent="-292100" algn="l" rtl="0" eaLnBrk="1" latinLnBrk="0" hangingPunct="1">
              <a:spcBef>
                <a:spcPts val="0"/>
              </a:spcBef>
              <a:buClrTx/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rgbClr val="002060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98463" lvl="2" indent="-190500">
              <a:buFont typeface="Wingdings 2"/>
              <a:buNone/>
            </a:pPr>
            <a:r>
              <a:rPr lang="en-US" b="1" i="1">
                <a:solidFill>
                  <a:srgbClr val="0070C0"/>
                </a:solidFill>
              </a:rPr>
              <a:t>			</a:t>
            </a:r>
            <a:r>
              <a:rPr lang="en-US" b="1" i="1"/>
              <a:t>term	collection	document</a:t>
            </a:r>
          </a:p>
          <a:p>
            <a:pPr marL="398463" lvl="2" indent="-190500"/>
            <a:r>
              <a:rPr lang="en-US" b="1" i="1" dirty="0">
                <a:solidFill>
                  <a:srgbClr val="0070C0"/>
                </a:solidFill>
              </a:rPr>
              <a:t>insurance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	10	10440		3997</a:t>
            </a:r>
          </a:p>
          <a:p>
            <a:pPr marL="398463" lvl="2" indent="-190500"/>
            <a:r>
              <a:rPr lang="en-US" b="1" i="1" dirty="0">
                <a:solidFill>
                  <a:srgbClr val="0070C0"/>
                </a:solidFill>
              </a:rPr>
              <a:t>try</a:t>
            </a:r>
            <a:r>
              <a:rPr lang="en-US" dirty="0"/>
              <a:t>		10	10422		8760</a:t>
            </a:r>
          </a:p>
          <a:p>
            <a:pPr marL="398463" lvl="2" indent="-190500"/>
            <a:r>
              <a:rPr lang="en-US" b="1" i="1" dirty="0">
                <a:solidFill>
                  <a:srgbClr val="0070C0"/>
                </a:solidFill>
              </a:rPr>
              <a:t>story</a:t>
            </a:r>
            <a:r>
              <a:rPr lang="en-US" b="1" i="1" dirty="0"/>
              <a:t>	</a:t>
            </a:r>
            <a:r>
              <a:rPr lang="en-US" dirty="0"/>
              <a:t>10</a:t>
            </a:r>
            <a:r>
              <a:rPr lang="en-US" b="1" dirty="0"/>
              <a:t>	</a:t>
            </a:r>
            <a:r>
              <a:rPr lang="en-US" dirty="0"/>
              <a:t>23591		10897</a:t>
            </a:r>
          </a:p>
          <a:p>
            <a:pPr marL="398463" lvl="2" indent="-190500"/>
            <a:endParaRPr lang="en-US" dirty="0"/>
          </a:p>
          <a:p>
            <a:pPr marL="398463" lvl="2" indent="-1905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46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if we know all this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</a:t>
            </a:r>
            <a:r>
              <a:rPr lang="en-US"/>
              <a:t>can use combined </a:t>
            </a:r>
            <a:r>
              <a:rPr lang="en-US" dirty="0"/>
              <a:t>collection and document frequencies!</a:t>
            </a:r>
          </a:p>
          <a:p>
            <a:pPr lvl="1"/>
            <a:r>
              <a:rPr lang="en-US" sz="2800" dirty="0"/>
              <a:t>Island 		w1*3</a:t>
            </a:r>
          </a:p>
          <a:p>
            <a:pPr lvl="1"/>
            <a:r>
              <a:rPr lang="en-US" sz="2800" dirty="0"/>
              <a:t>Coast Guard 	w2*2</a:t>
            </a:r>
          </a:p>
          <a:p>
            <a:pPr lvl="1"/>
            <a:r>
              <a:rPr lang="en-US" sz="2800" dirty="0"/>
              <a:t>Navy 		w3*1</a:t>
            </a:r>
          </a:p>
          <a:p>
            <a:pPr lvl="1"/>
            <a:r>
              <a:rPr lang="en-US" sz="2800" dirty="0"/>
              <a:t>U.S. Navy	w4*1</a:t>
            </a:r>
          </a:p>
          <a:p>
            <a:pPr lvl="1"/>
            <a:r>
              <a:rPr lang="en-US" sz="2800" dirty="0"/>
              <a:t>palm frond 	w5*1</a:t>
            </a:r>
          </a:p>
          <a:p>
            <a:pPr lvl="1"/>
            <a:r>
              <a:rPr lang="en-US" dirty="0"/>
              <a:t>castaway		w6*1</a:t>
            </a:r>
          </a:p>
          <a:p>
            <a:pPr lvl="1"/>
            <a:r>
              <a:rPr lang="en-US" dirty="0"/>
              <a:t>Honolulu		w7*1</a:t>
            </a:r>
          </a:p>
          <a:p>
            <a:pPr lvl="1"/>
            <a:r>
              <a:rPr lang="en-US" dirty="0" err="1"/>
              <a:t>Fanadik</a:t>
            </a:r>
            <a:r>
              <a:rPr lang="en-US" dirty="0"/>
              <a:t>		w8*1</a:t>
            </a:r>
          </a:p>
          <a:p>
            <a:pPr lvl="1"/>
            <a:r>
              <a:rPr lang="en-US" dirty="0"/>
              <a:t>Strand		w9*1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5800" y="3124200"/>
            <a:ext cx="28194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Is this as much about Honolulu as it is about </a:t>
            </a:r>
            <a:r>
              <a:rPr lang="en-US" sz="2400" dirty="0" err="1"/>
              <a:t>Fanadik</a:t>
            </a:r>
            <a:r>
              <a:rPr lang="en-US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87834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TF-IDF is great for finding distinctive terms</a:t>
            </a:r>
          </a:p>
          <a:p>
            <a:r>
              <a:rPr lang="en-US" dirty="0"/>
              <a:t>But it doesn’t tell us the best way to segment a collection into topics</a:t>
            </a:r>
          </a:p>
          <a:p>
            <a:pPr lvl="1"/>
            <a:r>
              <a:rPr lang="en-US" dirty="0"/>
              <a:t>We want to identify the most different kinds of documents</a:t>
            </a:r>
          </a:p>
          <a:p>
            <a:pPr lvl="1"/>
            <a:r>
              <a:rPr lang="en-US" dirty="0"/>
              <a:t>Words that characterize these ‘kinds’</a:t>
            </a:r>
          </a:p>
          <a:p>
            <a:pPr lvl="1"/>
            <a:r>
              <a:rPr lang="en-US" dirty="0"/>
              <a:t>Degree of belonging to each of n topics, for each document (multiple topics possible)</a:t>
            </a:r>
          </a:p>
        </p:txBody>
      </p:sp>
    </p:spTree>
    <p:extLst>
      <p:ext uri="{BB962C8B-B14F-4D97-AF65-F5344CB8AC3E}">
        <p14:creationId xmlns:p14="http://schemas.microsoft.com/office/powerpoint/2010/main" val="4258067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 approach to automatic “topics”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Latent </a:t>
            </a:r>
            <a:r>
              <a:rPr lang="en-US" dirty="0" err="1"/>
              <a:t>Dirichlet</a:t>
            </a:r>
            <a:r>
              <a:rPr lang="en-US" dirty="0"/>
              <a:t> Allocation (LDA) assumes:</a:t>
            </a:r>
          </a:p>
          <a:p>
            <a:pPr lvl="1"/>
            <a:r>
              <a:rPr lang="en-US" dirty="0"/>
              <a:t>Words can have their own prior probabilities in each possible topic</a:t>
            </a:r>
          </a:p>
          <a:p>
            <a:pPr lvl="1"/>
            <a:r>
              <a:rPr lang="en-US" dirty="0"/>
              <a:t>Assume that any set of documents seen is an example of the independent topic-driven probabilities to realize certain words</a:t>
            </a:r>
          </a:p>
          <a:p>
            <a:pPr lvl="1"/>
            <a:r>
              <a:rPr lang="en-US" dirty="0"/>
              <a:t>Each document is a mixture of the topics that generated it</a:t>
            </a:r>
          </a:p>
        </p:txBody>
      </p:sp>
    </p:spTree>
    <p:extLst>
      <p:ext uri="{BB962C8B-B14F-4D97-AF65-F5344CB8AC3E}">
        <p14:creationId xmlns:p14="http://schemas.microsoft.com/office/powerpoint/2010/main" val="3850352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LDA – a caricature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we have 10 topics with different probabilities for the same words:</a:t>
            </a:r>
          </a:p>
          <a:p>
            <a:pPr lvl="1"/>
            <a:r>
              <a:rPr lang="en-US" dirty="0"/>
              <a:t>Mary cooked up a new schematic</a:t>
            </a:r>
          </a:p>
          <a:p>
            <a:endParaRPr lang="en-US" dirty="0"/>
          </a:p>
          <a:p>
            <a:r>
              <a:rPr lang="en-US" dirty="0"/>
              <a:t>Probably these words were generated according to these topics: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Mary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cooked up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schematic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/>
              <a:t>P(</a:t>
            </a:r>
            <a:r>
              <a:rPr lang="en-US" sz="2000" dirty="0" err="1"/>
              <a:t>Mary|religion</a:t>
            </a:r>
            <a:r>
              <a:rPr lang="en-US" sz="2000" dirty="0"/>
              <a:t>) &gt; P(</a:t>
            </a:r>
            <a:r>
              <a:rPr lang="en-US" sz="2000" dirty="0" err="1"/>
              <a:t>Mary|cooking</a:t>
            </a:r>
            <a:r>
              <a:rPr lang="en-US" sz="2000" dirty="0"/>
              <a:t>) &gt; …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29400" y="4191000"/>
            <a:ext cx="1752600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u="sng" dirty="0"/>
              <a:t>Legend: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Religion</a:t>
            </a:r>
          </a:p>
          <a:p>
            <a:r>
              <a:rPr lang="en-US" sz="2000" dirty="0">
                <a:solidFill>
                  <a:srgbClr val="0070C0"/>
                </a:solidFill>
              </a:rPr>
              <a:t>Cooking</a:t>
            </a:r>
          </a:p>
          <a:p>
            <a:r>
              <a:rPr lang="en-US" sz="2000" dirty="0">
                <a:solidFill>
                  <a:srgbClr val="00B050"/>
                </a:solidFill>
              </a:rPr>
              <a:t>Engineering</a:t>
            </a:r>
          </a:p>
          <a:p>
            <a:r>
              <a:rPr lang="en-US" sz="2000" dirty="0"/>
              <a:t>…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7066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'generative story'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According to LDA, documents are born like this</a:t>
            </a:r>
          </a:p>
          <a:p>
            <a:pPr lvl="1"/>
            <a:r>
              <a:rPr lang="en-US" dirty="0"/>
              <a:t>For every document, some random mix of topics is selected: 20% politics, 31% religion …</a:t>
            </a:r>
          </a:p>
          <a:p>
            <a:pPr lvl="1"/>
            <a:r>
              <a:rPr lang="en-US" dirty="0"/>
              <a:t>Once those are known, each position in the document is generated by some topic: randomly, word 1 gets to come from the 'religion' topic</a:t>
            </a:r>
          </a:p>
          <a:p>
            <a:pPr lvl="1"/>
            <a:r>
              <a:rPr lang="en-US" dirty="0"/>
              <a:t>Now a word is picked at random, based on its probability in that topic – very likely to be 'church', unlikely to be 'pizza' (but possible) </a:t>
            </a:r>
          </a:p>
        </p:txBody>
      </p:sp>
    </p:spTree>
    <p:extLst>
      <p:ext uri="{BB962C8B-B14F-4D97-AF65-F5344CB8AC3E}">
        <p14:creationId xmlns:p14="http://schemas.microsoft.com/office/powerpoint/2010/main" val="231697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LDA – more formally</a:t>
            </a:r>
          </a:p>
        </p:txBody>
      </p:sp>
      <p:pic>
        <p:nvPicPr>
          <p:cNvPr id="1026" name="Picture 2" descr="https://upload.wikimedia.org/wikipedia/commons/thumb/d/d3/Latent_Dirichlet_allocation.svg/593px-Latent_Dirichlet_allocati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72306"/>
            <a:ext cx="5038725" cy="264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ine Callout 1 3"/>
          <p:cNvSpPr/>
          <p:nvPr/>
        </p:nvSpPr>
        <p:spPr>
          <a:xfrm>
            <a:off x="7239000" y="5367338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99067"/>
              <a:gd name="adj4" fmla="val -3781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 documents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5029200" y="5105400"/>
            <a:ext cx="1447800" cy="652462"/>
          </a:xfrm>
          <a:prstGeom prst="borderCallout1">
            <a:avLst>
              <a:gd name="adj1" fmla="val -116"/>
              <a:gd name="adj2" fmla="val 79724"/>
              <a:gd name="adj3" fmla="val -112543"/>
              <a:gd name="adj4" fmla="val 9336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 words in document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609600" y="4648200"/>
            <a:ext cx="2133600" cy="727930"/>
          </a:xfrm>
          <a:prstGeom prst="borderCallout1">
            <a:avLst>
              <a:gd name="adj1" fmla="val -116"/>
              <a:gd name="adj2" fmla="val 79724"/>
              <a:gd name="adj3" fmla="val -77515"/>
              <a:gd name="adj4" fmla="val 7605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each topic being in a doc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6172200" y="1708341"/>
            <a:ext cx="2362200" cy="727930"/>
          </a:xfrm>
          <a:prstGeom prst="borderCallout1">
            <a:avLst>
              <a:gd name="adj1" fmla="val 60277"/>
              <a:gd name="adj2" fmla="val -221"/>
              <a:gd name="adj3" fmla="val 143522"/>
              <a:gd name="adj4" fmla="val -6364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a word being in a topic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1066800" y="1708341"/>
            <a:ext cx="2133600" cy="727930"/>
          </a:xfrm>
          <a:prstGeom prst="borderCallout1">
            <a:avLst>
              <a:gd name="adj1" fmla="val 95304"/>
              <a:gd name="adj2" fmla="val 85493"/>
              <a:gd name="adj3" fmla="val 242565"/>
              <a:gd name="adj4" fmla="val 10325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distr. for each document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2590800" y="5562600"/>
            <a:ext cx="2297723" cy="727930"/>
          </a:xfrm>
          <a:prstGeom prst="borderCallout1">
            <a:avLst>
              <a:gd name="adj1" fmla="val -218737"/>
              <a:gd name="adj2" fmla="val 90850"/>
              <a:gd name="adj3" fmla="val 7782"/>
              <a:gd name="adj4" fmla="val 8386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generating each word in document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7353300" y="3886200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30662"/>
              <a:gd name="adj4" fmla="val -8442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Words that get chosen</a:t>
            </a:r>
          </a:p>
        </p:txBody>
      </p:sp>
    </p:spTree>
    <p:extLst>
      <p:ext uri="{BB962C8B-B14F-4D97-AF65-F5344CB8AC3E}">
        <p14:creationId xmlns:p14="http://schemas.microsoft.com/office/powerpoint/2010/main" val="1846774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Inferring latent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Now the problem: </a:t>
            </a:r>
          </a:p>
          <a:p>
            <a:pPr lvl="1"/>
            <a:r>
              <a:rPr lang="en-US" dirty="0"/>
              <a:t>given the words, some idea of how many topics we might have and what prior distributions are like (incl. likelihood of each word)…</a:t>
            </a:r>
          </a:p>
          <a:p>
            <a:pPr lvl="1"/>
            <a:r>
              <a:rPr lang="en-US" dirty="0"/>
              <a:t>Infer the latent variables that generated each document</a:t>
            </a:r>
          </a:p>
          <a:p>
            <a:r>
              <a:rPr lang="en-US" dirty="0"/>
              <a:t>Specifically – we want </a:t>
            </a:r>
            <a:r>
              <a:rPr lang="en-US" b="1" i="1" dirty="0" err="1"/>
              <a:t>θi</a:t>
            </a:r>
            <a:r>
              <a:rPr lang="en-US" dirty="0"/>
              <a:t> for each document </a:t>
            </a:r>
            <a:r>
              <a:rPr lang="en-US" b="1" i="1" dirty="0" err="1"/>
              <a:t>i</a:t>
            </a:r>
            <a:endParaRPr lang="en-US" b="1" i="1" dirty="0"/>
          </a:p>
          <a:p>
            <a:pPr lvl="1"/>
            <a:r>
              <a:rPr lang="en-US" dirty="0"/>
              <a:t>Because if we know what words come from which topic with what likelihood…</a:t>
            </a:r>
          </a:p>
          <a:p>
            <a:pPr lvl="1"/>
            <a:r>
              <a:rPr lang="en-US" dirty="0"/>
              <a:t>We can get the topic mixture that generated that document with the highest likelihood</a:t>
            </a:r>
          </a:p>
        </p:txBody>
      </p:sp>
    </p:spTree>
    <p:extLst>
      <p:ext uri="{BB962C8B-B14F-4D97-AF65-F5344CB8AC3E}">
        <p14:creationId xmlns:p14="http://schemas.microsoft.com/office/powerpoint/2010/main" val="3832112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do it!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There are several methods to infer </a:t>
            </a:r>
            <a:r>
              <a:rPr lang="en-US" i="1" dirty="0" err="1"/>
              <a:t>θi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Often: Gibbs sampling (similar to MCMC)</a:t>
            </a:r>
          </a:p>
          <a:p>
            <a:pPr lvl="1"/>
            <a:r>
              <a:rPr lang="en-US" dirty="0"/>
              <a:t>Gamble on the parameters, see if you get something like our collection, if not change parameters</a:t>
            </a:r>
          </a:p>
          <a:p>
            <a:pPr lvl="1"/>
            <a:r>
              <a:rPr lang="en-US" dirty="0"/>
              <a:t>Initially assume each word comes from a random topic – </a:t>
            </a:r>
            <a:br>
              <a:rPr lang="en-US" dirty="0"/>
            </a:br>
            <a:r>
              <a:rPr lang="en-US" dirty="0"/>
              <a:t>get </a:t>
            </a:r>
            <a:r>
              <a:rPr lang="en-US" i="1" dirty="0"/>
              <a:t>θ</a:t>
            </a:r>
            <a:r>
              <a:rPr lang="en-US" dirty="0"/>
              <a:t>, </a:t>
            </a:r>
            <a:r>
              <a:rPr lang="el-GR" i="1" dirty="0"/>
              <a:t>α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l-GR" i="1" dirty="0"/>
              <a:t>β</a:t>
            </a:r>
            <a:endParaRPr lang="en-US" i="1" dirty="0"/>
          </a:p>
          <a:p>
            <a:pPr lvl="1"/>
            <a:r>
              <a:rPr lang="en-US" dirty="0"/>
              <a:t>Run through data again – is this word’s topic likely? -&gt; change</a:t>
            </a:r>
          </a:p>
          <a:p>
            <a:r>
              <a:rPr lang="en-US" dirty="0"/>
              <a:t>We can't get into these methods in depth in this course</a:t>
            </a:r>
          </a:p>
          <a:p>
            <a:r>
              <a:rPr lang="en-US" dirty="0"/>
              <a:t>But we can use some libraries to do this for us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Further reading: </a:t>
            </a:r>
            <a:r>
              <a:rPr lang="en-US" dirty="0" err="1"/>
              <a:t>Blei</a:t>
            </a:r>
            <a:r>
              <a:rPr lang="en-US" dirty="0"/>
              <a:t> et al. (2003), Grus (2015)</a:t>
            </a:r>
          </a:p>
        </p:txBody>
      </p:sp>
    </p:spTree>
    <p:extLst>
      <p:ext uri="{BB962C8B-B14F-4D97-AF65-F5344CB8AC3E}">
        <p14:creationId xmlns:p14="http://schemas.microsoft.com/office/powerpoint/2010/main" val="1150389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</a:t>
            </a:r>
            <a:r>
              <a:rPr lang="en-US" dirty="0" err="1"/>
              <a:t>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we install the </a:t>
            </a:r>
            <a:r>
              <a:rPr lang="en-US" dirty="0" err="1"/>
              <a:t>lda</a:t>
            </a:r>
            <a:r>
              <a:rPr lang="en-US" dirty="0"/>
              <a:t> library from the command line:</a:t>
            </a:r>
          </a:p>
          <a:p>
            <a:pPr marL="411480" lvl="1" indent="0">
              <a:buNone/>
            </a:pPr>
            <a:r>
              <a:rPr lang="en-US" dirty="0"/>
              <a:t>&gt; pip install </a:t>
            </a:r>
            <a:r>
              <a:rPr lang="en-US" dirty="0" err="1"/>
              <a:t>lda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534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bag of words model -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Documents as frequency lists</a:t>
            </a:r>
          </a:p>
          <a:p>
            <a:r>
              <a:rPr lang="en-US" dirty="0"/>
              <a:t>No information about </a:t>
            </a:r>
            <a:r>
              <a:rPr lang="en-US" b="1" dirty="0"/>
              <a:t>word order</a:t>
            </a:r>
          </a:p>
          <a:p>
            <a:r>
              <a:rPr lang="en-US" dirty="0"/>
              <a:t>Sparse data: lots of 0's</a:t>
            </a:r>
          </a:p>
        </p:txBody>
      </p:sp>
      <p:pic>
        <p:nvPicPr>
          <p:cNvPr id="1026" name="Picture 2" descr="C:\Users\az364\AppData\Local\Microsoft\Windows\Temporary Internet Files\Content.IE5\2YTZ1MEQ\bag-37558_64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177" y="3815861"/>
            <a:ext cx="1890265" cy="226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10135" y="4501661"/>
            <a:ext cx="15101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navy: 0</a:t>
            </a:r>
          </a:p>
          <a:p>
            <a:r>
              <a:rPr lang="en-US" dirty="0"/>
              <a:t>island: 3</a:t>
            </a:r>
          </a:p>
          <a:p>
            <a:r>
              <a:rPr lang="en-US" dirty="0"/>
              <a:t>maroon: 0</a:t>
            </a:r>
          </a:p>
          <a:p>
            <a:r>
              <a:rPr lang="en-US" dirty="0"/>
              <a:t>U.S.: 5</a:t>
            </a:r>
          </a:p>
          <a:p>
            <a:r>
              <a:rPr lang="en-US" dirty="0"/>
              <a:t>Florida: 0</a:t>
            </a:r>
          </a:p>
        </p:txBody>
      </p:sp>
      <p:pic>
        <p:nvPicPr>
          <p:cNvPr id="6" name="Picture 2" descr="C:\Users\az364\AppData\Local\Microsoft\Windows\Temporary Internet Files\Content.IE5\2YTZ1MEQ\bag-37558_64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413" y="3830515"/>
            <a:ext cx="1890265" cy="226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24735" y="4516315"/>
            <a:ext cx="15101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navy: 3</a:t>
            </a:r>
          </a:p>
          <a:p>
            <a:r>
              <a:rPr lang="en-US" dirty="0"/>
              <a:t>island: 2</a:t>
            </a:r>
          </a:p>
          <a:p>
            <a:r>
              <a:rPr lang="en-US" dirty="0"/>
              <a:t>maroon: 4</a:t>
            </a:r>
          </a:p>
          <a:p>
            <a:r>
              <a:rPr lang="en-US" dirty="0"/>
              <a:t>U.S.: 1</a:t>
            </a:r>
          </a:p>
          <a:p>
            <a:r>
              <a:rPr lang="en-US" dirty="0"/>
              <a:t>Florida: 1</a:t>
            </a:r>
          </a:p>
        </p:txBody>
      </p:sp>
      <p:pic>
        <p:nvPicPr>
          <p:cNvPr id="8" name="Picture 2" descr="C:\Users\az364\AppData\Local\Microsoft\Windows\Temporary Internet Files\Content.IE5\2YTZ1MEQ\bag-37558_64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935" y="3830515"/>
            <a:ext cx="1890265" cy="226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491735" y="4516315"/>
            <a:ext cx="15101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navy: 3</a:t>
            </a:r>
          </a:p>
          <a:p>
            <a:r>
              <a:rPr lang="en-US" dirty="0"/>
              <a:t>island: 0</a:t>
            </a:r>
          </a:p>
          <a:p>
            <a:r>
              <a:rPr lang="en-US" dirty="0"/>
              <a:t>maroon: 0</a:t>
            </a:r>
          </a:p>
          <a:p>
            <a:r>
              <a:rPr lang="en-US" dirty="0"/>
              <a:t>U.S.: 7</a:t>
            </a:r>
          </a:p>
          <a:p>
            <a:r>
              <a:rPr lang="en-US" dirty="0"/>
              <a:t>Florida: 7</a:t>
            </a:r>
          </a:p>
        </p:txBody>
      </p:sp>
    </p:spTree>
    <p:extLst>
      <p:ext uri="{BB962C8B-B14F-4D97-AF65-F5344CB8AC3E}">
        <p14:creationId xmlns:p14="http://schemas.microsoft.com/office/powerpoint/2010/main" val="37262341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Example adapted from Chris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Strelioff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numpy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argsort</a:t>
            </a:r>
            <a:r>
              <a:rPr lang="en-US" dirty="0"/>
              <a:t>, array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lda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lda.datasets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835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dirty="0">
                <a:solidFill>
                  <a:srgbClr val="808080"/>
                </a:solidFill>
              </a:rPr>
              <a:t># Get some actual document data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This is a two dimensional table of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documents in each row, word frequencies in each column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reuters_data</a:t>
            </a:r>
            <a:r>
              <a:rPr lang="en-US" dirty="0"/>
              <a:t> = </a:t>
            </a:r>
            <a:r>
              <a:rPr lang="en-US" dirty="0" err="1"/>
              <a:t>lda.datasets.load_reuters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Get a list of document titles to help interpret results –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corresponds to each row in the table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reuters_titles</a:t>
            </a:r>
            <a:r>
              <a:rPr lang="en-US" dirty="0"/>
              <a:t> = </a:t>
            </a:r>
            <a:r>
              <a:rPr lang="en-US" dirty="0" err="1"/>
              <a:t>lda.datasets.load_reuters_titles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Get the vocabulary in the documents - corresponds to each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column in the table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reuters_vocab</a:t>
            </a:r>
            <a:r>
              <a:rPr lang="en-US" dirty="0"/>
              <a:t> = </a:t>
            </a:r>
            <a:r>
              <a:rPr lang="en-US" dirty="0" err="1"/>
              <a:t>lda.datasets.load_reuters_vocab</a:t>
            </a:r>
            <a:r>
              <a:rPr lang="en-US" dirty="0"/>
              <a:t>()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9468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"We are classifying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reuters_titles</a:t>
            </a:r>
            <a:r>
              <a:rPr lang="en-US" sz="2000" dirty="0"/>
              <a:t>)) + </a:t>
            </a:r>
            <a:r>
              <a:rPr lang="en-US" sz="2000" b="1" dirty="0">
                <a:solidFill>
                  <a:srgbClr val="008000"/>
                </a:solidFill>
              </a:rPr>
              <a:t>" documents"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"with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reuters_vocab</a:t>
            </a:r>
            <a:r>
              <a:rPr lang="en-US" sz="2000" dirty="0"/>
              <a:t>)) + </a:t>
            </a:r>
            <a:r>
              <a:rPr lang="en-US" sz="2000" b="1" dirty="0">
                <a:solidFill>
                  <a:srgbClr val="008000"/>
                </a:solidFill>
              </a:rPr>
              <a:t>" distinct words."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endParaRPr lang="en-US" sz="20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-- We are classifying 395 documents </a:t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-- with 4258 distinct words.</a:t>
            </a:r>
          </a:p>
          <a:p>
            <a:pPr marL="0" indent="0">
              <a:buNone/>
            </a:pP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"For example the title of document 5 is: " </a:t>
            </a:r>
            <a:r>
              <a:rPr lang="en-US" sz="2000" dirty="0"/>
              <a:t>+ </a:t>
            </a:r>
            <a:r>
              <a:rPr lang="en-US" sz="2000" dirty="0" err="1"/>
              <a:t>reuters_titles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For example the title of document 5 is: 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-- 5 INDIA: Mother Teresa's condition unchanged, thousands pray. CALCUTTA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"Word 4 is: " </a:t>
            </a:r>
            <a:r>
              <a:rPr lang="en-US" sz="2000" dirty="0"/>
              <a:t>+ </a:t>
            </a:r>
            <a:r>
              <a:rPr lang="en-US" sz="2000" dirty="0" err="1"/>
              <a:t>reuters_vocab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"Its frequency in document 5 is: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reuters_data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][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Word 4 is: mother Its frequency in document 5 is: 24</a:t>
            </a:r>
          </a:p>
        </p:txBody>
      </p:sp>
    </p:spTree>
    <p:extLst>
      <p:ext uri="{BB962C8B-B14F-4D97-AF65-F5344CB8AC3E}">
        <p14:creationId xmlns:p14="http://schemas.microsoft.com/office/powerpoint/2010/main" val="2679508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the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err="1"/>
              <a:t>lda_model</a:t>
            </a:r>
            <a:r>
              <a:rPr lang="en-US" sz="2000" dirty="0"/>
              <a:t> = </a:t>
            </a:r>
            <a:r>
              <a:rPr lang="en-US" sz="2000" dirty="0" err="1"/>
              <a:t>lda.LDA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660099"/>
                </a:solidFill>
              </a:rPr>
              <a:t>n_topics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20</a:t>
            </a:r>
            <a:r>
              <a:rPr lang="en-US" sz="2000" dirty="0"/>
              <a:t>, </a:t>
            </a:r>
            <a:r>
              <a:rPr lang="en-US" sz="2000" dirty="0" err="1">
                <a:solidFill>
                  <a:srgbClr val="660099"/>
                </a:solidFill>
              </a:rPr>
              <a:t>n_iter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500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 err="1"/>
              <a:t>lda_model.fit</a:t>
            </a:r>
            <a:r>
              <a:rPr lang="en-US" sz="2000" dirty="0"/>
              <a:t>(</a:t>
            </a:r>
            <a:r>
              <a:rPr lang="en-US" sz="2000" dirty="0" err="1"/>
              <a:t>reuters_data</a:t>
            </a:r>
            <a:r>
              <a:rPr lang="en-US" sz="2000" dirty="0"/>
              <a:t>)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 err="1"/>
              <a:t>topic_word_mapping</a:t>
            </a:r>
            <a:r>
              <a:rPr lang="en-US" sz="2000" dirty="0"/>
              <a:t> = </a:t>
            </a:r>
            <a:r>
              <a:rPr lang="en-US" sz="2000" dirty="0" err="1"/>
              <a:t>lda_model.topic_word</a:t>
            </a:r>
            <a:r>
              <a:rPr lang="en-US" sz="2000" dirty="0"/>
              <a:t>_</a:t>
            </a:r>
            <a:br>
              <a:rPr lang="en-US" sz="2000" dirty="0"/>
            </a:b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# Let's check the probability of 'mother' (word 4) in topic 3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Notice that </a:t>
            </a:r>
            <a:r>
              <a:rPr lang="en-US" sz="2000" i="1" dirty="0" err="1">
                <a:solidFill>
                  <a:srgbClr val="808080"/>
                </a:solidFill>
              </a:rPr>
              <a:t>numpy</a:t>
            </a:r>
            <a:r>
              <a:rPr lang="en-US" sz="2000" i="1" dirty="0">
                <a:solidFill>
                  <a:srgbClr val="808080"/>
                </a:solidFill>
              </a:rPr>
              <a:t> n-dimensional arrays use 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commas between dimensions (like R)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"The probability of word 4 in topic 3 is:"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topic_word_mapping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3</a:t>
            </a:r>
            <a:r>
              <a:rPr lang="en-US" sz="2000" dirty="0"/>
              <a:t>,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endParaRPr lang="en-US" sz="2000" dirty="0"/>
          </a:p>
          <a:p>
            <a:pPr marL="0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The probability of word 4 in topic 3 is: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-- 2.70009018301e-06</a:t>
            </a:r>
          </a:p>
        </p:txBody>
      </p:sp>
    </p:spTree>
    <p:extLst>
      <p:ext uri="{BB962C8B-B14F-4D97-AF65-F5344CB8AC3E}">
        <p14:creationId xmlns:p14="http://schemas.microsoft.com/office/powerpoint/2010/main" val="4807396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top words for each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Checking the top words for each topic: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>
                <a:solidFill>
                  <a:srgbClr val="000080"/>
                </a:solidFill>
              </a:rPr>
              <a:t>\</a:t>
            </a:r>
            <a:r>
              <a:rPr lang="en-US" sz="2000" b="1" dirty="0" err="1">
                <a:solidFill>
                  <a:srgbClr val="000080"/>
                </a:solidFill>
              </a:rPr>
              <a:t>n</a:t>
            </a:r>
            <a:r>
              <a:rPr lang="en-US" sz="2000" b="1" dirty="0" err="1">
                <a:solidFill>
                  <a:srgbClr val="008000"/>
                </a:solidFill>
              </a:rPr>
              <a:t>The</a:t>
            </a:r>
            <a:r>
              <a:rPr lang="en-US" sz="2000" b="1" dirty="0">
                <a:solidFill>
                  <a:srgbClr val="008000"/>
                </a:solidFill>
              </a:rPr>
              <a:t> top 5 words in each topic:</a:t>
            </a:r>
            <a:r>
              <a:rPr lang="en-US" sz="2000" b="1" dirty="0">
                <a:solidFill>
                  <a:srgbClr val="000080"/>
                </a:solidFill>
              </a:rPr>
              <a:t>\n</a:t>
            </a:r>
            <a:r>
              <a:rPr lang="en-US" sz="2000" b="1" dirty="0">
                <a:solidFill>
                  <a:srgbClr val="008000"/>
                </a:solidFill>
              </a:rPr>
              <a:t>" </a:t>
            </a:r>
            <a:r>
              <a:rPr lang="en-US" sz="2000" dirty="0"/>
              <a:t>+ </a:t>
            </a:r>
            <a:r>
              <a:rPr lang="en-US" sz="2000" b="1" dirty="0">
                <a:solidFill>
                  <a:srgbClr val="008000"/>
                </a:solidFill>
              </a:rPr>
              <a:t>"="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0000FF"/>
                </a:solidFill>
              </a:rPr>
              <a:t>50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topic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 err="1"/>
              <a:t>topic_word_mapping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Get list of words for this topic from the mapping, 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# sorted by descending probability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dirty="0" err="1"/>
              <a:t>words_in_topic</a:t>
            </a:r>
            <a:r>
              <a:rPr lang="en-US" sz="2000" dirty="0"/>
              <a:t> = []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sorted_indices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80"/>
                </a:solidFill>
              </a:rPr>
              <a:t>list</a:t>
            </a:r>
            <a:r>
              <a:rPr lang="en-US" sz="2000" dirty="0"/>
              <a:t>(</a:t>
            </a:r>
            <a:r>
              <a:rPr lang="en-US" sz="2000" dirty="0" err="1"/>
              <a:t>argsort</a:t>
            </a:r>
            <a:r>
              <a:rPr lang="en-US" sz="2000" dirty="0"/>
              <a:t>(topic))[::-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]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):  </a:t>
            </a:r>
            <a:r>
              <a:rPr lang="en-US" sz="2000" i="1" dirty="0">
                <a:solidFill>
                  <a:srgbClr val="808080"/>
                </a:solidFill>
              </a:rPr>
              <a:t># Get top 5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</a:t>
            </a:r>
            <a:r>
              <a:rPr lang="en-US" sz="2000" dirty="0"/>
              <a:t>index = </a:t>
            </a:r>
            <a:r>
              <a:rPr lang="en-US" sz="2000" dirty="0" err="1"/>
              <a:t>sorted_indices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dirty="0" err="1"/>
              <a:t>words_in_topic.append</a:t>
            </a:r>
            <a:r>
              <a:rPr lang="en-US" sz="2000" dirty="0"/>
              <a:t>(</a:t>
            </a:r>
            <a:r>
              <a:rPr lang="en-US" sz="2000" dirty="0" err="1"/>
              <a:t>reuters_vocab</a:t>
            </a:r>
            <a:r>
              <a:rPr lang="en-US" sz="2000" dirty="0"/>
              <a:t>[index])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", "</a:t>
            </a:r>
            <a:r>
              <a:rPr lang="en-US" sz="2000" dirty="0"/>
              <a:t>.join(</a:t>
            </a:r>
            <a:r>
              <a:rPr lang="en-US" sz="2000" dirty="0" err="1"/>
              <a:t>words_in_topic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1485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top 5 words in each topic:</a:t>
            </a:r>
          </a:p>
          <a:p>
            <a:pPr marL="0" indent="0">
              <a:buNone/>
            </a:pPr>
            <a:r>
              <a:rPr lang="en-US" sz="2400" dirty="0"/>
              <a:t>==================================================</a:t>
            </a:r>
          </a:p>
          <a:p>
            <a:pPr marL="0" indent="0">
              <a:buNone/>
            </a:pPr>
            <a:r>
              <a:rPr lang="en-US" sz="2400" dirty="0"/>
              <a:t>world, million, against, group, court</a:t>
            </a:r>
          </a:p>
          <a:p>
            <a:pPr marL="0" indent="0">
              <a:buNone/>
            </a:pPr>
            <a:r>
              <a:rPr lang="en-US" sz="2400" dirty="0" err="1"/>
              <a:t>harriman</a:t>
            </a:r>
            <a:r>
              <a:rPr lang="en-US" sz="2400" dirty="0"/>
              <a:t>, </a:t>
            </a:r>
            <a:r>
              <a:rPr lang="en-US" sz="2400" dirty="0" err="1"/>
              <a:t>clinton</a:t>
            </a:r>
            <a:r>
              <a:rPr lang="en-US" sz="2400" dirty="0"/>
              <a:t>, </a:t>
            </a:r>
            <a:r>
              <a:rPr lang="en-US" sz="2400" dirty="0" err="1"/>
              <a:t>u.s</a:t>
            </a:r>
            <a:r>
              <a:rPr lang="en-US" sz="2400" dirty="0"/>
              <a:t>, ambassador, </a:t>
            </a:r>
            <a:r>
              <a:rPr lang="en-US" sz="2400" dirty="0" err="1"/>
              <a:t>paris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pope, </a:t>
            </a:r>
            <a:r>
              <a:rPr lang="en-US" sz="2400" dirty="0" err="1"/>
              <a:t>vatican</a:t>
            </a:r>
            <a:r>
              <a:rPr lang="en-US" sz="2400" dirty="0"/>
              <a:t>, surgery, hospital, </a:t>
            </a:r>
            <a:r>
              <a:rPr lang="en-US" sz="2400" dirty="0" err="1"/>
              <a:t>rome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died, king, service, funeral, </a:t>
            </a:r>
            <a:r>
              <a:rPr lang="en-US" sz="2400" dirty="0" err="1"/>
              <a:t>michael</a:t>
            </a: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russian</a:t>
            </a:r>
            <a:r>
              <a:rPr lang="en-US" sz="2400" dirty="0"/>
              <a:t>, </a:t>
            </a:r>
            <a:r>
              <a:rPr lang="en-US" sz="2400" dirty="0" err="1"/>
              <a:t>russia</a:t>
            </a:r>
            <a:r>
              <a:rPr lang="en-US" sz="2400" dirty="0"/>
              <a:t>, soviet, </a:t>
            </a:r>
            <a:r>
              <a:rPr lang="en-US" sz="2400" dirty="0" err="1"/>
              <a:t>moscow</a:t>
            </a:r>
            <a:r>
              <a:rPr lang="en-US" sz="2400" dirty="0"/>
              <a:t>, communist</a:t>
            </a:r>
          </a:p>
          <a:p>
            <a:pPr marL="0" indent="0">
              <a:buNone/>
            </a:pPr>
            <a:r>
              <a:rPr lang="en-US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04848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the best topic per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Check the top topic for each document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 err="1"/>
              <a:t>doc_topic_mapping</a:t>
            </a:r>
            <a:r>
              <a:rPr lang="en-US" sz="2000" dirty="0"/>
              <a:t> = </a:t>
            </a:r>
            <a:r>
              <a:rPr lang="en-US" sz="2000" dirty="0" err="1"/>
              <a:t>lda_model.doc_topic</a:t>
            </a:r>
            <a:r>
              <a:rPr lang="en-US" sz="2000" dirty="0"/>
              <a:t>_</a:t>
            </a:r>
            <a:br>
              <a:rPr lang="en-US" sz="2000" dirty="0"/>
            </a:b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# Let's see if the first 10 cluster nicely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n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10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</a:t>
            </a:r>
            <a:r>
              <a:rPr lang="en-US" sz="2000" i="1" dirty="0" err="1">
                <a:solidFill>
                  <a:srgbClr val="808080"/>
                </a:solidFill>
              </a:rPr>
              <a:t>argmax</a:t>
            </a:r>
            <a:r>
              <a:rPr lang="en-US" sz="2000" i="1" dirty="0">
                <a:solidFill>
                  <a:srgbClr val="808080"/>
                </a:solidFill>
              </a:rPr>
              <a:t> returns the column with the </a:t>
            </a:r>
            <a:r>
              <a:rPr lang="en-US" sz="2000" i="1" dirty="0" err="1">
                <a:solidFill>
                  <a:srgbClr val="808080"/>
                </a:solidFill>
              </a:rPr>
              <a:t>maxmimum</a:t>
            </a:r>
            <a:r>
              <a:rPr lang="en-US" sz="2000" i="1" dirty="0">
                <a:solidFill>
                  <a:srgbClr val="808080"/>
                </a:solidFill>
              </a:rPr>
              <a:t> value for this row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best_topic</a:t>
            </a:r>
            <a:r>
              <a:rPr lang="en-US" sz="2000" dirty="0"/>
              <a:t> = </a:t>
            </a:r>
            <a:r>
              <a:rPr lang="en-US" sz="2000" dirty="0" err="1"/>
              <a:t>doc_topic_mapping</a:t>
            </a:r>
            <a:r>
              <a:rPr lang="en-US" sz="2000" dirty="0"/>
              <a:t>[n].</a:t>
            </a:r>
            <a:r>
              <a:rPr lang="en-US" sz="2000" dirty="0" err="1"/>
              <a:t>argmax</a:t>
            </a:r>
            <a:r>
              <a:rPr lang="en-US" sz="2000" dirty="0"/>
              <a:t>()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"doc"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(n) + </a:t>
            </a:r>
            <a:r>
              <a:rPr lang="en-US" sz="2000" b="1" dirty="0">
                <a:solidFill>
                  <a:srgbClr val="008000"/>
                </a:solidFill>
              </a:rPr>
              <a:t>", titled: " </a:t>
            </a:r>
            <a:r>
              <a:rPr lang="en-US" sz="2000" dirty="0"/>
              <a:t>+ </a:t>
            </a:r>
            <a:r>
              <a:rPr lang="en-US" sz="2000" dirty="0" err="1"/>
              <a:t>reuters_titles</a:t>
            </a:r>
            <a:r>
              <a:rPr lang="en-US" sz="2000" dirty="0"/>
              <a:t>[n]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"Best topic: " </a:t>
            </a:r>
            <a:r>
              <a:rPr lang="en-US" sz="2000" dirty="0"/>
              <a:t>+ </a:t>
            </a:r>
            <a:r>
              <a:rPr lang="en-US" sz="2000" dirty="0" err="1"/>
              <a:t>best_topic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24297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doc0, titled: 0 UK: Prince Charles spearheads British royal revolution. LONDON 1996-08-20</a:t>
            </a:r>
          </a:p>
          <a:p>
            <a:pPr marL="0" indent="0">
              <a:buNone/>
            </a:pPr>
            <a:r>
              <a:rPr lang="en-US" sz="1600" dirty="0"/>
              <a:t>Best topic: 10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doc1, titled: 1 GERMANY: Historic Dresden church rising from WW2 ashes. DRESDEN, Germany 1996-08-21</a:t>
            </a:r>
          </a:p>
          <a:p>
            <a:pPr marL="0" indent="0">
              <a:buNone/>
            </a:pPr>
            <a:r>
              <a:rPr lang="en-US" sz="1600" dirty="0"/>
              <a:t>Best topic: 4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doc2, titled: 2 INDIA: Mother Teresa's condition said still unstable. CALCUTTA 1996-08-23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doc3, titled: 3 UK: Palace warns British weekly over Charles pictures. LONDON 1996-08-25</a:t>
            </a:r>
          </a:p>
          <a:p>
            <a:pPr marL="0" indent="0">
              <a:buNone/>
            </a:pPr>
            <a:r>
              <a:rPr lang="en-US" sz="1600" dirty="0"/>
              <a:t>Best topic: 10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doc4, titled: 4 INDIA: Mother Teresa, slightly stronger, blesses nuns. CALCUTTA 1996-08-25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doc5, titled: 5 INDIA: Mother Teresa's condition unchanged, thousands pray. CALCUTTA 1996-08-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</p:txBody>
      </p:sp>
    </p:spTree>
    <p:extLst>
      <p:ext uri="{BB962C8B-B14F-4D97-AF65-F5344CB8AC3E}">
        <p14:creationId xmlns:p14="http://schemas.microsoft.com/office/powerpoint/2010/main" val="23425224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Plotting word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import </a:t>
            </a:r>
            <a:r>
              <a:rPr lang="en-US" sz="2400" dirty="0" err="1"/>
              <a:t>matplotlib.pyplot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as </a:t>
            </a:r>
            <a:r>
              <a:rPr lang="en-US" sz="2400" dirty="0" err="1"/>
              <a:t>pplt</a:t>
            </a:r>
            <a:br>
              <a:rPr lang="en-US" sz="2400" dirty="0"/>
            </a:br>
            <a:br>
              <a:rPr lang="en-US" sz="2400" dirty="0"/>
            </a:br>
            <a:r>
              <a:rPr lang="en-US" sz="2400" i="1" dirty="0">
                <a:solidFill>
                  <a:srgbClr val="808080"/>
                </a:solidFill>
              </a:rPr>
              <a:t># Make two rows, one column of plots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 err="1"/>
              <a:t>figure_container</a:t>
            </a:r>
            <a:r>
              <a:rPr lang="en-US" sz="2400" dirty="0"/>
              <a:t>, </a:t>
            </a:r>
            <a:r>
              <a:rPr lang="en-US" sz="2400" dirty="0" err="1"/>
              <a:t>my_plot_axes</a:t>
            </a:r>
            <a:r>
              <a:rPr lang="en-US" sz="2400" dirty="0"/>
              <a:t> = </a:t>
            </a:r>
            <a:r>
              <a:rPr lang="en-US" sz="2400" dirty="0" err="1"/>
              <a:t>pplt.subplots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00FF"/>
                </a:solidFill>
              </a:rPr>
              <a:t>2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)  </a:t>
            </a:r>
            <a:br>
              <a:rPr lang="en-US" sz="2400" dirty="0"/>
            </a:b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# Fill the subplots with each of the following two topics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 err="1"/>
              <a:t>my_plot_axes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0</a:t>
            </a:r>
            <a:r>
              <a:rPr lang="en-US" sz="2400" dirty="0"/>
              <a:t>].stem(</a:t>
            </a:r>
            <a:r>
              <a:rPr lang="en-US" sz="2400" dirty="0" err="1"/>
              <a:t>topic_word_mapping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4</a:t>
            </a:r>
            <a:r>
              <a:rPr lang="en-US" sz="2400" dirty="0"/>
              <a:t>,:])</a:t>
            </a:r>
            <a:br>
              <a:rPr lang="en-US" sz="2400" dirty="0"/>
            </a:br>
            <a:r>
              <a:rPr lang="en-US" sz="2400" dirty="0" err="1"/>
              <a:t>my_plot_axes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].stem(</a:t>
            </a:r>
            <a:r>
              <a:rPr lang="en-US" sz="2400" dirty="0" err="1"/>
              <a:t>topic_word_mapping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15</a:t>
            </a:r>
            <a:r>
              <a:rPr lang="en-US" sz="2400" dirty="0"/>
              <a:t>,:])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 err="1"/>
              <a:t>pplt.show</a:t>
            </a:r>
            <a:r>
              <a:rPr lang="en-US" sz="2400" dirty="0"/>
              <a:t>()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92935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Reminder: all words are in all topics!</a:t>
            </a:r>
          </a:p>
        </p:txBody>
      </p:sp>
      <p:pic>
        <p:nvPicPr>
          <p:cNvPr id="7170" name="Picture 2" descr="C:\Users\az364\Desktop\figure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52600"/>
            <a:ext cx="5734051" cy="430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274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Bags of words as vectors in a matrix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462345"/>
              </p:ext>
            </p:extLst>
          </p:nvPr>
        </p:nvGraphicFramePr>
        <p:xfrm>
          <a:off x="457200" y="1646238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doc3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navy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Island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maroon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U.S.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Florida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49230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 can we read?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If you want more practice, work through the NLTK book, chapter 8, up to section 5</a:t>
            </a:r>
          </a:p>
          <a:p>
            <a:pPr lvl="1"/>
            <a:r>
              <a:rPr lang="en-US" dirty="0"/>
              <a:t>Review of constituent parsing</a:t>
            </a:r>
          </a:p>
          <a:p>
            <a:pPr lvl="1"/>
            <a:r>
              <a:rPr lang="en-US" dirty="0"/>
              <a:t>Some additional ideas about sentence structure</a:t>
            </a:r>
          </a:p>
          <a:p>
            <a:pPr lvl="1"/>
            <a:endParaRPr lang="en-US" dirty="0"/>
          </a:p>
          <a:p>
            <a:r>
              <a:rPr lang="en-US" dirty="0"/>
              <a:t>What to read next?</a:t>
            </a:r>
          </a:p>
          <a:p>
            <a:pPr lvl="1"/>
            <a:r>
              <a:rPr lang="en-US" dirty="0"/>
              <a:t>After the final: I recommend Chapter 6 – supervised text classification with some more advanced Python</a:t>
            </a:r>
          </a:p>
          <a:p>
            <a:pPr lvl="1"/>
            <a:r>
              <a:rPr lang="en-US" dirty="0"/>
              <a:t>Simplified example in Canvas</a:t>
            </a:r>
            <a:r>
              <a:rPr lang="en-US"/>
              <a:t>: </a:t>
            </a:r>
            <a:br>
              <a:rPr lang="en-US"/>
            </a:br>
            <a:r>
              <a:rPr lang="en-US"/>
              <a:t>Code </a:t>
            </a:r>
            <a:r>
              <a:rPr lang="en-US" dirty="0"/>
              <a:t>&gt; </a:t>
            </a:r>
            <a:r>
              <a:rPr lang="en-US" dirty="0" err="1"/>
              <a:t>topic_modeling</a:t>
            </a:r>
            <a:r>
              <a:rPr lang="en-US" dirty="0"/>
              <a:t> &gt; doc_classification.py</a:t>
            </a:r>
          </a:p>
        </p:txBody>
      </p:sp>
    </p:spTree>
    <p:extLst>
      <p:ext uri="{BB962C8B-B14F-4D97-AF65-F5344CB8AC3E}">
        <p14:creationId xmlns:p14="http://schemas.microsoft.com/office/powerpoint/2010/main" val="25639731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the final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final is scheduled for:</a:t>
            </a:r>
          </a:p>
          <a:p>
            <a:pPr lvl="1"/>
            <a:r>
              <a:rPr lang="en-US" dirty="0"/>
              <a:t>Thu, 12/16, 12:30-2:30, ICC 116 </a:t>
            </a:r>
            <a:r>
              <a:rPr lang="en-US" b="1" dirty="0"/>
              <a:t>(but always check!)</a:t>
            </a:r>
          </a:p>
          <a:p>
            <a:pPr lvl="1"/>
            <a:endParaRPr lang="en-US" dirty="0"/>
          </a:p>
          <a:p>
            <a:r>
              <a:rPr lang="en-US" dirty="0"/>
              <a:t>The </a:t>
            </a:r>
            <a:r>
              <a:rPr lang="en-US" b="1" dirty="0"/>
              <a:t>mock exam</a:t>
            </a:r>
            <a:r>
              <a:rPr lang="en-US" dirty="0"/>
              <a:t> is online</a:t>
            </a:r>
          </a:p>
          <a:p>
            <a:pPr lvl="1"/>
            <a:r>
              <a:rPr lang="en-US" dirty="0"/>
              <a:t>We will discuss the questions in class next time</a:t>
            </a:r>
          </a:p>
          <a:p>
            <a:pPr lvl="1"/>
            <a:r>
              <a:rPr lang="en-US" dirty="0"/>
              <a:t>Feel free to prepare questions</a:t>
            </a:r>
          </a:p>
          <a:p>
            <a:endParaRPr lang="en-US" dirty="0"/>
          </a:p>
          <a:p>
            <a:r>
              <a:rPr lang="en-US" dirty="0"/>
              <a:t>The real exam will have the same structure – no need to produce formulas, but important to understand underlying concepts!</a:t>
            </a:r>
          </a:p>
        </p:txBody>
      </p:sp>
    </p:spTree>
    <p:extLst>
      <p:ext uri="{BB962C8B-B14F-4D97-AF65-F5344CB8AC3E}">
        <p14:creationId xmlns:p14="http://schemas.microsoft.com/office/powerpoint/2010/main" val="254418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distance?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Documents as vectors</a:t>
            </a:r>
          </a:p>
          <a:p>
            <a:r>
              <a:rPr lang="en-US" dirty="0"/>
              <a:t>Similarity as distance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Problems:</a:t>
            </a:r>
          </a:p>
          <a:p>
            <a:pPr lvl="1"/>
            <a:r>
              <a:rPr lang="en-US" b="1" dirty="0"/>
              <a:t>Document length</a:t>
            </a:r>
          </a:p>
          <a:p>
            <a:pPr lvl="1"/>
            <a:r>
              <a:rPr lang="en-US" b="1" dirty="0"/>
              <a:t>Scaling</a:t>
            </a:r>
          </a:p>
          <a:p>
            <a:pPr lvl="1"/>
            <a:r>
              <a:rPr lang="en-US" b="1" dirty="0"/>
              <a:t>Term specificity</a:t>
            </a:r>
          </a:p>
          <a:p>
            <a:pPr lvl="1"/>
            <a:r>
              <a:rPr lang="en-US" b="1" dirty="0"/>
              <a:t>Collinearity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0"/>
            <a:ext cx="4114800" cy="41317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652470150"/>
              </p:ext>
            </p:extLst>
          </p:nvPr>
        </p:nvGraphicFramePr>
        <p:xfrm>
          <a:off x="1524000" y="2667000"/>
          <a:ext cx="1908175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0" name="Equation" r:id="rId4" imgW="876300" imgH="482600" progId="Equation.3">
                  <p:embed/>
                </p:oleObj>
              </mc:Choice>
              <mc:Fallback>
                <p:oleObj name="Equation" r:id="rId4" imgW="876300" imgH="482600" progId="Equation.3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667000"/>
                        <a:ext cx="1908175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683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Cosine similarity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Works much like cosine in </a:t>
            </a:r>
            <a:br>
              <a:rPr lang="en-US" dirty="0"/>
            </a:br>
            <a:r>
              <a:rPr lang="en-US" dirty="0"/>
              <a:t>trigonometry:</a:t>
            </a:r>
          </a:p>
          <a:p>
            <a:pPr lvl="1"/>
            <a:r>
              <a:rPr lang="en-US" b="1" dirty="0"/>
              <a:t>1 -&gt; zero angle (same)</a:t>
            </a:r>
          </a:p>
          <a:p>
            <a:pPr lvl="1"/>
            <a:r>
              <a:rPr lang="en-US" b="1" dirty="0"/>
              <a:t>0 -&gt; orthogonal (90°)</a:t>
            </a:r>
          </a:p>
          <a:p>
            <a:pPr lvl="1"/>
            <a:r>
              <a:rPr lang="en-US" b="1" dirty="0"/>
              <a:t>-1 -&gt; opposite (180°)</a:t>
            </a:r>
          </a:p>
          <a:p>
            <a:endParaRPr lang="en-US" dirty="0"/>
          </a:p>
        </p:txBody>
      </p:sp>
      <p:pic>
        <p:nvPicPr>
          <p:cNvPr id="6146" name="Picture 2" descr="C:\Users\az364\Downloads\Webysther_20160305_-_Ciclo_trigonométrico.svg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73530"/>
            <a:ext cx="3901440" cy="371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5105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[image: Wikimedia]</a:t>
            </a:r>
          </a:p>
        </p:txBody>
      </p:sp>
    </p:spTree>
    <p:extLst>
      <p:ext uri="{BB962C8B-B14F-4D97-AF65-F5344CB8AC3E}">
        <p14:creationId xmlns:p14="http://schemas.microsoft.com/office/powerpoint/2010/main" val="3628909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Cosine similarity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Measure </a:t>
                </a:r>
                <a:r>
                  <a:rPr lang="en-US" b="1" dirty="0"/>
                  <a:t>angle </a:t>
                </a:r>
                <a:r>
                  <a:rPr lang="en-US" dirty="0"/>
                  <a:t>between vectors for similarity:</a:t>
                </a:r>
              </a:p>
              <a:p>
                <a:endParaRPr lang="en-US" dirty="0"/>
              </a:p>
              <a:p>
                <a:pPr marL="41148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num>
                        <m:den>
                          <m:d>
                            <m:dPr>
                              <m:begChr m:val="‖"/>
                              <m:endChr m:val="‖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  <m:d>
                            <m:dPr>
                              <m:begChr m:val="‖"/>
                              <m:endChr m:val="‖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  <a:p>
                <a:pPr marL="41148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Dot product of two vectors divided by the product of their magnitudes</a:t>
                </a:r>
              </a:p>
              <a:p>
                <a:pPr lvl="2"/>
                <a:r>
                  <a:rPr lang="en-US" dirty="0"/>
                  <a:t>Dot product: multiply vectors cell-wise and sum</a:t>
                </a:r>
              </a:p>
              <a:p>
                <a:pPr lvl="2"/>
                <a:r>
                  <a:rPr lang="en-US" dirty="0"/>
                  <a:t>Magnitude: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/>
                          </a:rPr>
                          <m:t>..+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US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1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1457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scaling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Difference between</a:t>
            </a:r>
            <a:br>
              <a:rPr lang="en-US" dirty="0"/>
            </a:br>
            <a:r>
              <a:rPr lang="en-US" dirty="0"/>
              <a:t>1 and 10 same as</a:t>
            </a:r>
            <a:br>
              <a:rPr lang="en-US" dirty="0"/>
            </a:br>
            <a:r>
              <a:rPr lang="en-US" dirty="0"/>
              <a:t>difference between</a:t>
            </a:r>
            <a:br>
              <a:rPr lang="en-US" dirty="0"/>
            </a:br>
            <a:r>
              <a:rPr lang="en-US" dirty="0"/>
              <a:t>10 and 100,</a:t>
            </a:r>
            <a:br>
              <a:rPr lang="en-US" dirty="0"/>
            </a:br>
            <a:r>
              <a:rPr lang="en-US" dirty="0"/>
              <a:t>100 and 1000,</a:t>
            </a:r>
            <a:br>
              <a:rPr lang="en-US" dirty="0"/>
            </a:br>
            <a:r>
              <a:rPr lang="en-US" dirty="0"/>
              <a:t>…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from </a:t>
            </a:r>
            <a:r>
              <a:rPr lang="en-US" dirty="0"/>
              <a:t>math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import</a:t>
            </a:r>
            <a:r>
              <a:rPr lang="en-US" dirty="0"/>
              <a:t> log10</a:t>
            </a:r>
          </a:p>
          <a:p>
            <a:pPr marL="411480" lvl="1" indent="0">
              <a:buNone/>
            </a:pP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print </a:t>
            </a:r>
            <a:r>
              <a:rPr lang="en-US" dirty="0"/>
              <a:t>log10(5)</a:t>
            </a:r>
          </a:p>
          <a:p>
            <a:pPr lvl="1"/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6400"/>
            <a:ext cx="4267200" cy="419535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376111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s://www.hongkongfp.com/wp-content/uploads/2017/03/15235253042_a04e41c51f_z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675"/>
          <a:stretch/>
        </p:blipFill>
        <p:spPr bwMode="auto">
          <a:xfrm>
            <a:off x="5661987" y="2895600"/>
            <a:ext cx="1172823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http://www.logosurfer.com/sites/default/files/revlon-logo_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267200"/>
            <a:ext cx="1790254" cy="60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Collinearity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620000" cy="4526280"/>
          </a:xfrm>
        </p:spPr>
        <p:txBody>
          <a:bodyPr/>
          <a:lstStyle/>
          <a:p>
            <a:r>
              <a:rPr lang="en-US" dirty="0"/>
              <a:t>Consider some terms that go together</a:t>
            </a:r>
          </a:p>
          <a:p>
            <a:r>
              <a:rPr lang="en-US" dirty="0"/>
              <a:t>If a document contains these, it’s about ..?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foreign policy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lipstick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Xi Jinping</a:t>
            </a:r>
          </a:p>
          <a:p>
            <a:pPr lvl="1"/>
            <a:r>
              <a:rPr lang="en-US" b="1" i="1" dirty="0">
                <a:solidFill>
                  <a:srgbClr val="0070C0"/>
                </a:solidFill>
              </a:rPr>
              <a:t>Revlon</a:t>
            </a:r>
          </a:p>
        </p:txBody>
      </p:sp>
      <p:pic>
        <p:nvPicPr>
          <p:cNvPr id="8194" name="Picture 2" descr="C:\Users\az364\AppData\Local\Microsoft\Windows\Temporary Internet Files\Content.IE5\R8G329FS\Ambox_globe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200400"/>
            <a:ext cx="685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Up Arrow 3"/>
          <p:cNvSpPr/>
          <p:nvPr/>
        </p:nvSpPr>
        <p:spPr>
          <a:xfrm>
            <a:off x="5723162" y="2895600"/>
            <a:ext cx="342900" cy="1981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utoShape 8" descr="Image result for revl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0" descr="Image result for revl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2" descr="Image result for revl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Up Arrow 12"/>
          <p:cNvSpPr/>
          <p:nvPr/>
        </p:nvSpPr>
        <p:spPr>
          <a:xfrm rot="5400000">
            <a:off x="6746419" y="3886200"/>
            <a:ext cx="342900" cy="1981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7" name="Picture 5" descr="C:\Users\az364\AppData\Local\Microsoft\Windows\Temporary Internet Files\Content.IE5\3Q077PL6\accgd_041_sp_1083779sep3009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25314" y="4016593"/>
            <a:ext cx="1221492" cy="217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2" descr="Image result for xi jinpi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Image result for xi jinpi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859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Collinearity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might be a good idea to combine Revlon and lipstick, or Xi Jinping and …</a:t>
            </a:r>
          </a:p>
          <a:p>
            <a:pPr lvl="1"/>
            <a:r>
              <a:rPr lang="en-US" dirty="0"/>
              <a:t>Make some sort of ‘combined word’</a:t>
            </a:r>
          </a:p>
          <a:p>
            <a:pPr lvl="1"/>
            <a:r>
              <a:rPr lang="en-US" dirty="0"/>
              <a:t>Or a ‘weighted combined word’:</a:t>
            </a:r>
          </a:p>
          <a:p>
            <a:pPr lvl="2"/>
            <a:r>
              <a:rPr lang="en-US" dirty="0" err="1"/>
              <a:t>WordX</a:t>
            </a:r>
            <a:r>
              <a:rPr lang="en-US" dirty="0"/>
              <a:t> = 75% * f(</a:t>
            </a:r>
            <a:r>
              <a:rPr lang="en-US" dirty="0" err="1"/>
              <a:t>Xi_Jinping</a:t>
            </a:r>
            <a:r>
              <a:rPr lang="en-US" dirty="0"/>
              <a:t>) + 125% * f(policy)</a:t>
            </a:r>
          </a:p>
          <a:p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Dimensionality reduction</a:t>
            </a:r>
          </a:p>
          <a:p>
            <a:pPr>
              <a:buFont typeface="Wingdings"/>
              <a:buChar char="Ø"/>
            </a:pPr>
            <a:r>
              <a:rPr lang="en-US" dirty="0"/>
              <a:t>How many words do we want to keep track of?</a:t>
            </a:r>
          </a:p>
          <a:p>
            <a:pPr>
              <a:buFont typeface="Wingdings"/>
              <a:buChar char="Ø"/>
            </a:pPr>
            <a:r>
              <a:rPr lang="en-US" dirty="0"/>
              <a:t>Can’t study this in depth for time reasons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US" dirty="0"/>
          </a:p>
          <a:p>
            <a:pPr>
              <a:buFont typeface="Wingdings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858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201</TotalTime>
  <Words>2090</Words>
  <Application>Microsoft Office PowerPoint</Application>
  <PresentationFormat>On-screen Show (4:3)</PresentationFormat>
  <Paragraphs>239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Calibri</vt:lpstr>
      <vt:lpstr>Cambria</vt:lpstr>
      <vt:lpstr>Cambria Math</vt:lpstr>
      <vt:lpstr>Wingdings</vt:lpstr>
      <vt:lpstr>Wingdings 2</vt:lpstr>
      <vt:lpstr>Foundry</vt:lpstr>
      <vt:lpstr>Equation</vt:lpstr>
      <vt:lpstr>LING-362 Introduction to  Natural Language Processing</vt:lpstr>
      <vt:lpstr>The bag of words model - review</vt:lpstr>
      <vt:lpstr>Bags of words as vectors in a matrix</vt:lpstr>
      <vt:lpstr>How to measure distance?</vt:lpstr>
      <vt:lpstr>Cosine similarity</vt:lpstr>
      <vt:lpstr>Cosine similarity</vt:lpstr>
      <vt:lpstr>Log scaling</vt:lpstr>
      <vt:lpstr>Collinearity</vt:lpstr>
      <vt:lpstr>Collinearity</vt:lpstr>
      <vt:lpstr>Handling specificity - TF-IDF</vt:lpstr>
      <vt:lpstr>So if we know all this</vt:lpstr>
      <vt:lpstr>Classifying documents</vt:lpstr>
      <vt:lpstr>An approach to automatic “topics”</vt:lpstr>
      <vt:lpstr>LDA – a caricature</vt:lpstr>
      <vt:lpstr>The 'generative story'</vt:lpstr>
      <vt:lpstr>LDA – more formally</vt:lpstr>
      <vt:lpstr>Inferring latent variables</vt:lpstr>
      <vt:lpstr>Let's do it!</vt:lpstr>
      <vt:lpstr>Library lda</vt:lpstr>
      <vt:lpstr>Imports</vt:lpstr>
      <vt:lpstr>Example data</vt:lpstr>
      <vt:lpstr>Testing the data</vt:lpstr>
      <vt:lpstr>Fitting the model</vt:lpstr>
      <vt:lpstr>Getting top words for each topic</vt:lpstr>
      <vt:lpstr>Output</vt:lpstr>
      <vt:lpstr>Getting the best topic per document</vt:lpstr>
      <vt:lpstr>Output</vt:lpstr>
      <vt:lpstr>Plotting word distributions</vt:lpstr>
      <vt:lpstr>Reminder: all words are in all topics!</vt:lpstr>
      <vt:lpstr>What else can we read?</vt:lpstr>
      <vt:lpstr>Preparing for the final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920</cp:revision>
  <dcterms:created xsi:type="dcterms:W3CDTF">2015-10-05T21:10:16Z</dcterms:created>
  <dcterms:modified xsi:type="dcterms:W3CDTF">2021-12-01T15:31:17Z</dcterms:modified>
</cp:coreProperties>
</file>