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1"/>
  </p:notesMasterIdLst>
  <p:sldIdLst>
    <p:sldId id="256" r:id="rId2"/>
    <p:sldId id="449" r:id="rId3"/>
    <p:sldId id="450" r:id="rId4"/>
    <p:sldId id="479" r:id="rId5"/>
    <p:sldId id="480" r:id="rId6"/>
    <p:sldId id="481" r:id="rId7"/>
    <p:sldId id="482" r:id="rId8"/>
    <p:sldId id="483" r:id="rId9"/>
    <p:sldId id="451" r:id="rId10"/>
    <p:sldId id="452" r:id="rId11"/>
    <p:sldId id="453" r:id="rId12"/>
    <p:sldId id="454" r:id="rId13"/>
    <p:sldId id="455" r:id="rId14"/>
    <p:sldId id="456" r:id="rId15"/>
    <p:sldId id="457" r:id="rId16"/>
    <p:sldId id="458" r:id="rId17"/>
    <p:sldId id="459" r:id="rId18"/>
    <p:sldId id="460" r:id="rId19"/>
    <p:sldId id="461" r:id="rId20"/>
    <p:sldId id="484" r:id="rId21"/>
    <p:sldId id="463" r:id="rId22"/>
    <p:sldId id="464" r:id="rId23"/>
    <p:sldId id="465" r:id="rId24"/>
    <p:sldId id="466" r:id="rId25"/>
    <p:sldId id="467" r:id="rId26"/>
    <p:sldId id="468" r:id="rId27"/>
    <p:sldId id="469" r:id="rId28"/>
    <p:sldId id="470" r:id="rId29"/>
    <p:sldId id="471" r:id="rId30"/>
    <p:sldId id="472" r:id="rId31"/>
    <p:sldId id="473" r:id="rId32"/>
    <p:sldId id="474" r:id="rId33"/>
    <p:sldId id="478" r:id="rId34"/>
    <p:sldId id="475" r:id="rId35"/>
    <p:sldId id="476" r:id="rId36"/>
    <p:sldId id="477" r:id="rId37"/>
    <p:sldId id="395" r:id="rId38"/>
    <p:sldId id="398" r:id="rId39"/>
    <p:sldId id="412" r:id="rId40"/>
    <p:sldId id="409" r:id="rId41"/>
    <p:sldId id="410" r:id="rId42"/>
    <p:sldId id="411" r:id="rId43"/>
    <p:sldId id="413" r:id="rId44"/>
    <p:sldId id="414" r:id="rId45"/>
    <p:sldId id="415" r:id="rId46"/>
    <p:sldId id="416" r:id="rId47"/>
    <p:sldId id="430" r:id="rId48"/>
    <p:sldId id="431" r:id="rId49"/>
    <p:sldId id="432" r:id="rId50"/>
    <p:sldId id="433" r:id="rId51"/>
    <p:sldId id="434" r:id="rId52"/>
    <p:sldId id="435" r:id="rId53"/>
    <p:sldId id="439" r:id="rId54"/>
    <p:sldId id="440" r:id="rId55"/>
    <p:sldId id="441" r:id="rId56"/>
    <p:sldId id="436" r:id="rId57"/>
    <p:sldId id="442" r:id="rId58"/>
    <p:sldId id="443" r:id="rId59"/>
    <p:sldId id="43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spacy.i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Syntactic </a:t>
            </a:r>
            <a:r>
              <a:rPr lang="en-US"/>
              <a:t>parsing II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recognize a parse?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this an English sentence?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 cat the dog the mouse licked bit ran</a:t>
            </a:r>
          </a:p>
          <a:p>
            <a:r>
              <a:rPr lang="en-US" dirty="0"/>
              <a:t>Two ways to check:</a:t>
            </a:r>
          </a:p>
          <a:p>
            <a:pPr lvl="1"/>
            <a:r>
              <a:rPr lang="en-US" b="1" dirty="0"/>
              <a:t>Bottom up</a:t>
            </a:r>
            <a:r>
              <a:rPr lang="en-US" dirty="0"/>
              <a:t>, we try to build phrases from words:</a:t>
            </a:r>
          </a:p>
          <a:p>
            <a:pPr lvl="2"/>
            <a:r>
              <a:rPr lang="en-US" dirty="0"/>
              <a:t>DT &gt; The  : means we might have a DT here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NP &gt; DT NN : means we might have an NP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S &gt; NP VP : OK, we’ve reached start symbol, all good!</a:t>
            </a:r>
          </a:p>
        </p:txBody>
      </p:sp>
    </p:spTree>
    <p:extLst>
      <p:ext uri="{BB962C8B-B14F-4D97-AF65-F5344CB8AC3E}">
        <p14:creationId xmlns:p14="http://schemas.microsoft.com/office/powerpoint/2010/main" val="3543845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principle it’s possible to use either approach</a:t>
            </a:r>
          </a:p>
          <a:p>
            <a:r>
              <a:rPr lang="en-US" dirty="0"/>
              <a:t>In practice, it quickly becomes slow/impossible to apply so many rules so often for each sentence – recursion means infinite sentences!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We’d like to check all possible analyses at each position just once</a:t>
            </a:r>
          </a:p>
          <a:p>
            <a:pPr>
              <a:buFont typeface="Wingdings"/>
              <a:buChar char="Ø"/>
            </a:pPr>
            <a:r>
              <a:rPr lang="en-US" dirty="0"/>
              <a:t>Example: The </a:t>
            </a:r>
            <a:r>
              <a:rPr lang="en-US" dirty="0" err="1"/>
              <a:t>Cocke</a:t>
            </a:r>
            <a:r>
              <a:rPr lang="en-US" dirty="0"/>
              <a:t>-</a:t>
            </a:r>
            <a:r>
              <a:rPr lang="en-US" dirty="0" err="1"/>
              <a:t>Kasami</a:t>
            </a:r>
            <a:r>
              <a:rPr lang="en-US" dirty="0"/>
              <a:t>-Younger algorithm (CKY)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70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Much like in the Viterbi case, it’s possible to ‘keep track’ of a path over all possible choices</a:t>
            </a:r>
          </a:p>
          <a:p>
            <a:r>
              <a:rPr lang="en-US" dirty="0"/>
              <a:t>We conceptualize parses as a table: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58688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4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only need the top diagonal half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46084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172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896124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203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585096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593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486174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274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7189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29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021457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7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45858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VBP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29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13 sentences we can use:</a:t>
            </a:r>
          </a:p>
          <a:p>
            <a:pPr lvl="1"/>
            <a:r>
              <a:rPr lang="en-US" dirty="0"/>
              <a:t>159 rules (118 unique)</a:t>
            </a:r>
          </a:p>
          <a:p>
            <a:pPr lvl="1"/>
            <a:r>
              <a:rPr lang="en-US" dirty="0"/>
              <a:t>70 lexical + 89 phrasal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lexical rules would quickly become much bigger if we continue!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16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caveats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Note that we only get to look at the previous column at each level</a:t>
            </a:r>
          </a:p>
          <a:p>
            <a:pPr lvl="1"/>
            <a:r>
              <a:rPr lang="en-US" dirty="0"/>
              <a:t>No way of checking two previous items</a:t>
            </a:r>
          </a:p>
          <a:p>
            <a:pPr lvl="1"/>
            <a:r>
              <a:rPr lang="en-US" b="1" dirty="0"/>
              <a:t>Grammar must be in CNF</a:t>
            </a:r>
            <a:endParaRPr lang="en-US" dirty="0"/>
          </a:p>
          <a:p>
            <a:r>
              <a:rPr lang="en-US" dirty="0"/>
              <a:t>And we don’t really know which parses worked</a:t>
            </a:r>
          </a:p>
          <a:p>
            <a:pPr lvl="1"/>
            <a:r>
              <a:rPr lang="en-US" dirty="0"/>
              <a:t>We only know that an S is somewhere in there</a:t>
            </a:r>
          </a:p>
          <a:p>
            <a:pPr lvl="1"/>
            <a:r>
              <a:rPr lang="en-US" dirty="0"/>
              <a:t>We would need to </a:t>
            </a:r>
            <a:r>
              <a:rPr lang="en-US" b="1" dirty="0"/>
              <a:t>keep track</a:t>
            </a:r>
            <a:r>
              <a:rPr lang="en-US" dirty="0"/>
              <a:t> of derivations belonging together</a:t>
            </a:r>
          </a:p>
          <a:p>
            <a:pPr lvl="1"/>
            <a:r>
              <a:rPr lang="en-US" dirty="0"/>
              <a:t>Allow multiple identical entries (several S also possible)</a:t>
            </a:r>
          </a:p>
        </p:txBody>
      </p:sp>
    </p:spTree>
    <p:extLst>
      <p:ext uri="{BB962C8B-B14F-4D97-AF65-F5344CB8AC3E}">
        <p14:creationId xmlns:p14="http://schemas.microsoft.com/office/powerpoint/2010/main" val="3874358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multiple solutions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91913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VBP</a:t>
                      </a:r>
                      <a:r>
                        <a:rPr lang="en-US" baseline="0" dirty="0"/>
                        <a:t> |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NN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643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multiple solutions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289561"/>
              </p:ext>
            </p:extLst>
          </p:nvPr>
        </p:nvGraphicFramePr>
        <p:xfrm>
          <a:off x="1524000" y="3657600"/>
          <a:ext cx="6264593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VBP</a:t>
                      </a:r>
                      <a:r>
                        <a:rPr lang="en-US" baseline="0" dirty="0"/>
                        <a:t> |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NN </a:t>
                      </a:r>
                      <a:r>
                        <a:rPr lang="en-US" baseline="0" dirty="0">
                          <a:solidFill>
                            <a:srgbClr val="00B050"/>
                          </a:solidFill>
                        </a:rPr>
                        <a:t>| VBP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VP 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RB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NN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81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with NLTK –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Let’s try to parse using the grammar we made together!</a:t>
            </a:r>
          </a:p>
          <a:p>
            <a:pPr lvl="1"/>
            <a:r>
              <a:rPr lang="en-US" dirty="0"/>
              <a:t>Example script: </a:t>
            </a:r>
            <a:r>
              <a:rPr lang="en-US" b="1" i="1" dirty="0"/>
              <a:t>nltk_parsing.py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NLTK includes implementations of a variety of parsing algorithms</a:t>
            </a:r>
          </a:p>
          <a:p>
            <a:pPr lvl="1"/>
            <a:r>
              <a:rPr lang="en-US" dirty="0"/>
              <a:t>It is possible to use CKY, but we would need to generate and revert </a:t>
            </a:r>
            <a:r>
              <a:rPr lang="en-US" b="1" dirty="0"/>
              <a:t>CNF </a:t>
            </a:r>
            <a:r>
              <a:rPr lang="en-US" dirty="0"/>
              <a:t>style trees (dummy nodes)</a:t>
            </a:r>
          </a:p>
          <a:p>
            <a:pPr lvl="1"/>
            <a:r>
              <a:rPr lang="en-US" dirty="0"/>
              <a:t>We want to keep our n-</a:t>
            </a:r>
            <a:r>
              <a:rPr lang="en-US" dirty="0" err="1"/>
              <a:t>ary</a:t>
            </a:r>
            <a:r>
              <a:rPr lang="en-US" dirty="0"/>
              <a:t> trees</a:t>
            </a:r>
          </a:p>
          <a:p>
            <a:pPr lvl="1"/>
            <a:r>
              <a:rPr lang="en-US" dirty="0"/>
              <a:t>We will use NLTK’s ‘chart parser’ (a related algorithm)</a:t>
            </a:r>
          </a:p>
        </p:txBody>
      </p:sp>
    </p:spTree>
    <p:extLst>
      <p:ext uri="{BB962C8B-B14F-4D97-AF65-F5344CB8AC3E}">
        <p14:creationId xmlns:p14="http://schemas.microsoft.com/office/powerpoint/2010/main" val="3655315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Compiling the grammar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CFG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grammar_string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pl-PL" b="1" dirty="0">
                <a:solidFill>
                  <a:srgbClr val="008000"/>
                </a:solidFill>
              </a:rPr>
              <a:t>S -&gt; ADJP NP 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 ADVP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 SENT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… """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exercise_grammar</a:t>
            </a:r>
            <a:r>
              <a:rPr lang="en-US" dirty="0"/>
              <a:t> = </a:t>
            </a:r>
            <a:r>
              <a:rPr lang="en-US" dirty="0" err="1"/>
              <a:t>CFG.fromstring</a:t>
            </a:r>
            <a:r>
              <a:rPr lang="en-US" dirty="0"/>
              <a:t>(</a:t>
            </a:r>
            <a:r>
              <a:rPr lang="en-US" dirty="0" err="1"/>
              <a:t>grammar_string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73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dirty="0" err="1"/>
              <a:t>test_sent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 cried"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dirty="0" err="1"/>
              <a:t>test_sent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Make a parser object, initialized with a grammar argument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parser = </a:t>
            </a:r>
            <a:r>
              <a:rPr lang="en-US" dirty="0" err="1"/>
              <a:t>nltk.ChartParser</a:t>
            </a:r>
            <a:r>
              <a:rPr lang="en-US" dirty="0"/>
              <a:t>(</a:t>
            </a:r>
            <a:r>
              <a:rPr lang="en-US" dirty="0" err="1"/>
              <a:t>exercise_grammar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Parse tokenized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Iterate through possible trees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10180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(S </a:t>
            </a:r>
            <a:br>
              <a:rPr lang="en-US" dirty="0"/>
            </a:br>
            <a:r>
              <a:rPr lang="en-US" dirty="0"/>
              <a:t>	(NP (PRP I)) </a:t>
            </a:r>
            <a:br>
              <a:rPr lang="en-US" dirty="0"/>
            </a:br>
            <a:r>
              <a:rPr lang="en-US" dirty="0"/>
              <a:t>	(VP (VBD cried))</a:t>
            </a:r>
            <a:br>
              <a:rPr lang="en-US" dirty="0"/>
            </a:b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Great, an unambiguous parse!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054" y="1752600"/>
            <a:ext cx="866775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62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– ambiguity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dirty="0" err="1"/>
              <a:t>test_sent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"It should never be the watery pizza"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dirty="0" err="1"/>
              <a:t>test_sent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parser = </a:t>
            </a:r>
            <a:r>
              <a:rPr lang="en-US" dirty="0" err="1"/>
              <a:t>nltk.ChartParser</a:t>
            </a:r>
            <a:r>
              <a:rPr lang="en-US" dirty="0"/>
              <a:t>(</a:t>
            </a:r>
            <a:r>
              <a:rPr lang="en-US" dirty="0" err="1"/>
              <a:t>exercise_grammar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Iterate through possible trees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9574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85000" lnSpcReduction="20000"/>
          </a:bodyPr>
          <a:lstStyle/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(RB never)</a:t>
            </a:r>
          </a:p>
          <a:p>
            <a:pPr marL="411480" lvl="1" indent="0">
              <a:buNone/>
            </a:pPr>
            <a:r>
              <a:rPr lang="en-US" dirty="0"/>
              <a:t>    (VB be)</a:t>
            </a:r>
          </a:p>
          <a:p>
            <a:pPr marL="411480" lvl="1" indent="0">
              <a:buNone/>
            </a:pPr>
            <a:r>
              <a:rPr lang="en-US" dirty="0"/>
              <a:t>    (NP (DT the) (</a:t>
            </a:r>
            <a:r>
              <a:rPr lang="en-US" b="1" dirty="0">
                <a:solidFill>
                  <a:srgbClr val="FF0000"/>
                </a:solidFill>
              </a:rPr>
              <a:t>ADJP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(JJ watery)) (NN pizza))))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(RB never)</a:t>
            </a:r>
          </a:p>
          <a:p>
            <a:pPr marL="411480" lvl="1" indent="0">
              <a:buNone/>
            </a:pPr>
            <a:r>
              <a:rPr lang="en-US" dirty="0"/>
              <a:t>    (VB be)</a:t>
            </a:r>
          </a:p>
          <a:p>
            <a:pPr marL="411480" lvl="1" indent="0">
              <a:buNone/>
            </a:pPr>
            <a:r>
              <a:rPr lang="en-US" dirty="0"/>
              <a:t>    (NP (DT the) (JJ watery) (NN pizza))))</a:t>
            </a:r>
          </a:p>
        </p:txBody>
      </p:sp>
    </p:spTree>
    <p:extLst>
      <p:ext uri="{BB962C8B-B14F-4D97-AF65-F5344CB8AC3E}">
        <p14:creationId xmlns:p14="http://schemas.microsoft.com/office/powerpoint/2010/main" val="19254273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</a:t>
            </a:r>
            <a:r>
              <a:rPr lang="en-US" b="1" dirty="0">
                <a:solidFill>
                  <a:srgbClr val="FF0000"/>
                </a:solidFill>
              </a:rPr>
              <a:t>VP</a:t>
            </a:r>
          </a:p>
          <a:p>
            <a:pPr marL="411480" lvl="1" indent="0">
              <a:buNone/>
            </a:pPr>
            <a:r>
              <a:rPr lang="en-US" dirty="0"/>
              <a:t>      (RB never)</a:t>
            </a:r>
          </a:p>
          <a:p>
            <a:pPr marL="411480" lvl="1" indent="0">
              <a:buNone/>
            </a:pPr>
            <a:r>
              <a:rPr lang="en-US" dirty="0"/>
              <a:t>      (VP (VB be) (NP (DT the) (ADJP (JJ watery)) (NN pizza))))))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(VP (RB never) (VP (VB be) (NP (DT the) (JJ watery) (NN pizza))))))</a:t>
            </a:r>
          </a:p>
        </p:txBody>
      </p:sp>
    </p:spTree>
    <p:extLst>
      <p:ext uri="{BB962C8B-B14F-4D97-AF65-F5344CB8AC3E}">
        <p14:creationId xmlns:p14="http://schemas.microsoft.com/office/powerpoint/2010/main" val="244984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Top 10 rules:</a:t>
            </a:r>
          </a:p>
          <a:p>
            <a:pPr lvl="1"/>
            <a:r>
              <a:rPr lang="en-US" dirty="0"/>
              <a:t>S &gt; NP VP		11 (incl. with “.”)</a:t>
            </a:r>
          </a:p>
          <a:p>
            <a:pPr lvl="1"/>
            <a:r>
              <a:rPr lang="en-US" dirty="0"/>
              <a:t>. &gt; .		7</a:t>
            </a:r>
          </a:p>
          <a:p>
            <a:pPr lvl="1"/>
            <a:r>
              <a:rPr lang="en-US" dirty="0"/>
              <a:t>NP &gt; PRP		7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DT &gt; the		6</a:t>
            </a:r>
          </a:p>
          <a:p>
            <a:pPr lvl="1"/>
            <a:r>
              <a:rPr lang="en-US" dirty="0"/>
              <a:t>NP &gt; DT NN	5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PRP &gt; I		3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CC &gt; and		2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RB &gt; not		3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VB &gt; be		2</a:t>
            </a:r>
          </a:p>
          <a:p>
            <a:pPr lvl="1"/>
            <a:r>
              <a:rPr lang="en-US" dirty="0"/>
              <a:t>VP &gt; VBD		2</a:t>
            </a:r>
          </a:p>
        </p:txBody>
      </p:sp>
    </p:spTree>
    <p:extLst>
      <p:ext uri="{BB962C8B-B14F-4D97-AF65-F5344CB8AC3E}">
        <p14:creationId xmlns:p14="http://schemas.microsoft.com/office/powerpoint/2010/main" val="2099297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Homework – for Wednesday, Nov.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Add rules so that the following sentences are parsed: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It is not their home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They are very watery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I was calling on the phone</a:t>
            </a:r>
          </a:p>
          <a:p>
            <a:pPr marL="411480" lvl="1" indent="0">
              <a:buNone/>
            </a:pPr>
            <a:r>
              <a:rPr lang="en-US" dirty="0"/>
              <a:t>Transition rules could be missing and words could be missing!</a:t>
            </a:r>
          </a:p>
          <a:p>
            <a:endParaRPr lang="en-US" dirty="0"/>
          </a:p>
          <a:p>
            <a:r>
              <a:rPr lang="en-US" dirty="0"/>
              <a:t>Prevent the variable VP and ADJ problems so the ‘pizza’ sentence is unambiguous like this: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(VP</a:t>
            </a:r>
          </a:p>
          <a:p>
            <a:pPr marL="411480" lvl="1" indent="0">
              <a:buNone/>
            </a:pPr>
            <a:r>
              <a:rPr lang="en-US" dirty="0"/>
              <a:t>      (RB never)</a:t>
            </a:r>
          </a:p>
          <a:p>
            <a:pPr marL="411480" lvl="1" indent="0">
              <a:buNone/>
            </a:pPr>
            <a:r>
              <a:rPr lang="en-US" dirty="0"/>
              <a:t>      (VP (VB be) (NP (DT the) (ADJP (JJ watery)) (NN pizza))))))</a:t>
            </a:r>
          </a:p>
        </p:txBody>
      </p:sp>
    </p:spTree>
    <p:extLst>
      <p:ext uri="{BB962C8B-B14F-4D97-AF65-F5344CB8AC3E}">
        <p14:creationId xmlns:p14="http://schemas.microsoft.com/office/powerpoint/2010/main" val="1542295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How to submit:</a:t>
            </a:r>
          </a:p>
          <a:p>
            <a:pPr lvl="1"/>
            <a:r>
              <a:rPr lang="en-US" dirty="0"/>
              <a:t>Edit the script to add your rules directly</a:t>
            </a:r>
          </a:p>
          <a:p>
            <a:pPr lvl="1"/>
            <a:r>
              <a:rPr lang="en-US" dirty="0"/>
              <a:t>You can make life easier for us by doing:</a:t>
            </a:r>
          </a:p>
          <a:p>
            <a:pPr lvl="2"/>
            <a:r>
              <a:rPr lang="en-US" dirty="0" err="1"/>
              <a:t>grammar_string</a:t>
            </a:r>
            <a:r>
              <a:rPr lang="en-US" dirty="0"/>
              <a:t> == </a:t>
            </a: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/>
              <a:t>…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VB -&gt; "go"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SENT -&gt; "."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 err="1"/>
              <a:t>grammar_string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+=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"S -&gt; SENT“</a:t>
            </a:r>
          </a:p>
          <a:p>
            <a:pPr lvl="1"/>
            <a:endParaRPr lang="en-US" b="1" dirty="0">
              <a:solidFill>
                <a:srgbClr val="008000"/>
              </a:solidFill>
            </a:endParaRPr>
          </a:p>
          <a:p>
            <a:pPr lvl="1"/>
            <a:endParaRPr lang="en-US" b="1" dirty="0"/>
          </a:p>
          <a:p>
            <a:r>
              <a:rPr lang="en-US" b="1" dirty="0"/>
              <a:t>Note: </a:t>
            </a:r>
            <a:r>
              <a:rPr lang="en-US" dirty="0"/>
              <a:t>NLTK will not accept “$” in a category symbol, so use PRPS for “their”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45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How to submit:</a:t>
            </a:r>
          </a:p>
          <a:p>
            <a:pPr lvl="1"/>
            <a:r>
              <a:rPr lang="en-US" dirty="0"/>
              <a:t>Add test sentences and repeat this code chunk for each sentence you should parse – </a:t>
            </a:r>
            <a:r>
              <a:rPr lang="en-US" b="1" dirty="0"/>
              <a:t>test your code</a:t>
            </a:r>
            <a:r>
              <a:rPr lang="en-US" dirty="0"/>
              <a:t>!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…</a:t>
            </a:r>
          </a:p>
          <a:p>
            <a:pPr marL="411480" lvl="1" indent="0">
              <a:buNone/>
            </a:pPr>
            <a:r>
              <a:rPr lang="en-US" dirty="0"/>
              <a:t>test_sent</a:t>
            </a: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 was calling on the phone"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(test_sent</a:t>
            </a: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br>
              <a:rPr lang="en-US" i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558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from scratch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NLTK’s rule based parser is nice</a:t>
            </a:r>
          </a:p>
          <a:p>
            <a:r>
              <a:rPr lang="en-US" dirty="0"/>
              <a:t>But:</a:t>
            </a:r>
          </a:p>
          <a:p>
            <a:pPr lvl="1"/>
            <a:r>
              <a:rPr lang="en-US" dirty="0"/>
              <a:t>We want to be able to </a:t>
            </a:r>
            <a:r>
              <a:rPr lang="en-US" b="1" dirty="0"/>
              <a:t>learn </a:t>
            </a:r>
            <a:r>
              <a:rPr lang="en-US" dirty="0"/>
              <a:t>grammars from corpora</a:t>
            </a:r>
          </a:p>
          <a:p>
            <a:pPr lvl="1"/>
            <a:r>
              <a:rPr lang="en-US" dirty="0"/>
              <a:t>We want to know </a:t>
            </a:r>
            <a:r>
              <a:rPr lang="en-US" b="1" dirty="0"/>
              <a:t>how </a:t>
            </a:r>
            <a:r>
              <a:rPr lang="en-US" dirty="0"/>
              <a:t>this works!</a:t>
            </a:r>
          </a:p>
          <a:p>
            <a:r>
              <a:rPr lang="en-US" dirty="0"/>
              <a:t>Let’s take a look at the CKY algorithm!</a:t>
            </a:r>
          </a:p>
          <a:p>
            <a:pPr lvl="1"/>
            <a:r>
              <a:rPr lang="en-US" dirty="0"/>
              <a:t>Download and debug </a:t>
            </a:r>
            <a:r>
              <a:rPr lang="en-US" i="1" dirty="0">
                <a:solidFill>
                  <a:srgbClr val="002060"/>
                </a:solidFill>
              </a:rPr>
              <a:t>code/parsing/cky_simple.py</a:t>
            </a:r>
          </a:p>
        </p:txBody>
      </p:sp>
    </p:spTree>
    <p:extLst>
      <p:ext uri="{BB962C8B-B14F-4D97-AF65-F5344CB8AC3E}">
        <p14:creationId xmlns:p14="http://schemas.microsoft.com/office/powerpoint/2010/main" val="2869014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CKY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dirty="0" err="1"/>
              <a:t>token_table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Make an empty table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(tokens)):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Add a row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token_table.append</a:t>
            </a:r>
            <a:r>
              <a:rPr lang="en-US" sz="2000" dirty="0"/>
              <a:t>([</a:t>
            </a:r>
            <a:r>
              <a:rPr lang="en-US" sz="2000" b="1" dirty="0">
                <a:solidFill>
                  <a:srgbClr val="008000"/>
                </a:solidFill>
              </a:rPr>
              <a:t>"0"</a:t>
            </a:r>
            <a:r>
              <a:rPr lang="en-US" sz="2000" dirty="0"/>
              <a:t>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j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(tokens)):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i="1" dirty="0">
                <a:solidFill>
                  <a:srgbClr val="808080"/>
                </a:solidFill>
              </a:rPr>
              <a:t># Add columns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 err="1"/>
              <a:t>token_table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].append(</a:t>
            </a:r>
            <a:r>
              <a:rPr lang="en-US" sz="2000" b="1" dirty="0">
                <a:solidFill>
                  <a:srgbClr val="008000"/>
                </a:solidFill>
              </a:rPr>
              <a:t>"--"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(tokens)):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token_table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][i+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 = tagged[</a:t>
            </a:r>
            <a:r>
              <a:rPr lang="en-US" sz="2000" dirty="0" err="1"/>
              <a:t>i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18931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CKY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dirty="0"/>
              <a:t>text = </a:t>
            </a:r>
            <a:r>
              <a:rPr lang="en-US" sz="2000" b="1" dirty="0">
                <a:solidFill>
                  <a:srgbClr val="008000"/>
                </a:solidFill>
              </a:rPr>
              <a:t>"the cat ate the mouse"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tokens = </a:t>
            </a:r>
            <a:r>
              <a:rPr lang="en-US" sz="2000" dirty="0" err="1"/>
              <a:t>word_tokenize</a:t>
            </a:r>
            <a:r>
              <a:rPr lang="en-US" sz="2000" dirty="0"/>
              <a:t>(text)</a:t>
            </a:r>
            <a:br>
              <a:rPr lang="en-US" sz="2000" dirty="0"/>
            </a:br>
            <a:r>
              <a:rPr lang="en-US" sz="2000" dirty="0"/>
              <a:t>tagged = </a:t>
            </a:r>
            <a:r>
              <a:rPr lang="en-US" sz="2000" dirty="0" err="1"/>
              <a:t>pos_tag</a:t>
            </a:r>
            <a:r>
              <a:rPr lang="en-US" sz="2000" dirty="0"/>
              <a:t>(tokens)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rev_grammar</a:t>
            </a:r>
            <a:r>
              <a:rPr lang="en-US" sz="2000" dirty="0"/>
              <a:t> = {}</a:t>
            </a:r>
            <a:br>
              <a:rPr lang="en-US" sz="2000" dirty="0"/>
            </a:br>
            <a:r>
              <a:rPr lang="en-US" sz="2000" dirty="0" err="1"/>
              <a:t>rev_grammar</a:t>
            </a:r>
            <a:r>
              <a:rPr lang="en-US" sz="2000" dirty="0"/>
              <a:t>[(</a:t>
            </a:r>
            <a:r>
              <a:rPr lang="en-US" sz="2000" b="1" dirty="0">
                <a:solidFill>
                  <a:srgbClr val="008000"/>
                </a:solidFill>
              </a:rPr>
              <a:t>"DT"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"NN"</a:t>
            </a:r>
            <a:r>
              <a:rPr lang="en-US" sz="2000" dirty="0"/>
              <a:t>)] = </a:t>
            </a:r>
            <a:r>
              <a:rPr lang="en-US" sz="2000" b="1" dirty="0">
                <a:solidFill>
                  <a:srgbClr val="008000"/>
                </a:solidFill>
              </a:rPr>
              <a:t>"NP"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 err="1"/>
              <a:t>rev_grammar</a:t>
            </a:r>
            <a:r>
              <a:rPr lang="en-US" sz="2000" dirty="0"/>
              <a:t>[(</a:t>
            </a:r>
            <a:r>
              <a:rPr lang="en-US" sz="2000" b="1" dirty="0">
                <a:solidFill>
                  <a:srgbClr val="008000"/>
                </a:solidFill>
              </a:rPr>
              <a:t>"VB"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"NP"</a:t>
            </a:r>
            <a:r>
              <a:rPr lang="en-US" sz="2000" dirty="0"/>
              <a:t>)] = </a:t>
            </a:r>
            <a:r>
              <a:rPr lang="en-US" sz="2000" b="1" dirty="0">
                <a:solidFill>
                  <a:srgbClr val="008000"/>
                </a:solidFill>
              </a:rPr>
              <a:t>"VP"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 err="1"/>
              <a:t>rev_grammar</a:t>
            </a:r>
            <a:r>
              <a:rPr lang="en-US" sz="2000" dirty="0"/>
              <a:t>[(</a:t>
            </a:r>
            <a:r>
              <a:rPr lang="en-US" sz="2000" b="1" dirty="0">
                <a:solidFill>
                  <a:srgbClr val="008000"/>
                </a:solidFill>
              </a:rPr>
              <a:t>"NP"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"VP"</a:t>
            </a:r>
            <a:r>
              <a:rPr lang="en-US" sz="2000" dirty="0"/>
              <a:t>)] = </a:t>
            </a:r>
            <a:r>
              <a:rPr lang="en-US" sz="2000" b="1" dirty="0">
                <a:solidFill>
                  <a:srgbClr val="008000"/>
                </a:solidFill>
              </a:rPr>
              <a:t>"S"</a:t>
            </a:r>
            <a:br>
              <a:rPr lang="en-US" sz="2000" b="1" dirty="0">
                <a:solidFill>
                  <a:srgbClr val="008000"/>
                </a:solidFill>
              </a:rPr>
            </a:b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 err="1"/>
              <a:t>full_table</a:t>
            </a:r>
            <a:r>
              <a:rPr lang="en-US" sz="2000" dirty="0"/>
              <a:t> = </a:t>
            </a:r>
            <a:r>
              <a:rPr lang="en-US" sz="2000" dirty="0" err="1"/>
              <a:t>cky</a:t>
            </a:r>
            <a:r>
              <a:rPr lang="en-US" sz="2000" dirty="0"/>
              <a:t>(</a:t>
            </a:r>
            <a:r>
              <a:rPr lang="en-US" sz="2000" dirty="0" err="1"/>
              <a:t>token_table</a:t>
            </a:r>
            <a:r>
              <a:rPr lang="en-US" sz="2000" dirty="0"/>
              <a:t>, tokens, </a:t>
            </a:r>
            <a:r>
              <a:rPr lang="en-US" sz="2000" dirty="0" err="1"/>
              <a:t>rev_grammar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row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full_table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/>
              <a:t>row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99960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CKY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cky</a:t>
            </a:r>
            <a:r>
              <a:rPr lang="en-US" sz="2000" dirty="0"/>
              <a:t>(table, tokens, </a:t>
            </a:r>
            <a:r>
              <a:rPr lang="en-US" sz="2000" dirty="0" err="1"/>
              <a:t>rev_grammar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span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(tokens)+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start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(tokens)+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-span): </a:t>
            </a:r>
            <a:r>
              <a:rPr lang="en-US" sz="2000" i="1" dirty="0">
                <a:solidFill>
                  <a:srgbClr val="808080"/>
                </a:solidFill>
              </a:rPr>
              <a:t># Go down diagonal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    </a:t>
            </a:r>
            <a:r>
              <a:rPr lang="en-US" sz="2000" dirty="0"/>
              <a:t>end = start + span</a:t>
            </a:r>
            <a:br>
              <a:rPr lang="en-US" sz="2000" dirty="0"/>
            </a:br>
            <a:r>
              <a:rPr lang="en-US" sz="2000" dirty="0"/>
              <a:t>        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mid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(start+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, end):</a:t>
            </a:r>
            <a:br>
              <a:rPr lang="en-US" sz="2000" dirty="0"/>
            </a:br>
            <a:r>
              <a:rPr lang="en-US" sz="2000" dirty="0"/>
              <a:t>                node1, node2 = table[start][mid], table[mid][end]</a:t>
            </a:r>
            <a:br>
              <a:rPr lang="en-US" sz="2000" dirty="0"/>
            </a:br>
            <a:r>
              <a:rPr lang="en-US" sz="2000" dirty="0"/>
              <a:t>            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/>
              <a:t>(node1, node2)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rev_grammar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                table[start][end] = </a:t>
            </a:r>
            <a:r>
              <a:rPr lang="en-US" sz="2000" dirty="0" err="1"/>
              <a:t>rev_grammar</a:t>
            </a:r>
            <a:r>
              <a:rPr lang="en-US" sz="2000" dirty="0"/>
              <a:t>[(node1, node2)]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return </a:t>
            </a:r>
            <a:r>
              <a:rPr lang="en-US" sz="2000" dirty="0"/>
              <a:t>table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45850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the right parse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an algorithm like CKY does for us so far is check for </a:t>
            </a:r>
            <a:r>
              <a:rPr lang="en-US" b="1" dirty="0"/>
              <a:t>possible </a:t>
            </a:r>
            <a:r>
              <a:rPr lang="en-US" dirty="0"/>
              <a:t>positions to </a:t>
            </a:r>
            <a:r>
              <a:rPr lang="en-US" b="1" dirty="0"/>
              <a:t>split into phrases</a:t>
            </a:r>
          </a:p>
          <a:p>
            <a:pPr lvl="1"/>
            <a:r>
              <a:rPr lang="en-US" dirty="0"/>
              <a:t>Useful in many contexts (CKY can be applied to Chinese word segmentation! Qian &amp; Liu 2012)</a:t>
            </a:r>
          </a:p>
          <a:p>
            <a:pPr lvl="1"/>
            <a:r>
              <a:rPr lang="en-US" dirty="0"/>
              <a:t>Genome mapping (see </a:t>
            </a:r>
            <a:r>
              <a:rPr lang="en-US" dirty="0" err="1"/>
              <a:t>Poptsova</a:t>
            </a:r>
            <a:r>
              <a:rPr lang="en-US" dirty="0"/>
              <a:t> 2014)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How can we decide which parse is right?</a:t>
            </a:r>
          </a:p>
        </p:txBody>
      </p:sp>
    </p:spTree>
    <p:extLst>
      <p:ext uri="{BB962C8B-B14F-4D97-AF65-F5344CB8AC3E}">
        <p14:creationId xmlns:p14="http://schemas.microsoft.com/office/powerpoint/2010/main" val="9295373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CFGs to PCFGs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amend our definition to include probabilities – a </a:t>
            </a:r>
            <a:r>
              <a:rPr lang="en-US" b="1" dirty="0"/>
              <a:t>Probabilistic CFG</a:t>
            </a:r>
            <a:r>
              <a:rPr lang="en-US" dirty="0"/>
              <a:t>:</a:t>
            </a:r>
          </a:p>
          <a:p>
            <a:pPr marL="411480" lvl="1" indent="0">
              <a:buNone/>
            </a:pPr>
            <a:r>
              <a:rPr lang="en-US" dirty="0"/>
              <a:t>G ≡</a:t>
            </a:r>
          </a:p>
          <a:p>
            <a:pPr marL="411480" lvl="1" indent="0">
              <a:buNone/>
            </a:pPr>
            <a:r>
              <a:rPr lang="en-US" dirty="0"/>
              <a:t>N		Set of </a:t>
            </a:r>
            <a:r>
              <a:rPr lang="en-US" b="1" dirty="0"/>
              <a:t>non-terminal </a:t>
            </a:r>
            <a:r>
              <a:rPr lang="en-US" dirty="0" err="1"/>
              <a:t>symbolds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Σ		Set of </a:t>
            </a:r>
            <a:r>
              <a:rPr lang="en-US" b="1" dirty="0"/>
              <a:t>terminal </a:t>
            </a:r>
            <a:r>
              <a:rPr lang="en-US" dirty="0"/>
              <a:t>symbols (not in N!)</a:t>
            </a:r>
          </a:p>
          <a:p>
            <a:pPr marL="411480" lvl="1" indent="0">
              <a:buNone/>
            </a:pPr>
            <a:r>
              <a:rPr lang="en-US" dirty="0"/>
              <a:t>R		Set of rules of the form A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[p]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		where A </a:t>
            </a:r>
            <a:r>
              <a:rPr lang="en-US" dirty="0"/>
              <a:t>∈ N, </a:t>
            </a:r>
            <a:r>
              <a:rPr lang="el-GR" dirty="0">
                <a:sym typeface="Wingdings" panose="05000000000000000000" pitchFamily="2" charset="2"/>
              </a:rPr>
              <a:t>β </a:t>
            </a:r>
            <a:r>
              <a:rPr lang="en-US" dirty="0"/>
              <a:t>∈ (Σ∪N)*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		and </a:t>
            </a:r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is the probability P(</a:t>
            </a:r>
            <a:r>
              <a:rPr lang="el-GR" dirty="0">
                <a:solidFill>
                  <a:srgbClr val="0070C0"/>
                </a:solidFill>
                <a:sym typeface="Wingdings" panose="05000000000000000000" pitchFamily="2" charset="2"/>
              </a:rPr>
              <a:t>β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|A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/>
              <a:t>S		The designated start symbol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92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CFGs to PCFGs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Probabilities?</a:t>
            </a:r>
          </a:p>
          <a:p>
            <a:pPr lvl="1"/>
            <a:r>
              <a:rPr lang="en-US" dirty="0"/>
              <a:t>We can treat the proportion of each decomposition of each category as its probability</a:t>
            </a:r>
          </a:p>
          <a:p>
            <a:pPr lvl="2"/>
            <a:r>
              <a:rPr lang="en-US" dirty="0"/>
              <a:t>NP &gt; DT NN: 35%</a:t>
            </a:r>
          </a:p>
          <a:p>
            <a:pPr lvl="2"/>
            <a:r>
              <a:rPr lang="en-US" dirty="0"/>
              <a:t>NP &gt; NNS: 20%</a:t>
            </a:r>
          </a:p>
          <a:p>
            <a:pPr lvl="2"/>
            <a:r>
              <a:rPr lang="en-US" dirty="0"/>
              <a:t>NP &gt; PRP: 20%</a:t>
            </a:r>
          </a:p>
          <a:p>
            <a:pPr lvl="2"/>
            <a:r>
              <a:rPr lang="en-US" dirty="0"/>
              <a:t>NP &gt; DT JJ NN: 10%</a:t>
            </a:r>
          </a:p>
          <a:p>
            <a:pPr lvl="2"/>
            <a:r>
              <a:rPr lang="en-US" dirty="0"/>
              <a:t>…</a:t>
            </a:r>
          </a:p>
          <a:p>
            <a:pPr marL="630936" lvl="2" indent="0">
              <a:buNone/>
            </a:pPr>
            <a:endParaRPr lang="en-US" dirty="0"/>
          </a:p>
          <a:p>
            <a:pPr marL="630936" lvl="2" indent="0">
              <a:buNone/>
            </a:pPr>
            <a:r>
              <a:rPr lang="en-US" dirty="0"/>
              <a:t>100%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5257800"/>
            <a:ext cx="2590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44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Can we build a grammar from trees?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Grammars can be induced from annotated data just like in our exercise</a:t>
            </a:r>
          </a:p>
          <a:p>
            <a:r>
              <a:rPr lang="en-US" dirty="0"/>
              <a:t>In some ways, a corpus of syntax trees – </a:t>
            </a:r>
            <a:br>
              <a:rPr lang="en-US" dirty="0"/>
            </a:br>
            <a:r>
              <a:rPr lang="en-US" dirty="0"/>
              <a:t>a Treebank – </a:t>
            </a:r>
            <a:r>
              <a:rPr lang="en-US" b="1" dirty="0"/>
              <a:t>is</a:t>
            </a:r>
            <a:r>
              <a:rPr lang="en-US" dirty="0"/>
              <a:t> a grammar</a:t>
            </a:r>
          </a:p>
          <a:p>
            <a:r>
              <a:rPr lang="en-US" dirty="0"/>
              <a:t>How often do we need the rules inherent in: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91000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86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sounds like a great idea!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if we have lots of spurious generations in our data, the parser will never choose them!</a:t>
            </a:r>
          </a:p>
          <a:p>
            <a:pPr lvl="1"/>
            <a:r>
              <a:rPr lang="en-US" dirty="0"/>
              <a:t>Sure, these constituents are licensed by the grammar:</a:t>
            </a:r>
          </a:p>
          <a:p>
            <a:pPr lvl="2"/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ADVP </a:t>
            </a:r>
            <a:r>
              <a:rPr lang="en-US" dirty="0"/>
              <a:t>(NP (NNS finishes))))</a:t>
            </a:r>
          </a:p>
          <a:p>
            <a:pPr lvl="2"/>
            <a:r>
              <a:rPr lang="en-US" dirty="0"/>
              <a:t>(NP (DT the) (</a:t>
            </a:r>
            <a:r>
              <a:rPr lang="en-US" dirty="0">
                <a:solidFill>
                  <a:srgbClr val="FF0000"/>
                </a:solidFill>
              </a:rPr>
              <a:t>NP</a:t>
            </a:r>
            <a:r>
              <a:rPr lang="en-US" dirty="0"/>
              <a:t> (NNS finishes)))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But they are very unlikely</a:t>
            </a:r>
          </a:p>
          <a:p>
            <a:pPr lvl="1"/>
            <a:r>
              <a:rPr lang="en-US" dirty="0"/>
              <a:t>This is good news, right?</a:t>
            </a:r>
          </a:p>
          <a:p>
            <a:pPr lvl="1"/>
            <a:endParaRPr lang="en-US" dirty="0"/>
          </a:p>
        </p:txBody>
      </p:sp>
      <p:pic>
        <p:nvPicPr>
          <p:cNvPr id="2050" name="Picture 2" descr="C:\Users\az364\AppData\Local\Microsoft\Windows\Temporary Internet Files\Content.IE5\R8G329FS\probability_chart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76600"/>
            <a:ext cx="1333739" cy="216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 rot="2590002">
            <a:off x="4860276" y="4308547"/>
            <a:ext cx="1398345" cy="3048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6096000" y="4800600"/>
            <a:ext cx="1752600" cy="381000"/>
          </a:xfrm>
          <a:prstGeom prst="donut">
            <a:avLst>
              <a:gd name="adj" fmla="val 137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6443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..parser will </a:t>
            </a:r>
            <a:r>
              <a:rPr lang="en-US" b="1" dirty="0"/>
              <a:t>never</a:t>
            </a:r>
            <a:r>
              <a:rPr lang="en-US" dirty="0"/>
              <a:t> choose them?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problem with very unlikely in CFG is that it effectively means </a:t>
            </a:r>
            <a:r>
              <a:rPr lang="en-US" b="1" dirty="0"/>
              <a:t>never</a:t>
            </a:r>
          </a:p>
          <a:p>
            <a:r>
              <a:rPr lang="en-US" dirty="0"/>
              <a:t>Consider legitimate ambiguities:</a:t>
            </a:r>
          </a:p>
          <a:p>
            <a:pPr lvl="1"/>
            <a:r>
              <a:rPr lang="en-US" dirty="0"/>
              <a:t>PP attachment:</a:t>
            </a:r>
          </a:p>
          <a:p>
            <a:pPr lvl="2"/>
            <a:r>
              <a:rPr lang="en-US" dirty="0"/>
              <a:t>I [saw [the man with the telescope]]</a:t>
            </a:r>
          </a:p>
          <a:p>
            <a:pPr lvl="2"/>
            <a:r>
              <a:rPr lang="en-US" dirty="0"/>
              <a:t>I [saw [the man] [with the telescope]]</a:t>
            </a:r>
          </a:p>
          <a:p>
            <a:pPr lvl="1"/>
            <a:r>
              <a:rPr lang="en-US" dirty="0"/>
              <a:t>PCFG level view:</a:t>
            </a:r>
          </a:p>
          <a:p>
            <a:pPr lvl="2"/>
            <a:r>
              <a:rPr lang="en-US" dirty="0"/>
              <a:t>VP &gt; V NP	65%</a:t>
            </a:r>
          </a:p>
          <a:p>
            <a:pPr lvl="2"/>
            <a:r>
              <a:rPr lang="en-US" dirty="0"/>
              <a:t>VP &gt; V NP PP	35%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Incapable of getting high attachment! </a:t>
            </a:r>
            <a:r>
              <a:rPr lang="en-US" dirty="0">
                <a:sym typeface="Wingdings" panose="05000000000000000000" pitchFamily="2" charset="2"/>
              </a:rPr>
              <a:t></a:t>
            </a:r>
          </a:p>
          <a:p>
            <a:pPr>
              <a:buFont typeface="Wingdings"/>
              <a:buChar char="Ø"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" name="Picture 2" descr="C:\Users\az364\AppData\Local\Microsoft\Windows\Temporary Internet Files\Content.IE5\R8G329FS\probability_chart[1]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367" y="2438400"/>
            <a:ext cx="1333739" cy="216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nut 4"/>
          <p:cNvSpPr/>
          <p:nvPr/>
        </p:nvSpPr>
        <p:spPr>
          <a:xfrm>
            <a:off x="6934200" y="4348409"/>
            <a:ext cx="1752600" cy="381000"/>
          </a:xfrm>
          <a:prstGeom prst="donut">
            <a:avLst>
              <a:gd name="adj" fmla="val 137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841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Structural and lexical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rules we apply depends on:</a:t>
            </a:r>
          </a:p>
          <a:p>
            <a:pPr lvl="1"/>
            <a:r>
              <a:rPr lang="en-US" dirty="0"/>
              <a:t>Lexical information (some verbs often have a high attached instrument and some prepositions mark these, e.g. </a:t>
            </a:r>
            <a:r>
              <a:rPr lang="en-US" b="1" i="1" dirty="0">
                <a:solidFill>
                  <a:srgbClr val="0070C0"/>
                </a:solidFill>
              </a:rPr>
              <a:t>break X with 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Non-terminal, structural context: pronoun NPs are much more likely as subjects than objects</a:t>
            </a:r>
          </a:p>
          <a:p>
            <a:endParaRPr lang="en-US" dirty="0"/>
          </a:p>
          <a:p>
            <a:r>
              <a:rPr lang="en-US" dirty="0"/>
              <a:t>How can we get these into our grammar?</a:t>
            </a:r>
          </a:p>
        </p:txBody>
      </p:sp>
    </p:spTree>
    <p:extLst>
      <p:ext uri="{BB962C8B-B14F-4D97-AF65-F5344CB8AC3E}">
        <p14:creationId xmlns:p14="http://schemas.microsoft.com/office/powerpoint/2010/main" val="13917116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annotate each internal node with its parent: (Johnson 1998)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I))</a:t>
            </a:r>
          </a:p>
          <a:p>
            <a:pPr marL="411480" lvl="1" indent="0">
              <a:buNone/>
            </a:pPr>
            <a:r>
              <a:rPr lang="en-US" dirty="0"/>
              <a:t>  (VP (VBD was) (VBG calling) </a:t>
            </a:r>
          </a:p>
          <a:p>
            <a:pPr marL="411480" lvl="1" indent="0">
              <a:buNone/>
            </a:pPr>
            <a:r>
              <a:rPr lang="en-US" dirty="0"/>
              <a:t>  	(NP (DT a) (DT no) (NN brainer))))</a:t>
            </a:r>
          </a:p>
          <a:p>
            <a:pPr lvl="1"/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87" y="2362200"/>
            <a:ext cx="2419351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1738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annotate each internal node with its parent: (Johnson 1998)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(NP^S (PRP I))</a:t>
            </a:r>
          </a:p>
          <a:p>
            <a:pPr marL="411480" lvl="1" indent="0">
              <a:buNone/>
            </a:pPr>
            <a:r>
              <a:rPr lang="en-US" dirty="0"/>
              <a:t>  (VP^S (VBD was) (VBG calling) </a:t>
            </a:r>
          </a:p>
          <a:p>
            <a:pPr marL="411480" lvl="1" indent="0">
              <a:buNone/>
            </a:pPr>
            <a:r>
              <a:rPr lang="en-US" dirty="0"/>
              <a:t>  	(NP^VP (DT a) (DT no) (NN brainer))))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0"/>
            <a:ext cx="2566831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4953000" y="5105400"/>
            <a:ext cx="2057400" cy="457200"/>
          </a:xfrm>
          <a:prstGeom prst="wedgeRectCallout">
            <a:avLst>
              <a:gd name="adj1" fmla="val 91822"/>
              <a:gd name="adj2" fmla="val -4568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Parent Annotation</a:t>
            </a:r>
          </a:p>
        </p:txBody>
      </p:sp>
    </p:spTree>
    <p:extLst>
      <p:ext uri="{BB962C8B-B14F-4D97-AF65-F5344CB8AC3E}">
        <p14:creationId xmlns:p14="http://schemas.microsoft.com/office/powerpoint/2010/main" val="35232724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Adding parent information effectively causes </a:t>
            </a:r>
            <a:r>
              <a:rPr lang="en-US" b="1" dirty="0"/>
              <a:t>label splitting</a:t>
            </a:r>
            <a:endParaRPr lang="en-US" dirty="0"/>
          </a:p>
          <a:p>
            <a:pPr lvl="1"/>
            <a:r>
              <a:rPr lang="en-US" dirty="0"/>
              <a:t>Leads to data sparseness: less examples of each label</a:t>
            </a:r>
          </a:p>
          <a:p>
            <a:pPr lvl="1"/>
            <a:r>
              <a:rPr lang="en-US" dirty="0"/>
              <a:t>Some splits are useful, others are harmful – how can we tell?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Initial attempts at choosing the right cases to split required a lot of manual work </a:t>
            </a:r>
          </a:p>
          <a:p>
            <a:pPr>
              <a:buFont typeface="Wingdings"/>
              <a:buChar char="Ø"/>
            </a:pPr>
            <a:r>
              <a:rPr lang="en-US" dirty="0"/>
              <a:t>But paid off for English: 72% -&gt; 86% accuracy </a:t>
            </a:r>
            <a:r>
              <a:rPr lang="en-US" sz="2800" dirty="0"/>
              <a:t>(Klein &amp; Manning 2003)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2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choose ourselves?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Petrov</a:t>
            </a:r>
            <a:r>
              <a:rPr lang="en-US" dirty="0"/>
              <a:t> et al. (2006) devised the </a:t>
            </a:r>
            <a:r>
              <a:rPr lang="en-US" b="1" dirty="0"/>
              <a:t>split and merge</a:t>
            </a:r>
            <a:r>
              <a:rPr lang="en-US" dirty="0"/>
              <a:t> algorithm</a:t>
            </a:r>
          </a:p>
          <a:p>
            <a:pPr lvl="1"/>
            <a:r>
              <a:rPr lang="en-US" dirty="0"/>
              <a:t>Automatically testing splitting of categories (88.4%)</a:t>
            </a:r>
          </a:p>
          <a:p>
            <a:pPr lvl="1"/>
            <a:r>
              <a:rPr lang="en-US" dirty="0"/>
              <a:t>Automatically merging categories (89.5%)</a:t>
            </a:r>
          </a:p>
          <a:p>
            <a:pPr lvl="1"/>
            <a:r>
              <a:rPr lang="en-US" dirty="0"/>
              <a:t>Best result with smoothing (90.2%)</a:t>
            </a:r>
          </a:p>
          <a:p>
            <a:pPr lvl="1"/>
            <a:r>
              <a:rPr lang="en-US" dirty="0"/>
              <a:t>State of the art into the current decade, when neural networks and distributional semantics were added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8613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Band-aid</a:t>
            </a:r>
            <a:r>
              <a:rPr lang="en-US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label splitting doesn’t help with </a:t>
            </a:r>
            <a:r>
              <a:rPr lang="en-US" b="1" dirty="0"/>
              <a:t>lexical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Does is matter for PP attachment that the preposition is </a:t>
            </a:r>
            <a:r>
              <a:rPr lang="en-US" b="1" i="1" dirty="0">
                <a:solidFill>
                  <a:srgbClr val="0070C0"/>
                </a:solidFill>
              </a:rPr>
              <a:t>with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Does it matter whether the verb is </a:t>
            </a:r>
            <a:r>
              <a:rPr lang="en-US" b="1" i="1" dirty="0">
                <a:solidFill>
                  <a:srgbClr val="0070C0"/>
                </a:solidFill>
              </a:rPr>
              <a:t>chased</a:t>
            </a:r>
            <a:r>
              <a:rPr lang="en-US" b="1" i="1" dirty="0"/>
              <a:t> </a:t>
            </a:r>
            <a:r>
              <a:rPr lang="en-US" dirty="0"/>
              <a:t>or </a:t>
            </a:r>
            <a:r>
              <a:rPr lang="en-US" b="1" i="1" dirty="0">
                <a:solidFill>
                  <a:srgbClr val="0070C0"/>
                </a:solidFill>
              </a:rPr>
              <a:t>saw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34555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Lexicalized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easy way to bring in lexical information is to annotate each node with its lexical head </a:t>
            </a:r>
            <a:r>
              <a:rPr lang="en-US" b="1" dirty="0"/>
              <a:t>(percolation)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What would we need to know?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24200"/>
            <a:ext cx="4457700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8442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Lexicalized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most lexicalized parsers work on percolated </a:t>
            </a:r>
            <a:r>
              <a:rPr lang="en-US" dirty="0" err="1"/>
              <a:t>head+POS</a:t>
            </a:r>
            <a:r>
              <a:rPr lang="en-US" dirty="0"/>
              <a:t> annotation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2" y="3200400"/>
            <a:ext cx="63912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903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 &gt; NP VP (once)</a:t>
            </a:r>
          </a:p>
          <a:p>
            <a:r>
              <a:rPr lang="en-US" dirty="0"/>
              <a:t>VP &gt; V NP (once)</a:t>
            </a:r>
          </a:p>
          <a:p>
            <a:r>
              <a:rPr lang="en-US" dirty="0"/>
              <a:t>NP &gt; DT NN (twice)</a:t>
            </a:r>
          </a:p>
          <a:p>
            <a:r>
              <a:rPr lang="en-US" dirty="0"/>
              <a:t>DT &gt; the (twice)</a:t>
            </a:r>
          </a:p>
          <a:p>
            <a:r>
              <a:rPr lang="en-US" dirty="0"/>
              <a:t>NN &gt; mouse (once)</a:t>
            </a:r>
          </a:p>
          <a:p>
            <a:r>
              <a:rPr lang="en-US" dirty="0"/>
              <a:t>NN &gt; house (once)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9165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needs to percolate where?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4982971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6109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sparseness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major problem with the lexicalized approach is sparseness</a:t>
            </a:r>
          </a:p>
          <a:p>
            <a:r>
              <a:rPr lang="en-US" dirty="0"/>
              <a:t>We hardly get probabilities for rules like this: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VBD[</a:t>
            </a:r>
            <a:r>
              <a:rPr lang="en-US" sz="2000" dirty="0" err="1"/>
              <a:t>was,VBD</a:t>
            </a:r>
            <a:r>
              <a:rPr lang="en-US" sz="2000" dirty="0"/>
              <a:t>] VBG[</a:t>
            </a:r>
            <a:r>
              <a:rPr lang="en-US" sz="2000" dirty="0" err="1"/>
              <a:t>calling,VBG</a:t>
            </a:r>
            <a:r>
              <a:rPr lang="en-US" sz="2000" dirty="0"/>
              <a:t>] NP[</a:t>
            </a:r>
            <a:r>
              <a:rPr lang="en-US" sz="2000" dirty="0" err="1"/>
              <a:t>brainer,NN</a:t>
            </a:r>
            <a:r>
              <a:rPr lang="en-US" sz="2000" dirty="0"/>
              <a:t>]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85736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considering the full rule:</a:t>
            </a:r>
          </a:p>
          <a:p>
            <a:pPr lvl="1"/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VBD[</a:t>
            </a:r>
            <a:r>
              <a:rPr lang="en-US" sz="2000" dirty="0" err="1"/>
              <a:t>was,VBD</a:t>
            </a:r>
            <a:r>
              <a:rPr lang="en-US" sz="2000" dirty="0"/>
              <a:t>] VBG[</a:t>
            </a:r>
            <a:r>
              <a:rPr lang="en-US" sz="2000" dirty="0" err="1"/>
              <a:t>calling,VBG</a:t>
            </a:r>
            <a:r>
              <a:rPr lang="en-US" sz="2000" dirty="0"/>
              <a:t>] NP[</a:t>
            </a:r>
            <a:r>
              <a:rPr lang="en-US" sz="2000" dirty="0" err="1"/>
              <a:t>brainer,NN</a:t>
            </a:r>
            <a:r>
              <a:rPr lang="en-US" sz="2000" dirty="0"/>
              <a:t>]</a:t>
            </a:r>
          </a:p>
          <a:p>
            <a:endParaRPr lang="en-US" dirty="0"/>
          </a:p>
          <a:p>
            <a:r>
              <a:rPr lang="en-US" dirty="0"/>
              <a:t>We can pretend that the head gets generated first:</a:t>
            </a:r>
          </a:p>
          <a:p>
            <a:pPr lvl="1"/>
            <a:r>
              <a:rPr lang="en-US" sz="2000" dirty="0"/>
              <a:t>VP[</a:t>
            </a:r>
            <a:r>
              <a:rPr lang="en-US" sz="2000" dirty="0" err="1"/>
              <a:t>calling,VBG</a:t>
            </a:r>
            <a:r>
              <a:rPr lang="en-US" sz="2000" dirty="0"/>
              <a:t>] &gt; VBG[</a:t>
            </a:r>
            <a:r>
              <a:rPr lang="en-US" sz="2000" dirty="0" err="1"/>
              <a:t>calling,VBG</a:t>
            </a:r>
            <a:r>
              <a:rPr lang="en-US" sz="2000" dirty="0"/>
              <a:t>] </a:t>
            </a:r>
          </a:p>
          <a:p>
            <a:pPr lvl="1"/>
            <a:endParaRPr lang="en-US" sz="2000" dirty="0"/>
          </a:p>
          <a:p>
            <a:r>
              <a:rPr lang="en-US" dirty="0"/>
              <a:t>This part is still trivial but…</a:t>
            </a:r>
          </a:p>
        </p:txBody>
      </p:sp>
    </p:spTree>
    <p:extLst>
      <p:ext uri="{BB962C8B-B14F-4D97-AF65-F5344CB8AC3E}">
        <p14:creationId xmlns:p14="http://schemas.microsoft.com/office/powerpoint/2010/main" val="15355531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Imagine we now consider each additional RHS component separately:</a:t>
            </a:r>
          </a:p>
          <a:p>
            <a:pPr lvl="1"/>
            <a:r>
              <a:rPr lang="en-US" dirty="0"/>
              <a:t>What is the chance that </a:t>
            </a:r>
            <a:r>
              <a:rPr lang="en-US" sz="2800" dirty="0"/>
              <a:t>VBG[</a:t>
            </a:r>
            <a:r>
              <a:rPr lang="en-US" sz="2800" dirty="0" err="1"/>
              <a:t>calling,VBG</a:t>
            </a:r>
            <a:r>
              <a:rPr lang="en-US" sz="2800" dirty="0"/>
              <a:t>] has NP[</a:t>
            </a:r>
            <a:r>
              <a:rPr lang="en-US" sz="2800" dirty="0" err="1"/>
              <a:t>brainer,NN</a:t>
            </a:r>
            <a:r>
              <a:rPr lang="en-US" sz="2800" dirty="0"/>
              <a:t>] to the right?</a:t>
            </a:r>
          </a:p>
          <a:p>
            <a:pPr lvl="1"/>
            <a:r>
              <a:rPr lang="en-US" dirty="0"/>
              <a:t>P(</a:t>
            </a:r>
            <a:r>
              <a:rPr lang="en-US" sz="2400" dirty="0"/>
              <a:t>NP[</a:t>
            </a:r>
            <a:r>
              <a:rPr lang="en-US" sz="2400" dirty="0" err="1"/>
              <a:t>brainer,NN</a:t>
            </a:r>
            <a:r>
              <a:rPr lang="en-US" sz="2400" dirty="0"/>
              <a:t>]|VBG[</a:t>
            </a:r>
            <a:r>
              <a:rPr lang="en-US" sz="2400" dirty="0" err="1"/>
              <a:t>calling,VBG</a:t>
            </a:r>
            <a:r>
              <a:rPr lang="en-US" sz="2400" dirty="0"/>
              <a:t>])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Maybe also not so common – but more so than an entire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663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repeat this for all possible RHS members to the right of the head</a:t>
            </a:r>
          </a:p>
          <a:p>
            <a:r>
              <a:rPr lang="en-US" dirty="0"/>
              <a:t>And do the same on the left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sz="2800" dirty="0"/>
              <a:t>VP[</a:t>
            </a:r>
            <a:r>
              <a:rPr lang="en-US" sz="2800" dirty="0" err="1"/>
              <a:t>calling,VBG</a:t>
            </a:r>
            <a:r>
              <a:rPr lang="en-US" sz="2800" dirty="0"/>
              <a:t>] &gt; VBG[</a:t>
            </a:r>
            <a:r>
              <a:rPr lang="en-US" sz="2800" dirty="0" err="1"/>
              <a:t>calling,VBG</a:t>
            </a:r>
            <a:r>
              <a:rPr lang="en-US" sz="2800" dirty="0"/>
              <a:t>] </a:t>
            </a:r>
          </a:p>
          <a:p>
            <a:pPr marL="411480" lvl="1" indent="0">
              <a:buNone/>
            </a:pPr>
            <a:r>
              <a:rPr lang="en-US" sz="2400" dirty="0"/>
              <a:t>VBD[</a:t>
            </a:r>
            <a:r>
              <a:rPr lang="en-US" sz="2400" dirty="0" err="1"/>
              <a:t>was,VBD</a:t>
            </a:r>
            <a:r>
              <a:rPr lang="en-US" sz="2400" dirty="0"/>
              <a:t>] </a:t>
            </a:r>
            <a:r>
              <a:rPr lang="en-US" sz="2400" dirty="0">
                <a:solidFill>
                  <a:srgbClr val="0000FF"/>
                </a:solidFill>
              </a:rPr>
              <a:t>?</a:t>
            </a:r>
            <a:r>
              <a:rPr lang="en-US" sz="2400" dirty="0">
                <a:solidFill>
                  <a:srgbClr val="0000FF"/>
                </a:solidFill>
                <a:sym typeface="Wingdings" panose="05000000000000000000" pitchFamily="2" charset="2"/>
              </a:rPr>
              <a:t>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/>
              <a:t>VBG[</a:t>
            </a:r>
            <a:r>
              <a:rPr lang="en-US" sz="2400" dirty="0" err="1"/>
              <a:t>calling,VBG</a:t>
            </a:r>
            <a:r>
              <a:rPr lang="en-US" sz="2400" dirty="0"/>
              <a:t>] </a:t>
            </a:r>
            <a:r>
              <a:rPr lang="en-US" sz="2400" dirty="0">
                <a:solidFill>
                  <a:srgbClr val="0000FF"/>
                </a:solidFill>
                <a:sym typeface="Wingdings" panose="05000000000000000000" pitchFamily="2" charset="2"/>
              </a:rPr>
              <a:t>?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/>
              <a:t>NP[</a:t>
            </a:r>
            <a:r>
              <a:rPr lang="en-US" sz="2400" dirty="0" err="1"/>
              <a:t>brainer,NN</a:t>
            </a:r>
            <a:r>
              <a:rPr lang="en-US" sz="2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6914189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there are two options?</a:t>
            </a:r>
          </a:p>
          <a:p>
            <a:pPr lvl="1"/>
            <a:r>
              <a:rPr lang="en-US" sz="1800" dirty="0"/>
              <a:t>calling &gt; was calling </a:t>
            </a:r>
            <a:r>
              <a:rPr lang="en-US" sz="1800" dirty="0" err="1"/>
              <a:t>NP</a:t>
            </a:r>
            <a:r>
              <a:rPr lang="en-US" sz="1800" baseline="-25000" dirty="0" err="1"/>
              <a:t>brainer</a:t>
            </a:r>
            <a:endParaRPr lang="en-US" sz="1800" baseline="-25000" dirty="0"/>
          </a:p>
          <a:p>
            <a:pPr lvl="1"/>
            <a:r>
              <a:rPr lang="en-US" sz="1800" dirty="0"/>
              <a:t>calling &gt; was calling #</a:t>
            </a:r>
          </a:p>
          <a:p>
            <a:endParaRPr lang="en-US" sz="2400" dirty="0"/>
          </a:p>
          <a:p>
            <a:r>
              <a:rPr lang="en-US" dirty="0"/>
              <a:t>We need to consider ‘end of the line’ as an item for probability estimation</a:t>
            </a:r>
          </a:p>
          <a:p>
            <a:pPr lvl="1"/>
            <a:r>
              <a:rPr lang="en-US" dirty="0"/>
              <a:t>Add ‘fake’ RHS member “STOP”</a:t>
            </a:r>
          </a:p>
          <a:p>
            <a:pPr lvl="1"/>
            <a:r>
              <a:rPr lang="en-US" dirty="0"/>
              <a:t>Estimate probability of stopping generation</a:t>
            </a:r>
          </a:p>
        </p:txBody>
      </p:sp>
    </p:spTree>
    <p:extLst>
      <p:ext uri="{BB962C8B-B14F-4D97-AF65-F5344CB8AC3E}">
        <p14:creationId xmlns:p14="http://schemas.microsoft.com/office/powerpoint/2010/main" val="37857745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Implementation: Collins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Collins parser implements this approach:</a:t>
            </a:r>
          </a:p>
          <a:p>
            <a:pPr lvl="1"/>
            <a:r>
              <a:rPr lang="en-US" dirty="0"/>
              <a:t>Estimate probability for lexicalized decomposition rules</a:t>
            </a:r>
          </a:p>
          <a:p>
            <a:pPr lvl="1"/>
            <a:r>
              <a:rPr lang="en-US" dirty="0"/>
              <a:t>Separately calculate probability of adding potential RHS constituent until STOP symbol is generated</a:t>
            </a:r>
          </a:p>
        </p:txBody>
      </p:sp>
    </p:spTree>
    <p:extLst>
      <p:ext uri="{BB962C8B-B14F-4D97-AF65-F5344CB8AC3E}">
        <p14:creationId xmlns:p14="http://schemas.microsoft.com/office/powerpoint/2010/main" val="17598212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parsers out there</a:t>
            </a:r>
          </a:p>
          <a:p>
            <a:r>
              <a:rPr lang="en-US" dirty="0"/>
              <a:t>Most developers use the </a:t>
            </a:r>
            <a:r>
              <a:rPr lang="en-US" b="1" dirty="0"/>
              <a:t>Stanford Parser</a:t>
            </a:r>
            <a:endParaRPr lang="en-US" dirty="0"/>
          </a:p>
          <a:p>
            <a:pPr lvl="1"/>
            <a:r>
              <a:rPr lang="en-US" dirty="0"/>
              <a:t>Written in Java</a:t>
            </a:r>
          </a:p>
          <a:p>
            <a:pPr lvl="1"/>
            <a:r>
              <a:rPr lang="en-US" dirty="0"/>
              <a:t>A Python ‘wrapper’ exists</a:t>
            </a:r>
          </a:p>
          <a:p>
            <a:pPr lvl="1"/>
            <a:r>
              <a:rPr lang="en-US" dirty="0"/>
              <a:t>But you can really run any Java tool from your code!</a:t>
            </a:r>
          </a:p>
        </p:txBody>
      </p:sp>
    </p:spTree>
    <p:extLst>
      <p:ext uri="{BB962C8B-B14F-4D97-AF65-F5344CB8AC3E}">
        <p14:creationId xmlns:p14="http://schemas.microsoft.com/office/powerpoint/2010/main" val="17664790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the command 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import </a:t>
            </a:r>
            <a:r>
              <a:rPr lang="en-US" sz="2000" dirty="0" err="1"/>
              <a:t>subprocess</a:t>
            </a:r>
            <a:br>
              <a:rPr lang="en-US" sz="2000" dirty="0"/>
            </a:b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command_params</a:t>
            </a:r>
            <a:r>
              <a:rPr lang="en-US" sz="2000" dirty="0"/>
              <a:t> = [</a:t>
            </a:r>
            <a:r>
              <a:rPr lang="en-US" sz="2000" b="1" dirty="0">
                <a:solidFill>
                  <a:srgbClr val="008000"/>
                </a:solidFill>
              </a:rPr>
              <a:t>"java"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"-mx2048m"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"-</a:t>
            </a:r>
            <a:r>
              <a:rPr lang="en-US" sz="2000" b="1" dirty="0" err="1">
                <a:solidFill>
                  <a:srgbClr val="008000"/>
                </a:solidFill>
              </a:rPr>
              <a:t>cp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'"*;"'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edu.stanford.nlp.parser.lexparser.LexicalizedParser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,...]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proc = </a:t>
            </a:r>
            <a:r>
              <a:rPr lang="en-US" sz="2000" dirty="0" err="1"/>
              <a:t>subprocess.Popen</a:t>
            </a:r>
            <a:r>
              <a:rPr lang="en-US" sz="2000" dirty="0"/>
              <a:t>(</a:t>
            </a:r>
            <a:r>
              <a:rPr lang="en-US" sz="2000" dirty="0" err="1"/>
              <a:t>command_params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dirty="0" err="1"/>
              <a:t>stdout</a:t>
            </a:r>
            <a:r>
              <a:rPr lang="en-US" sz="2000" dirty="0"/>
              <a:t>, </a:t>
            </a:r>
            <a:r>
              <a:rPr lang="en-US" sz="2000" dirty="0" err="1"/>
              <a:t>stderr</a:t>
            </a:r>
            <a:r>
              <a:rPr lang="en-US" sz="2000" dirty="0"/>
              <a:t>) = </a:t>
            </a:r>
            <a:r>
              <a:rPr lang="en-US" sz="2000" dirty="0" err="1"/>
              <a:t>proc.communicate</a:t>
            </a:r>
            <a:r>
              <a:rPr lang="en-US" sz="2000" dirty="0"/>
              <a:t>()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your parse is now in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stdout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60679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option is spacy</a:t>
            </a:r>
          </a:p>
          <a:p>
            <a:endParaRPr lang="en-US" dirty="0"/>
          </a:p>
          <a:p>
            <a:pPr lvl="1"/>
            <a:r>
              <a:rPr lang="en-US" dirty="0"/>
              <a:t>pip install spacy</a:t>
            </a:r>
          </a:p>
          <a:p>
            <a:pPr lvl="1"/>
            <a:r>
              <a:rPr lang="en-US" dirty="0"/>
              <a:t>python -m </a:t>
            </a:r>
            <a:r>
              <a:rPr lang="en-US" dirty="0" err="1"/>
              <a:t>spacy.en.download</a:t>
            </a:r>
            <a:r>
              <a:rPr lang="en-US" dirty="0"/>
              <a:t> (takes long!)</a:t>
            </a:r>
          </a:p>
          <a:p>
            <a:pPr lvl="1"/>
            <a:endParaRPr lang="en-US" dirty="0"/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https://spacy.io/</a:t>
            </a:r>
            <a:r>
              <a:rPr lang="en-US" dirty="0"/>
              <a:t> for a tutorial!</a:t>
            </a:r>
          </a:p>
        </p:txBody>
      </p:sp>
    </p:spTree>
    <p:extLst>
      <p:ext uri="{BB962C8B-B14F-4D97-AF65-F5344CB8AC3E}">
        <p14:creationId xmlns:p14="http://schemas.microsoft.com/office/powerpoint/2010/main" val="4293283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It's easy to note how often each rule occurred, </a:t>
            </a:r>
          </a:p>
          <a:p>
            <a:pPr lvl="1"/>
            <a:r>
              <a:rPr lang="en-US" dirty="0"/>
              <a:t>Saving this data gives us an idea of how likely each decomposition is</a:t>
            </a:r>
          </a:p>
          <a:p>
            <a:pPr lvl="1"/>
            <a:r>
              <a:rPr lang="en-US" dirty="0"/>
              <a:t>Maybe we do need a rule for: </a:t>
            </a:r>
          </a:p>
          <a:p>
            <a:pPr lvl="2"/>
            <a:r>
              <a:rPr lang="en-US" dirty="0"/>
              <a:t>VP &gt; V PP (overindulge in you)</a:t>
            </a:r>
          </a:p>
          <a:p>
            <a:pPr lvl="2"/>
            <a:r>
              <a:rPr lang="en-US" dirty="0"/>
              <a:t>V &gt; </a:t>
            </a:r>
            <a:r>
              <a:rPr lang="en-US" dirty="0" err="1"/>
              <a:t>over+V</a:t>
            </a:r>
            <a:r>
              <a:rPr lang="en-US" dirty="0"/>
              <a:t>  (overindulge)</a:t>
            </a:r>
          </a:p>
          <a:p>
            <a:pPr lvl="1"/>
            <a:r>
              <a:rPr lang="en-US" dirty="0"/>
              <a:t>But it's very rare/unlikely</a:t>
            </a:r>
          </a:p>
          <a:p>
            <a:r>
              <a:rPr lang="en-US" dirty="0"/>
              <a:t>Saving the probabilities gives us a </a:t>
            </a:r>
            <a:br>
              <a:rPr lang="en-US" dirty="0"/>
            </a:br>
            <a:r>
              <a:rPr lang="en-US" b="1" dirty="0"/>
              <a:t>Probabilistic Context Free Grammar</a:t>
            </a:r>
            <a:r>
              <a:rPr lang="en-US" dirty="0"/>
              <a:t> (PCFG)</a:t>
            </a:r>
          </a:p>
        </p:txBody>
      </p:sp>
    </p:spTree>
    <p:extLst>
      <p:ext uri="{BB962C8B-B14F-4D97-AF65-F5344CB8AC3E}">
        <p14:creationId xmlns:p14="http://schemas.microsoft.com/office/powerpoint/2010/main" val="186329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rules?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Would we get a lot more rules than we could come up with by hand?</a:t>
            </a:r>
          </a:p>
          <a:p>
            <a:r>
              <a:rPr lang="en-US" dirty="0"/>
              <a:t>The Penn Treebank Wall Street Journal corpus contains about 1 million tokens</a:t>
            </a:r>
          </a:p>
          <a:p>
            <a:r>
              <a:rPr lang="en-US" dirty="0"/>
              <a:t>How many distinct </a:t>
            </a:r>
            <a:r>
              <a:rPr lang="en-US" b="1" dirty="0"/>
              <a:t>non-lexical </a:t>
            </a:r>
            <a:r>
              <a:rPr lang="en-US" dirty="0"/>
              <a:t>transition rules does</a:t>
            </a:r>
            <a:r>
              <a:rPr lang="en-US" b="1" dirty="0"/>
              <a:t> </a:t>
            </a:r>
            <a:r>
              <a:rPr lang="en-US" dirty="0"/>
              <a:t>it contain (incl. POS)?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~17,500 (</a:t>
            </a:r>
            <a:r>
              <a:rPr lang="en-US" dirty="0" err="1"/>
              <a:t>Jurafsky</a:t>
            </a:r>
            <a:r>
              <a:rPr lang="en-US" dirty="0"/>
              <a:t> &amp; Martin 2008:408)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6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nice,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 far we can only </a:t>
            </a:r>
            <a:r>
              <a:rPr lang="en-US" b="1" dirty="0"/>
              <a:t>generate </a:t>
            </a:r>
          </a:p>
          <a:p>
            <a:pPr lvl="1"/>
            <a:r>
              <a:rPr lang="en-US" dirty="0"/>
              <a:t>Make all possible utterances using rules from a grammar or treebank</a:t>
            </a:r>
          </a:p>
          <a:p>
            <a:pPr lvl="1"/>
            <a:r>
              <a:rPr lang="en-US" dirty="0"/>
              <a:t>We could build a ‘tree-</a:t>
            </a:r>
            <a:r>
              <a:rPr lang="en-US" dirty="0" err="1"/>
              <a:t>chatbot</a:t>
            </a:r>
            <a:r>
              <a:rPr lang="en-US" dirty="0"/>
              <a:t>’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NL</a:t>
            </a:r>
            <a:r>
              <a:rPr lang="en-US" b="1" dirty="0"/>
              <a:t>P </a:t>
            </a:r>
            <a:r>
              <a:rPr lang="en-US" dirty="0"/>
              <a:t>often less interested in generating </a:t>
            </a:r>
          </a:p>
          <a:p>
            <a:pPr lvl="1"/>
            <a:r>
              <a:rPr lang="en-US" dirty="0"/>
              <a:t>Random sentences are nice</a:t>
            </a:r>
          </a:p>
          <a:p>
            <a:pPr lvl="1"/>
            <a:r>
              <a:rPr lang="en-US" dirty="0"/>
              <a:t>But we want to </a:t>
            </a:r>
            <a:r>
              <a:rPr lang="en-US" b="1" dirty="0"/>
              <a:t>process </a:t>
            </a:r>
            <a:r>
              <a:rPr lang="en-US" dirty="0"/>
              <a:t>actual sentences generated by humans</a:t>
            </a:r>
          </a:p>
          <a:p>
            <a:pPr lvl="1"/>
            <a:r>
              <a:rPr lang="en-US" dirty="0"/>
              <a:t>Gateway to Natural Language </a:t>
            </a:r>
            <a:r>
              <a:rPr lang="en-US" b="1" dirty="0"/>
              <a:t>Understanding </a:t>
            </a:r>
            <a:r>
              <a:rPr lang="en-US" dirty="0"/>
              <a:t>(NLU)</a:t>
            </a:r>
          </a:p>
        </p:txBody>
      </p:sp>
    </p:spTree>
    <p:extLst>
      <p:ext uri="{BB962C8B-B14F-4D97-AF65-F5344CB8AC3E}">
        <p14:creationId xmlns:p14="http://schemas.microsoft.com/office/powerpoint/2010/main" val="1154869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recognize a parse?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this an English sentence?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 cat the dog the mouse licked bit ran</a:t>
            </a:r>
          </a:p>
          <a:p>
            <a:r>
              <a:rPr lang="en-US" dirty="0"/>
              <a:t>Two ways to check:</a:t>
            </a:r>
          </a:p>
          <a:p>
            <a:pPr lvl="1"/>
            <a:r>
              <a:rPr lang="en-US" b="1" dirty="0"/>
              <a:t>Top down</a:t>
            </a:r>
            <a:r>
              <a:rPr lang="en-US" dirty="0"/>
              <a:t>, we generate all possible sentences:</a:t>
            </a:r>
          </a:p>
          <a:p>
            <a:pPr lvl="2"/>
            <a:r>
              <a:rPr lang="en-US" dirty="0"/>
              <a:t>S &gt; NP S VP (twice)</a:t>
            </a:r>
          </a:p>
          <a:p>
            <a:pPr lvl="2"/>
            <a:r>
              <a:rPr lang="en-US" dirty="0"/>
              <a:t>S &gt; NP VP (once)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V &gt; ran</a:t>
            </a:r>
          </a:p>
        </p:txBody>
      </p:sp>
    </p:spTree>
    <p:extLst>
      <p:ext uri="{BB962C8B-B14F-4D97-AF65-F5344CB8AC3E}">
        <p14:creationId xmlns:p14="http://schemas.microsoft.com/office/powerpoint/2010/main" val="3835133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1121</TotalTime>
  <Words>3239</Words>
  <Application>Microsoft Office PowerPoint</Application>
  <PresentationFormat>On-screen Show (4:3)</PresentationFormat>
  <Paragraphs>444</Paragraphs>
  <Slides>59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4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Exercise: results</vt:lpstr>
      <vt:lpstr>Exercise sentences</vt:lpstr>
      <vt:lpstr>Can we build a grammar from trees?</vt:lpstr>
      <vt:lpstr>Answer</vt:lpstr>
      <vt:lpstr>Saving probabilities</vt:lpstr>
      <vt:lpstr>How many rules?</vt:lpstr>
      <vt:lpstr>Very nice, but…</vt:lpstr>
      <vt:lpstr>How can we recognize a parse?</vt:lpstr>
      <vt:lpstr>How can we recognize a parse?</vt:lpstr>
      <vt:lpstr>Efficiency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Some caveats</vt:lpstr>
      <vt:lpstr>Dynamic programming – CKY</vt:lpstr>
      <vt:lpstr>Dynamic programming – CKY</vt:lpstr>
      <vt:lpstr>Parsing with NLTK – part 1</vt:lpstr>
      <vt:lpstr>Compiling the grammar</vt:lpstr>
      <vt:lpstr>Parsing</vt:lpstr>
      <vt:lpstr>Output</vt:lpstr>
      <vt:lpstr>Parsing – ambiguity </vt:lpstr>
      <vt:lpstr>Output</vt:lpstr>
      <vt:lpstr>Output</vt:lpstr>
      <vt:lpstr>Homework – for Wednesday, Nov. 24</vt:lpstr>
      <vt:lpstr>Homework</vt:lpstr>
      <vt:lpstr>Homework</vt:lpstr>
      <vt:lpstr>Parsing from scratch</vt:lpstr>
      <vt:lpstr>CKY algorithm</vt:lpstr>
      <vt:lpstr>CKY algorithm</vt:lpstr>
      <vt:lpstr>CKY algorithm</vt:lpstr>
      <vt:lpstr>Choosing the right parse</vt:lpstr>
      <vt:lpstr>From CFGs to PCFGs</vt:lpstr>
      <vt:lpstr>From CFGs to PCFGs</vt:lpstr>
      <vt:lpstr>This sounds like a great idea!</vt:lpstr>
      <vt:lpstr>..parser will never choose them?</vt:lpstr>
      <vt:lpstr>Structural and lexical dependencies</vt:lpstr>
      <vt:lpstr>Band-aid 1</vt:lpstr>
      <vt:lpstr>Band-aid 1</vt:lpstr>
      <vt:lpstr>Pros and cons</vt:lpstr>
      <vt:lpstr>Why choose ourselves?</vt:lpstr>
      <vt:lpstr>Band-aid 2</vt:lpstr>
      <vt:lpstr>Lexicalized grammars</vt:lpstr>
      <vt:lpstr>Lexicalized grammars</vt:lpstr>
      <vt:lpstr>Quick exercise</vt:lpstr>
      <vt:lpstr>Data sparseness</vt:lpstr>
      <vt:lpstr>Generation probabilities</vt:lpstr>
      <vt:lpstr>Generation probabilities</vt:lpstr>
      <vt:lpstr>Generation probabilities</vt:lpstr>
      <vt:lpstr>Generation probabilities</vt:lpstr>
      <vt:lpstr>Implementation: Collins Parser</vt:lpstr>
      <vt:lpstr>In Python</vt:lpstr>
      <vt:lpstr>Calling the command line</vt:lpstr>
      <vt:lpstr>In Python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1572</cp:revision>
  <dcterms:created xsi:type="dcterms:W3CDTF">2015-10-05T21:10:16Z</dcterms:created>
  <dcterms:modified xsi:type="dcterms:W3CDTF">2021-11-17T15:29:38Z</dcterms:modified>
</cp:coreProperties>
</file>