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6" r:id="rId1"/>
  </p:sldMasterIdLst>
  <p:notesMasterIdLst>
    <p:notesMasterId r:id="rId51"/>
  </p:notesMasterIdLst>
  <p:sldIdLst>
    <p:sldId id="256" r:id="rId2"/>
    <p:sldId id="518" r:id="rId3"/>
    <p:sldId id="519" r:id="rId4"/>
    <p:sldId id="520" r:id="rId5"/>
    <p:sldId id="521" r:id="rId6"/>
    <p:sldId id="482" r:id="rId7"/>
    <p:sldId id="516" r:id="rId8"/>
    <p:sldId id="456" r:id="rId9"/>
    <p:sldId id="460" r:id="rId10"/>
    <p:sldId id="457" r:id="rId11"/>
    <p:sldId id="517" r:id="rId12"/>
    <p:sldId id="485" r:id="rId13"/>
    <p:sldId id="515" r:id="rId14"/>
    <p:sldId id="507" r:id="rId15"/>
    <p:sldId id="508" r:id="rId16"/>
    <p:sldId id="466" r:id="rId17"/>
    <p:sldId id="467" r:id="rId18"/>
    <p:sldId id="468" r:id="rId19"/>
    <p:sldId id="469" r:id="rId20"/>
    <p:sldId id="470" r:id="rId21"/>
    <p:sldId id="471" r:id="rId22"/>
    <p:sldId id="472" r:id="rId23"/>
    <p:sldId id="509" r:id="rId24"/>
    <p:sldId id="510" r:id="rId25"/>
    <p:sldId id="511" r:id="rId26"/>
    <p:sldId id="371" r:id="rId27"/>
    <p:sldId id="486" r:id="rId28"/>
    <p:sldId id="487" r:id="rId29"/>
    <p:sldId id="488" r:id="rId30"/>
    <p:sldId id="489" r:id="rId31"/>
    <p:sldId id="490" r:id="rId32"/>
    <p:sldId id="445" r:id="rId33"/>
    <p:sldId id="491" r:id="rId34"/>
    <p:sldId id="492" r:id="rId35"/>
    <p:sldId id="493" r:id="rId36"/>
    <p:sldId id="494" r:id="rId37"/>
    <p:sldId id="495" r:id="rId38"/>
    <p:sldId id="496" r:id="rId39"/>
    <p:sldId id="497" r:id="rId40"/>
    <p:sldId id="512" r:id="rId41"/>
    <p:sldId id="513" r:id="rId42"/>
    <p:sldId id="514" r:id="rId43"/>
    <p:sldId id="429" r:id="rId44"/>
    <p:sldId id="438" r:id="rId45"/>
    <p:sldId id="433" r:id="rId46"/>
    <p:sldId id="434" r:id="rId47"/>
    <p:sldId id="439" r:id="rId48"/>
    <p:sldId id="435" r:id="rId49"/>
    <p:sldId id="436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FAC90-0761-4911-BBCB-D3B6453E3FDC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5CBCD-83FB-428F-9AB8-2B31504B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1C38EDC-E2AE-4079-B8AB-CFC3727639E6}" type="datetime1">
              <a:rPr lang="en-US" smtClean="0"/>
              <a:t>11/3/2021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89BA-6919-41D4-B2F2-0ACFA700F397}" type="datetime1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66C6-879A-487F-A732-DABE769E1C71}" type="datetime1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E661-3E03-4607-A364-1182CBE68F00}" type="datetime1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E04379D-208B-40D8-93C6-F3BFECC1605F}" type="datetime1">
              <a:rPr lang="en-US" smtClean="0"/>
              <a:t>11/3/2021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B399-6880-4E48-8BFD-029D7870B462}" type="datetime1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D8450-0C53-4D39-8CDE-85316FEA5791}" type="datetime1">
              <a:rPr lang="en-US" smtClean="0"/>
              <a:t>11/3/2021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6CA5-C4EE-4ABC-9CEC-B418C29ED1DA}" type="datetime1">
              <a:rPr lang="en-US" smtClean="0"/>
              <a:t>11/3/2021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F552A-5A6B-4BBF-AB57-524735FBBCA9}" type="datetime1">
              <a:rPr lang="en-US" smtClean="0"/>
              <a:t>11/3/2021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9889831-4B0C-4D04-89C8-F389BD3817C4}" type="datetime1">
              <a:rPr lang="en-US" smtClean="0"/>
              <a:t>11/3/2021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77A648F8-983C-49F3-83C8-E757E5A59003}" type="datetime1">
              <a:rPr lang="en-US" smtClean="0"/>
              <a:t>11/3/2021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671EAF7-8B81-4A9A-8204-DB3400784F97}" type="datetime1">
              <a:rPr lang="en-US" smtClean="0"/>
              <a:t>11/3/2021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euralconvo.huggingface.co/" TargetMode="External"/><Relationship Id="rId2" Type="http://schemas.openxmlformats.org/officeDocument/2006/relationships/hyperlink" Target="https://demo.allennlp.org/next-token-l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tayandyou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ytorch/examples/tree/master/word_language_mode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/>
          <a:lstStyle/>
          <a:p>
            <a:r>
              <a:rPr lang="en-US" dirty="0"/>
              <a:t>Tagging and Hidden Markov Models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fun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test </a:t>
            </a:r>
            <a:r>
              <a:rPr lang="en-US" dirty="0" err="1"/>
              <a:t>AllenNLP’s</a:t>
            </a:r>
            <a:r>
              <a:rPr lang="en-US" dirty="0"/>
              <a:t> neural LM here:</a:t>
            </a:r>
          </a:p>
          <a:p>
            <a:pPr lvl="1"/>
            <a:r>
              <a:rPr lang="en-US" dirty="0">
                <a:hlinkClick r:id="rId2"/>
              </a:rPr>
              <a:t>https://demo.allennlp.org/next-token-lm</a:t>
            </a:r>
            <a:endParaRPr lang="en-US" dirty="0"/>
          </a:p>
          <a:p>
            <a:r>
              <a:rPr lang="en-US" dirty="0"/>
              <a:t>And you can chat with a neural network trained on conversational pairs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>
                <a:hlinkClick r:id="rId3"/>
              </a:rPr>
              <a:t>http://neuralconvo.huggingface.co/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(also compare Microsoft’s TAY: </a:t>
            </a:r>
            <a:r>
              <a:rPr lang="en-US" dirty="0">
                <a:hlinkClick r:id="rId4"/>
              </a:rPr>
              <a:t>https://twitter.com/tayandyou</a:t>
            </a:r>
            <a:r>
              <a:rPr lang="en-US" dirty="0"/>
              <a:t>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9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7621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53B8-B0A8-4D0B-B549-9B4BBDF0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 neural LMs solve all problems?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ACCB94-1C9A-4C13-A860-F698F7F4D2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76400"/>
            <a:ext cx="8582168" cy="3352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66EF5B-FDE7-4186-B2EE-6C203A6CEE01}"/>
              </a:ext>
            </a:extLst>
          </p:cNvPr>
          <p:cNvSpPr txBox="1"/>
          <p:nvPr/>
        </p:nvSpPr>
        <p:spPr>
          <a:xfrm>
            <a:off x="533400" y="5257800"/>
            <a:ext cx="1752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Generated on 2021-10-18</a:t>
            </a:r>
          </a:p>
        </p:txBody>
      </p:sp>
    </p:spTree>
    <p:extLst>
      <p:ext uri="{BB962C8B-B14F-4D97-AF65-F5344CB8AC3E}">
        <p14:creationId xmlns:p14="http://schemas.microsoft.com/office/powerpoint/2010/main" val="584605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will learn more about practical applications of neural networks later</a:t>
            </a:r>
          </a:p>
          <a:p>
            <a:r>
              <a:rPr lang="en-US" dirty="0"/>
              <a:t>Learning how neural models work in depth is outside the scope of this course</a:t>
            </a:r>
          </a:p>
          <a:p>
            <a:pPr lvl="1"/>
            <a:r>
              <a:rPr lang="en-US" b="1" dirty="0" err="1"/>
              <a:t>Jurafsky</a:t>
            </a:r>
            <a:r>
              <a:rPr lang="en-US" b="1" dirty="0"/>
              <a:t> &amp; Martin 2017, C7 </a:t>
            </a:r>
            <a:r>
              <a:rPr lang="en-US" dirty="0"/>
              <a:t>(Canvas) is a good starting point</a:t>
            </a:r>
          </a:p>
          <a:p>
            <a:pPr lvl="1"/>
            <a:r>
              <a:rPr lang="en-US" dirty="0"/>
              <a:t>Grad students: once you are confident in coding, </a:t>
            </a:r>
            <a:br>
              <a:rPr lang="en-US" dirty="0"/>
            </a:br>
            <a:r>
              <a:rPr lang="en-US" dirty="0"/>
              <a:t>consider taking LING-504/COSC-576</a:t>
            </a:r>
          </a:p>
          <a:p>
            <a:pPr marL="566737" indent="-457200"/>
            <a:r>
              <a:rPr lang="en-US" dirty="0"/>
              <a:t>Further reading: 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TensorFlow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, 2019 (</a:t>
            </a:r>
            <a:r>
              <a:rPr lang="en-US" dirty="0">
                <a:hlinkClick r:id="rId2"/>
              </a:rPr>
              <a:t>https://github.com/ageron/handson-ml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20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abstract view of </a:t>
            </a:r>
            <a:r>
              <a:rPr lang="en-US" dirty="0" err="1"/>
              <a:t>ngrams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language modes really ‘model’?</a:t>
            </a:r>
          </a:p>
          <a:p>
            <a:pPr lvl="1"/>
            <a:r>
              <a:rPr lang="en-US" dirty="0"/>
              <a:t>Probabilities of individual words</a:t>
            </a:r>
          </a:p>
          <a:p>
            <a:pPr lvl="1"/>
            <a:r>
              <a:rPr lang="en-US" dirty="0"/>
              <a:t>Probabilities of sequences of words</a:t>
            </a:r>
          </a:p>
          <a:p>
            <a:endParaRPr lang="en-US" dirty="0"/>
          </a:p>
          <a:p>
            <a:r>
              <a:rPr lang="en-US" dirty="0"/>
              <a:t>How is our language model using them?</a:t>
            </a:r>
          </a:p>
          <a:p>
            <a:pPr lvl="1"/>
            <a:r>
              <a:rPr lang="en-US" dirty="0"/>
              <a:t>Get </a:t>
            </a:r>
            <a:r>
              <a:rPr lang="en-US" b="1" dirty="0"/>
              <a:t>transitional </a:t>
            </a:r>
            <a:r>
              <a:rPr lang="en-US" strike="sngStrike" dirty="0"/>
              <a:t>possibilities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What are the odds of moving </a:t>
            </a:r>
            <a:r>
              <a:rPr lang="en-US" b="1" dirty="0"/>
              <a:t>from word X to word Y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i="1" dirty="0"/>
              <a:t>We’ve seen something like this before…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68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Moving through a language model is like progressing in a web of words:</a:t>
            </a:r>
          </a:p>
          <a:p>
            <a:pPr lvl="1"/>
            <a:r>
              <a:rPr lang="en-US" dirty="0"/>
              <a:t>Let's say I type the word "Give" into my smartphone’s message app</a:t>
            </a:r>
          </a:p>
          <a:p>
            <a:pPr lvl="1"/>
            <a:r>
              <a:rPr lang="en-US" dirty="0"/>
              <a:t>This is a job for the auto SMS wizard!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Here's what happens when I click next, next…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Give me a bit better than the bus and should be there in a couple of days ago…</a:t>
            </a:r>
          </a:p>
        </p:txBody>
      </p:sp>
    </p:spTree>
    <p:extLst>
      <p:ext uri="{BB962C8B-B14F-4D97-AF65-F5344CB8AC3E}">
        <p14:creationId xmlns:p14="http://schemas.microsoft.com/office/powerpoint/2010/main" val="480534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models as FSAs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Language model choices are probabilistic – different from deterministic FSAs</a:t>
            </a:r>
          </a:p>
          <a:p>
            <a:r>
              <a:rPr lang="en-US" sz="2800" dirty="0"/>
              <a:t>But we can represent them as </a:t>
            </a:r>
            <a:r>
              <a:rPr lang="en-US" sz="2800" b="1" dirty="0"/>
              <a:t>weighted</a:t>
            </a:r>
            <a:r>
              <a:rPr lang="en-US" sz="2800" dirty="0"/>
              <a:t> automata: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02" y="3124200"/>
            <a:ext cx="7515225" cy="240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3276600"/>
            <a:ext cx="2667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</a:rPr>
              <a:t>?</a:t>
            </a:r>
            <a:r>
              <a:rPr lang="en-US" sz="2800" i="1" dirty="0"/>
              <a:t>-gram model</a:t>
            </a:r>
            <a:r>
              <a:rPr lang="en-US" sz="2800" i="1" dirty="0">
                <a:solidFill>
                  <a:srgbClr val="FF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364245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Markov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set of ordered variables with probabilities following the</a:t>
            </a:r>
            <a:r>
              <a:rPr lang="en-US" sz="2800" b="1" dirty="0"/>
              <a:t> Markov Property:</a:t>
            </a:r>
          </a:p>
          <a:p>
            <a:pPr lvl="1"/>
            <a:r>
              <a:rPr lang="en-US" sz="2400" dirty="0"/>
              <a:t>The probability of each value of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</a:t>
            </a:r>
            <a:r>
              <a:rPr lang="en-US" sz="2400" b="1" i="1" dirty="0"/>
              <a:t> </a:t>
            </a:r>
            <a:r>
              <a:rPr lang="en-US" sz="2400" dirty="0"/>
              <a:t>in the sequence depends </a:t>
            </a:r>
            <a:r>
              <a:rPr lang="en-US" sz="2400" b="1" dirty="0"/>
              <a:t>only </a:t>
            </a:r>
            <a:r>
              <a:rPr lang="en-US" sz="2400" dirty="0"/>
              <a:t>on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i-1</a:t>
            </a:r>
            <a:endParaRPr lang="en-US" sz="2400" dirty="0"/>
          </a:p>
          <a:p>
            <a:pPr lvl="1"/>
            <a:r>
              <a:rPr lang="en-US" sz="2400" dirty="0"/>
              <a:t>(Or in variants: some other sufficiently small number: </a:t>
            </a:r>
            <a:r>
              <a:rPr lang="en-US" sz="2400" b="1" i="1" dirty="0"/>
              <a:t>second order Markov Model</a:t>
            </a:r>
            <a:r>
              <a:rPr lang="en-US" sz="2400" dirty="0"/>
              <a:t>, </a:t>
            </a:r>
            <a:r>
              <a:rPr lang="en-US" sz="2400" b="1" i="1" dirty="0"/>
              <a:t>third order</a:t>
            </a:r>
            <a:r>
              <a:rPr lang="en-US" sz="2400" dirty="0"/>
              <a:t>… etc.)</a:t>
            </a:r>
          </a:p>
          <a:p>
            <a:pPr lvl="1"/>
            <a:r>
              <a:rPr lang="en-US" sz="2400" dirty="0"/>
              <a:t>In other words: context effects are limited, but can chain</a:t>
            </a:r>
          </a:p>
          <a:p>
            <a:pPr lvl="1"/>
            <a:r>
              <a:rPr lang="en-US" sz="2400" dirty="0"/>
              <a:t>Formally: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,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i-2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2</a:t>
            </a:r>
            <a:r>
              <a:rPr lang="en-US" sz="2400" dirty="0"/>
              <a:t>,…) =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dirty="0"/>
              <a:t>This is a shameless, but very useful simplification! </a:t>
            </a:r>
            <a:r>
              <a:rPr lang="en-US" sz="2800" dirty="0">
                <a:sym typeface="Wingdings" panose="05000000000000000000" pitchFamily="2" charset="2"/>
              </a:rPr>
              <a:t></a:t>
            </a:r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4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Suppose the difficulty of a homework assignment is influenced by the previous one</a:t>
            </a:r>
          </a:p>
          <a:p>
            <a:pPr lvl="1"/>
            <a:r>
              <a:rPr lang="en-US" dirty="0"/>
              <a:t>If the last assignment was easy, this next one will be hard with 70% probability (but 30%: easy)</a:t>
            </a:r>
          </a:p>
          <a:p>
            <a:pPr lvl="1"/>
            <a:r>
              <a:rPr lang="en-US" dirty="0"/>
              <a:t>If the last one was hard, 60% that the next will be easy (but 40%: still hard)</a:t>
            </a:r>
          </a:p>
          <a:p>
            <a:r>
              <a:rPr lang="en-US" dirty="0"/>
              <a:t>Results are uncertain, but depend </a:t>
            </a:r>
            <a:r>
              <a:rPr lang="en-US" b="1" dirty="0"/>
              <a:t>only </a:t>
            </a:r>
            <a:br>
              <a:rPr lang="en-US" b="1" dirty="0"/>
            </a:br>
            <a:r>
              <a:rPr lang="en-US" b="1" dirty="0"/>
              <a:t>on last time </a:t>
            </a:r>
          </a:p>
          <a:p>
            <a:r>
              <a:rPr lang="en-US" dirty="0"/>
              <a:t>Globally we still model a process where difficulty alternates </a:t>
            </a:r>
            <a:r>
              <a:rPr lang="en-US" b="1" dirty="0"/>
              <a:t>across the chain</a:t>
            </a:r>
          </a:p>
          <a:p>
            <a:endParaRPr lang="en-US" b="1" dirty="0"/>
          </a:p>
          <a:p>
            <a:pPr>
              <a:buFont typeface="Wingdings"/>
              <a:buChar char="Ø"/>
            </a:pPr>
            <a:r>
              <a:rPr lang="en-US" b="1" dirty="0"/>
              <a:t>This works not just for words!! </a:t>
            </a:r>
          </a:p>
          <a:p>
            <a:pPr>
              <a:buFont typeface="Wingdings"/>
              <a:buChar char="Ø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3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z364\AppData\Local\Microsoft\Windows\Temporary Internet Files\Content.IE5\O8297W2M\chain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57060" y="281940"/>
            <a:ext cx="2743200" cy="217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Markov property assumption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n% transition depends only on the current state</a:t>
            </a:r>
          </a:p>
          <a:p>
            <a:r>
              <a:rPr lang="en-US" dirty="0"/>
              <a:t>We get a 'plausible' sequence overall</a:t>
            </a:r>
          </a:p>
          <a:p>
            <a:r>
              <a:rPr lang="en-US" dirty="0"/>
              <a:t>What we need for this:</a:t>
            </a:r>
          </a:p>
          <a:p>
            <a:pPr lvl="1"/>
            <a:r>
              <a:rPr lang="en-US" dirty="0"/>
              <a:t>Probabilities of each </a:t>
            </a:r>
            <a:r>
              <a:rPr lang="en-US" i="1" dirty="0"/>
              <a:t>P(w</a:t>
            </a:r>
            <a:r>
              <a:rPr lang="en-US" i="1" baseline="-25000" dirty="0"/>
              <a:t>k</a:t>
            </a:r>
            <a:r>
              <a:rPr lang="en-US" i="1" dirty="0"/>
              <a:t>|w</a:t>
            </a:r>
            <a:r>
              <a:rPr lang="en-US" i="1" baseline="-25000" dirty="0"/>
              <a:t>k-1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Smoothing for missing values</a:t>
            </a:r>
          </a:p>
          <a:p>
            <a:pPr lvl="1"/>
            <a:endParaRPr lang="en-US" i="1" dirty="0"/>
          </a:p>
          <a:p>
            <a:pPr>
              <a:buFont typeface="Wingdings"/>
              <a:buChar char="Ø"/>
            </a:pPr>
            <a:r>
              <a:rPr lang="en-US" dirty="0"/>
              <a:t>We know how to get these for words, but what about other categories?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62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Beneath the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Token n-gram models represent transitions between </a:t>
            </a:r>
            <a:r>
              <a:rPr lang="en-US" b="1" dirty="0"/>
              <a:t>actually observed characters/words</a:t>
            </a:r>
          </a:p>
          <a:p>
            <a:r>
              <a:rPr lang="en-US" dirty="0"/>
              <a:t>We can call them </a:t>
            </a:r>
            <a:r>
              <a:rPr lang="en-US" b="1" dirty="0"/>
              <a:t>Visible Markov Models (VMMs)</a:t>
            </a:r>
          </a:p>
          <a:p>
            <a:endParaRPr lang="en-US" dirty="0"/>
          </a:p>
          <a:p>
            <a:r>
              <a:rPr lang="en-US" dirty="0"/>
              <a:t>Besides properties that are overt, we are often interested in the probabilities of </a:t>
            </a:r>
            <a:br>
              <a:rPr lang="en-US" dirty="0"/>
            </a:br>
            <a:r>
              <a:rPr lang="en-US" b="1" dirty="0"/>
              <a:t>hidden </a:t>
            </a:r>
            <a:r>
              <a:rPr lang="en-US" dirty="0"/>
              <a:t>categories</a:t>
            </a:r>
          </a:p>
          <a:p>
            <a:r>
              <a:rPr lang="en-US" dirty="0"/>
              <a:t>These will require </a:t>
            </a:r>
            <a:r>
              <a:rPr lang="en-US" b="1" dirty="0"/>
              <a:t>Hidden Markov Models (HMMs)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85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7 – n-grams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/>
              <a:t>parser.add_argument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"-s"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"--</a:t>
            </a:r>
            <a:r>
              <a:rPr lang="en-US" sz="2000" b="1" dirty="0" err="1">
                <a:solidFill>
                  <a:srgbClr val="008000"/>
                </a:solidFill>
              </a:rPr>
              <a:t>start"</a:t>
            </a:r>
            <a:r>
              <a:rPr lang="en-US" sz="2000" dirty="0" err="1"/>
              <a:t>,</a:t>
            </a:r>
            <a:r>
              <a:rPr lang="en-US" sz="2000" dirty="0" err="1">
                <a:solidFill>
                  <a:srgbClr val="660099"/>
                </a:solidFill>
              </a:rPr>
              <a:t>action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"store"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660099"/>
                </a:solidFill>
              </a:rPr>
              <a:t>default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 err="1"/>
              <a:t>parser.add_argument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"-c"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"--</a:t>
            </a:r>
            <a:r>
              <a:rPr lang="en-US" sz="2000" b="1" dirty="0" err="1">
                <a:solidFill>
                  <a:srgbClr val="008000"/>
                </a:solidFill>
              </a:rPr>
              <a:t>context"</a:t>
            </a:r>
            <a:r>
              <a:rPr lang="en-US" sz="2000" dirty="0" err="1"/>
              <a:t>,</a:t>
            </a:r>
            <a:r>
              <a:rPr lang="en-US" sz="2000" dirty="0" err="1">
                <a:solidFill>
                  <a:srgbClr val="660099"/>
                </a:solidFill>
              </a:rPr>
              <a:t>action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"store"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660099"/>
                </a:solidFill>
              </a:rPr>
              <a:t> </a:t>
            </a:r>
            <a:r>
              <a:rPr lang="en-US" sz="2000" b="1" u="sng" dirty="0">
                <a:solidFill>
                  <a:srgbClr val="660099"/>
                </a:solidFill>
              </a:rPr>
              <a:t>type</a:t>
            </a:r>
            <a:r>
              <a:rPr lang="en-US" sz="2000" b="1" u="sng" dirty="0"/>
              <a:t>=</a:t>
            </a:r>
            <a:r>
              <a:rPr lang="en-US" sz="2000" b="1" u="sng" dirty="0">
                <a:solidFill>
                  <a:srgbClr val="000080"/>
                </a:solidFill>
              </a:rPr>
              <a:t>int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660099"/>
                </a:solidFill>
              </a:rPr>
              <a:t>default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OR 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parser.add_argument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"-c"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"--</a:t>
            </a:r>
            <a:r>
              <a:rPr lang="en-US" sz="2000" b="1" dirty="0" err="1">
                <a:solidFill>
                  <a:srgbClr val="008000"/>
                </a:solidFill>
              </a:rPr>
              <a:t>context"</a:t>
            </a:r>
            <a:r>
              <a:rPr lang="en-US" sz="2000" dirty="0" err="1"/>
              <a:t>,</a:t>
            </a:r>
            <a:r>
              <a:rPr lang="en-US" sz="2000" dirty="0" err="1">
                <a:solidFill>
                  <a:srgbClr val="660099"/>
                </a:solidFill>
              </a:rPr>
              <a:t>action</a:t>
            </a:r>
            <a:r>
              <a:rPr lang="en-US" sz="2000" dirty="0"/>
              <a:t>=</a:t>
            </a:r>
            <a:r>
              <a:rPr lang="en-US" sz="2000" b="1" dirty="0">
                <a:solidFill>
                  <a:srgbClr val="008000"/>
                </a:solidFill>
              </a:rPr>
              <a:t>"store"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660099"/>
                </a:solidFill>
              </a:rPr>
              <a:t>  default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/>
              <a:t>…</a:t>
            </a:r>
          </a:p>
          <a:p>
            <a:pPr marL="0" indent="0">
              <a:buNone/>
            </a:pPr>
            <a:r>
              <a:rPr lang="en-US" sz="2000" dirty="0"/>
              <a:t>context = </a:t>
            </a:r>
            <a:r>
              <a:rPr lang="en-US" sz="2000" dirty="0" err="1">
                <a:solidFill>
                  <a:srgbClr val="000080"/>
                </a:solidFill>
              </a:rPr>
              <a:t>int</a:t>
            </a:r>
            <a:r>
              <a:rPr lang="en-US" sz="2000" dirty="0"/>
              <a:t>(</a:t>
            </a:r>
            <a:r>
              <a:rPr lang="en-US" sz="2000" dirty="0" err="1"/>
              <a:t>options.context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8593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Invisible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Which categories are hidden?</a:t>
            </a:r>
          </a:p>
          <a:p>
            <a:pPr lvl="1"/>
            <a:r>
              <a:rPr lang="en-US" dirty="0"/>
              <a:t>We may not be interested in a specific adjective like </a:t>
            </a:r>
            <a:r>
              <a:rPr lang="en-US" b="1" i="1" dirty="0"/>
              <a:t>number (than)</a:t>
            </a:r>
            <a:endParaRPr lang="en-US" i="1" dirty="0"/>
          </a:p>
          <a:p>
            <a:pPr lvl="1"/>
            <a:r>
              <a:rPr lang="en-US" dirty="0"/>
              <a:t>We might want to know the likelihood of </a:t>
            </a:r>
            <a:r>
              <a:rPr lang="en-US" b="1" dirty="0"/>
              <a:t>any </a:t>
            </a:r>
            <a:r>
              <a:rPr lang="en-US" dirty="0"/>
              <a:t>comparative adjective at this position</a:t>
            </a:r>
          </a:p>
          <a:p>
            <a:pPr lvl="1"/>
            <a:r>
              <a:rPr lang="en-US" dirty="0"/>
              <a:t>Or the probabilities that words refer to a company, or have positive sentiment, or …</a:t>
            </a:r>
          </a:p>
          <a:p>
            <a:pPr lvl="1"/>
            <a:r>
              <a:rPr lang="en-US" dirty="0"/>
              <a:t>How can we look at categories that are not in the data explicitly?</a:t>
            </a:r>
          </a:p>
          <a:p>
            <a:endParaRPr lang="en-US" dirty="0"/>
          </a:p>
          <a:p>
            <a:r>
              <a:rPr lang="en-US" dirty="0"/>
              <a:t>Let’s look at an example</a:t>
            </a:r>
          </a:p>
        </p:txBody>
      </p:sp>
      <p:pic>
        <p:nvPicPr>
          <p:cNvPr id="4" name="Picture 2" descr="C:\Users\az364\AppData\Local\Microsoft\Windows\Temporary Internet Files\Content.IE5\S8WAV6O8\invisible-ma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7200"/>
            <a:ext cx="1630680" cy="15163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91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 tagging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Probably the most widely used ‘hidden’ category in NLP</a:t>
            </a:r>
          </a:p>
          <a:p>
            <a:pPr lvl="1"/>
            <a:r>
              <a:rPr lang="en-US" dirty="0"/>
              <a:t>Assume each token has exactly 1 correct part of speech</a:t>
            </a:r>
          </a:p>
          <a:p>
            <a:pPr lvl="1"/>
            <a:r>
              <a:rPr lang="en-US" dirty="0"/>
              <a:t>We can’t see it, but it’s there</a:t>
            </a:r>
          </a:p>
          <a:p>
            <a:pPr lvl="1"/>
            <a:r>
              <a:rPr lang="en-US" dirty="0"/>
              <a:t>If we knew the POS tags of a text, we could create </a:t>
            </a:r>
            <a:br>
              <a:rPr lang="en-US" dirty="0"/>
            </a:br>
            <a:r>
              <a:rPr lang="en-US" dirty="0"/>
              <a:t>n-gram models describing them:</a:t>
            </a:r>
          </a:p>
          <a:p>
            <a:pPr lvl="2"/>
            <a:r>
              <a:rPr lang="en-US" dirty="0"/>
              <a:t>ART ADJ N </a:t>
            </a:r>
            <a:r>
              <a:rPr lang="en-US" dirty="0">
                <a:sym typeface="Wingdings" panose="05000000000000000000" pitchFamily="2" charset="2"/>
              </a:rPr>
              <a:t> NP trigram!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TO ADV V  split infinitive!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/>
              <a:buChar char="Ø"/>
            </a:pPr>
            <a:r>
              <a:rPr lang="en-US" dirty="0">
                <a:sym typeface="Wingdings" panose="05000000000000000000" pitchFamily="2" charset="2"/>
              </a:rPr>
              <a:t>What tags are there?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2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 sets for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Common in the US:</a:t>
            </a:r>
          </a:p>
          <a:p>
            <a:r>
              <a:rPr lang="en-US" dirty="0"/>
              <a:t>Penn Treebank </a:t>
            </a:r>
            <a:r>
              <a:rPr lang="en-US" dirty="0" err="1"/>
              <a:t>Tagset</a:t>
            </a:r>
            <a:r>
              <a:rPr lang="en-US" dirty="0"/>
              <a:t> (PTB)			36 Tags</a:t>
            </a:r>
          </a:p>
          <a:p>
            <a:r>
              <a:rPr lang="en-US" dirty="0"/>
              <a:t>Extended PTB (AMALGAM/TT)		57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Common in the UK:</a:t>
            </a:r>
          </a:p>
          <a:p>
            <a:r>
              <a:rPr lang="en-US" dirty="0"/>
              <a:t>CLAWS 5						62 Tags</a:t>
            </a:r>
          </a:p>
          <a:p>
            <a:r>
              <a:rPr lang="en-US" dirty="0"/>
              <a:t>CLAWS 7						137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notable mentions:</a:t>
            </a:r>
          </a:p>
          <a:p>
            <a:r>
              <a:rPr lang="en-US" dirty="0"/>
              <a:t>Brown tag set 					85 Tags</a:t>
            </a:r>
          </a:p>
          <a:p>
            <a:r>
              <a:rPr lang="en-US" dirty="0"/>
              <a:t>Google “Universal Tags” (V2)		17 Tags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93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 (vanilla)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27584" y="1556792"/>
          <a:ext cx="3157749" cy="505492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79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CC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Coordinating conjunction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Cardinal number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Existential there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FW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Foreign word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IN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Preposition or conjunction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Adjective, comparative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Adjective, superlative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List item marker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Modal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singular or mass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plural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singular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plural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Predeterminer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ending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Personal pronoun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4644008" y="1556792"/>
          <a:ext cx="3745206" cy="50533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PRP$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RB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Adverb, comparative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Adverb, superlative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Particle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Symbol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TO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to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UH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Interjection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base form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tense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VBG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gerund or present participle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participle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u="none" strike="noStrike" dirty="0" err="1">
                          <a:effectLst/>
                        </a:rPr>
                        <a:t>Verb</a:t>
                      </a:r>
                      <a:r>
                        <a:rPr lang="it-IT" sz="1700" u="none" strike="noStrike" dirty="0">
                          <a:effectLst/>
                        </a:rPr>
                        <a:t>, non-3rd </a:t>
                      </a:r>
                      <a:r>
                        <a:rPr lang="it-IT" sz="1700" u="none" strike="noStrike" dirty="0" err="1">
                          <a:effectLst/>
                        </a:rPr>
                        <a:t>person</a:t>
                      </a:r>
                      <a:r>
                        <a:rPr lang="it-IT" sz="1700" u="none" strike="noStrike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sg</a:t>
                      </a:r>
                      <a:r>
                        <a:rPr lang="it-IT" sz="1700" u="none" strike="noStrike" dirty="0">
                          <a:effectLst/>
                        </a:rPr>
                        <a:t>.</a:t>
                      </a:r>
                      <a:r>
                        <a:rPr lang="it-IT" sz="1700" u="none" strike="noStrike" baseline="0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present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VBZ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3rd person </a:t>
                      </a:r>
                      <a:r>
                        <a:rPr lang="en-US" sz="1700" u="none" strike="noStrike" dirty="0" err="1">
                          <a:effectLst/>
                        </a:rPr>
                        <a:t>sg</a:t>
                      </a:r>
                      <a:r>
                        <a:rPr lang="en-US" sz="1700" u="none" strike="noStrike" dirty="0">
                          <a:effectLst/>
                        </a:rPr>
                        <a:t>. present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Wh-pronoun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WP$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wh-pronoun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WRB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 err="1">
                          <a:effectLst/>
                        </a:rPr>
                        <a:t>Wh</a:t>
                      </a:r>
                      <a:r>
                        <a:rPr lang="en-US" sz="1700" u="none" strike="noStrike" dirty="0">
                          <a:effectLst/>
                        </a:rPr>
                        <a:t>-adverb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36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exercise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 the text: </a:t>
            </a:r>
            <a:r>
              <a:rPr lang="en-US" b="1" i="1" dirty="0"/>
              <a:t>Is ISIS Going Broke?</a:t>
            </a:r>
          </a:p>
          <a:p>
            <a:pPr lvl="1"/>
            <a:r>
              <a:rPr lang="en-US" dirty="0"/>
              <a:t>What’s easy and what’s hard?</a:t>
            </a:r>
          </a:p>
          <a:p>
            <a:pPr lvl="1"/>
            <a:r>
              <a:rPr lang="en-US" dirty="0"/>
              <a:t>How do we determine the correct tag?</a:t>
            </a:r>
          </a:p>
          <a:p>
            <a:pPr lvl="1"/>
            <a:r>
              <a:rPr lang="en-US" dirty="0"/>
              <a:t>How can a computer do it?</a:t>
            </a:r>
          </a:p>
          <a:p>
            <a:endParaRPr lang="en-US" dirty="0"/>
          </a:p>
          <a:p>
            <a:r>
              <a:rPr lang="en-US" dirty="0"/>
              <a:t>If you have a printer handy or can annotate on screen easily (e-pen) – use the PDF</a:t>
            </a:r>
          </a:p>
          <a:p>
            <a:r>
              <a:rPr lang="en-US" dirty="0"/>
              <a:t>Otherwise try the Excel spreadsheet and put tags in the second column!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31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lot to be said about the PTB tag set</a:t>
            </a:r>
          </a:p>
          <a:p>
            <a:pPr lvl="1"/>
            <a:r>
              <a:rPr lang="en-US" dirty="0"/>
              <a:t>Successes and shortcomings</a:t>
            </a:r>
          </a:p>
          <a:p>
            <a:pPr lvl="1"/>
            <a:r>
              <a:rPr lang="en-US" dirty="0"/>
              <a:t>Extensions since its inception – notably through the AMALGAM project (2001), </a:t>
            </a:r>
            <a:r>
              <a:rPr lang="en-US" dirty="0" err="1"/>
              <a:t>TreeTagger</a:t>
            </a:r>
            <a:r>
              <a:rPr lang="en-US" dirty="0"/>
              <a:t>, </a:t>
            </a:r>
            <a:r>
              <a:rPr lang="en-US" dirty="0" err="1"/>
              <a:t>OntoNotes</a:t>
            </a:r>
            <a:r>
              <a:rPr lang="en-US" dirty="0"/>
              <a:t>, English Web Treebank…</a:t>
            </a:r>
          </a:p>
          <a:p>
            <a:endParaRPr lang="en-US" dirty="0"/>
          </a:p>
          <a:p>
            <a:r>
              <a:rPr lang="en-US" dirty="0"/>
              <a:t>We don't have time to discuss these…</a:t>
            </a:r>
          </a:p>
          <a:p>
            <a:r>
              <a:rPr lang="en-US" dirty="0"/>
              <a:t>For this course: PTB (a.k.a. vanilla PTB) will be our only tag set for English (more: LING-367)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POS tagger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decide what POS tags to assign, an automatic tagger consults training data</a:t>
            </a:r>
          </a:p>
          <a:p>
            <a:pPr lvl="1"/>
            <a:r>
              <a:rPr lang="en-US" dirty="0"/>
              <a:t>Known POS distributions</a:t>
            </a:r>
          </a:p>
          <a:p>
            <a:pPr lvl="1"/>
            <a:r>
              <a:rPr lang="en-US" dirty="0"/>
              <a:t>Known conditional probabilities </a:t>
            </a:r>
            <a:r>
              <a:rPr lang="en-US" i="1" dirty="0"/>
              <a:t>P(POS2|POS1)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r>
              <a:rPr lang="en-US" dirty="0"/>
              <a:t>We can get initial probabilities for a single word… </a:t>
            </a:r>
          </a:p>
          <a:p>
            <a:pPr lvl="1"/>
            <a:r>
              <a:rPr lang="en-US" dirty="0"/>
              <a:t>but the tagger can also continue a plausible sequence</a:t>
            </a:r>
          </a:p>
          <a:p>
            <a:pPr lvl="1"/>
            <a:r>
              <a:rPr lang="en-US" dirty="0"/>
              <a:t>First let’s see what we can do with a tagger using NLTK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455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Tagging with NLTK – tagging.py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"Mr. Pickwick turned azure."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a list of tokens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nltk.word_tokenize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Make it a list of (token, </a:t>
            </a:r>
            <a:r>
              <a:rPr lang="en-US" i="1" dirty="0" err="1">
                <a:solidFill>
                  <a:srgbClr val="808080"/>
                </a:solidFill>
              </a:rPr>
              <a:t>pos</a:t>
            </a:r>
            <a:r>
              <a:rPr lang="en-US" i="1" dirty="0">
                <a:solidFill>
                  <a:srgbClr val="808080"/>
                </a:solidFill>
              </a:rPr>
              <a:t>) tuples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tagged = </a:t>
            </a:r>
            <a:r>
              <a:rPr lang="en-US" dirty="0" err="1"/>
              <a:t>nltk.pos_tag</a:t>
            </a:r>
            <a:r>
              <a:rPr lang="en-US" dirty="0"/>
              <a:t>(tokenized)</a:t>
            </a:r>
            <a:br>
              <a:rPr lang="en-US" dirty="0"/>
            </a:br>
            <a:endParaRPr lang="en-US" dirty="0"/>
          </a:p>
          <a:p>
            <a:pPr marL="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tagged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Note the error!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dirty="0"/>
            </a:br>
            <a:r>
              <a:rPr lang="en-US" dirty="0"/>
              <a:t>[(</a:t>
            </a:r>
            <a:r>
              <a:rPr lang="en-US" b="1" dirty="0">
                <a:solidFill>
                  <a:srgbClr val="008000"/>
                </a:solidFill>
              </a:rPr>
              <a:t>'Mr.'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'Pickwick'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'NNP'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'turned'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'VBD'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'azure'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), (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'.'</a:t>
            </a:r>
            <a:r>
              <a:rPr lang="en-US" dirty="0"/>
              <a:t>)]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0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do with ‘tagged’?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Tagged data is a </a:t>
            </a:r>
            <a:r>
              <a:rPr lang="en-US" b="1" dirty="0"/>
              <a:t>list </a:t>
            </a:r>
            <a:r>
              <a:rPr lang="en-US" dirty="0"/>
              <a:t>of </a:t>
            </a:r>
            <a:r>
              <a:rPr lang="en-US" b="1" dirty="0"/>
              <a:t>tuples</a:t>
            </a:r>
          </a:p>
          <a:p>
            <a:r>
              <a:rPr lang="en-US" dirty="0"/>
              <a:t>Can be separated into </a:t>
            </a:r>
            <a:r>
              <a:rPr lang="en-US" b="1" dirty="0"/>
              <a:t>two lists </a:t>
            </a:r>
            <a:r>
              <a:rPr lang="en-US" dirty="0"/>
              <a:t>for processing just tags: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b="1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525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tag_dist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(tags)</a:t>
            </a:r>
            <a:br>
              <a:rPr lang="en-US" dirty="0"/>
            </a:br>
            <a:r>
              <a:rPr lang="en-US" dirty="0" err="1"/>
              <a:t>word_dist</a:t>
            </a:r>
            <a:r>
              <a:rPr lang="en-US" dirty="0"/>
              <a:t> = </a:t>
            </a:r>
            <a:r>
              <a:rPr lang="en-US" dirty="0" err="1"/>
              <a:t>nltk.FreqDist</a:t>
            </a:r>
            <a:r>
              <a:rPr lang="en-US" dirty="0"/>
              <a:t>(words)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tag_dist.most_common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word_dist.most_common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100</a:t>
            </a:r>
            <a:r>
              <a:rPr lang="en-US" dirty="0"/>
              <a:t>)[</a:t>
            </a:r>
            <a:r>
              <a:rPr lang="en-US" dirty="0">
                <a:solidFill>
                  <a:srgbClr val="0000FF"/>
                </a:solidFill>
              </a:rPr>
              <a:t>90</a:t>
            </a:r>
            <a:r>
              <a:rPr lang="en-US" dirty="0"/>
              <a:t>:]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61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arguments to the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def </a:t>
            </a:r>
            <a:r>
              <a:rPr lang="en-US" sz="2000" dirty="0" err="1"/>
              <a:t>generate_from_file</a:t>
            </a:r>
            <a:r>
              <a:rPr lang="en-US" sz="2000" dirty="0"/>
              <a:t>(</a:t>
            </a:r>
            <a:r>
              <a:rPr lang="en-US" sz="2000" dirty="0" err="1"/>
              <a:t>context_length</a:t>
            </a:r>
            <a:r>
              <a:rPr lang="en-US" sz="2000" dirty="0"/>
              <a:t>, </a:t>
            </a:r>
            <a:r>
              <a:rPr lang="en-US" sz="2000" dirty="0" err="1"/>
              <a:t>training_file</a:t>
            </a:r>
            <a:r>
              <a:rPr lang="en-US" sz="2000" dirty="0"/>
              <a:t>, start, </a:t>
            </a:r>
            <a:r>
              <a:rPr lang="en-US" sz="2000" dirty="0" err="1"/>
              <a:t>out_len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60</a:t>
            </a:r>
            <a:r>
              <a:rPr lang="en-US" sz="2000" dirty="0"/>
              <a:t>):</a:t>
            </a:r>
            <a:br>
              <a:rPr lang="en-US" sz="2000" dirty="0"/>
            </a:br>
            <a:endParaRPr lang="en-US" sz="2000" dirty="0"/>
          </a:p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... </a:t>
            </a:r>
          </a:p>
          <a:p>
            <a:pPr marL="411480" lvl="1" indent="0">
              <a:buNone/>
            </a:pPr>
            <a:br>
              <a:rPr lang="en-US" sz="2000" dirty="0"/>
            </a:br>
            <a:r>
              <a:rPr lang="en-US" sz="2000" dirty="0" err="1"/>
              <a:t>generate_from_file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int</a:t>
            </a:r>
            <a:r>
              <a:rPr lang="en-US" sz="2000" dirty="0"/>
              <a:t>(</a:t>
            </a:r>
            <a:r>
              <a:rPr lang="en-US" sz="2000" dirty="0" err="1"/>
              <a:t>options.context</a:t>
            </a:r>
            <a:r>
              <a:rPr lang="en-US" sz="2000" dirty="0"/>
              <a:t>),</a:t>
            </a:r>
            <a:r>
              <a:rPr lang="en-US" sz="2000" dirty="0" err="1"/>
              <a:t>options.file,options.start</a:t>
            </a:r>
            <a:r>
              <a:rPr lang="en-US" sz="2000" dirty="0"/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8884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plotting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plot you must install </a:t>
            </a:r>
            <a:r>
              <a:rPr lang="en-US" dirty="0" err="1"/>
              <a:t>Matplotlib</a:t>
            </a:r>
            <a:r>
              <a:rPr lang="en-US" dirty="0"/>
              <a:t> and </a:t>
            </a:r>
            <a:r>
              <a:rPr lang="en-US" dirty="0" err="1"/>
              <a:t>NumPy</a:t>
            </a:r>
            <a:r>
              <a:rPr lang="en-US" dirty="0"/>
              <a:t> from the command line: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numpy</a:t>
            </a:r>
            <a:r>
              <a:rPr lang="en-US" b="1" i="1" dirty="0"/>
              <a:t> </a:t>
            </a:r>
          </a:p>
          <a:p>
            <a:pPr marL="411480" lvl="1" indent="0">
              <a:buNone/>
            </a:pPr>
            <a:r>
              <a:rPr lang="en-US" b="1" i="1" dirty="0"/>
              <a:t>&gt; pip install </a:t>
            </a:r>
            <a:r>
              <a:rPr lang="en-US" b="1" i="1" dirty="0" err="1"/>
              <a:t>matplotlib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in Python: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 err="1"/>
              <a:t>word_dist.plot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, </a:t>
            </a:r>
            <a:r>
              <a:rPr lang="en-US" dirty="0">
                <a:solidFill>
                  <a:srgbClr val="660099"/>
                </a:solidFill>
              </a:rPr>
              <a:t>cumulative</a:t>
            </a:r>
            <a:r>
              <a:rPr lang="en-US" dirty="0"/>
              <a:t>=</a:t>
            </a:r>
            <a:r>
              <a:rPr lang="en-US" dirty="0">
                <a:solidFill>
                  <a:srgbClr val="000080"/>
                </a:solidFill>
              </a:rPr>
              <a:t>True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756048" cy="319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6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Tagged data from </a:t>
            </a:r>
            <a:r>
              <a:rPr lang="en-US" dirty="0" err="1"/>
              <a:t>nltk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also get some ready corpora from NLTK: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nltk.corpus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masc_tagged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words = []</a:t>
            </a:r>
            <a:br>
              <a:rPr lang="en-US" dirty="0"/>
            </a:br>
            <a:r>
              <a:rPr lang="en-US" dirty="0"/>
              <a:t>tags = []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word,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masc_tagged.tagged_words</a:t>
            </a:r>
            <a:r>
              <a:rPr lang="en-US" dirty="0"/>
              <a:t>():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words.append</a:t>
            </a:r>
            <a:r>
              <a:rPr lang="en-US" dirty="0"/>
              <a:t>(word)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tags.append</a:t>
            </a:r>
            <a:r>
              <a:rPr lang="en-US" dirty="0"/>
              <a:t>(tag)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41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– for Wednesday, Nov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Write a program that:</a:t>
            </a:r>
          </a:p>
          <a:p>
            <a:pPr lvl="1"/>
            <a:r>
              <a:rPr lang="en-US" dirty="0"/>
              <a:t>Takes a text file input</a:t>
            </a:r>
          </a:p>
          <a:p>
            <a:pPr lvl="1"/>
            <a:r>
              <a:rPr lang="en-US" dirty="0"/>
              <a:t>Tokenizes and tags the text with NLTK</a:t>
            </a:r>
          </a:p>
          <a:p>
            <a:pPr lvl="1"/>
            <a:r>
              <a:rPr lang="en-US" dirty="0"/>
              <a:t>Goes through the result and saves </a:t>
            </a:r>
            <a:r>
              <a:rPr lang="en-US" b="1" dirty="0"/>
              <a:t>only common nouns</a:t>
            </a:r>
            <a:endParaRPr lang="en-US" dirty="0"/>
          </a:p>
          <a:p>
            <a:pPr lvl="1"/>
            <a:r>
              <a:rPr lang="en-US" dirty="0"/>
              <a:t>Prints the most frequent 10</a:t>
            </a:r>
          </a:p>
          <a:p>
            <a:pPr lvl="1"/>
            <a:r>
              <a:rPr lang="en-US" dirty="0"/>
              <a:t>Plots the top 100 using </a:t>
            </a:r>
            <a:r>
              <a:rPr lang="en-US" dirty="0" err="1"/>
              <a:t>nltk’s</a:t>
            </a:r>
            <a:r>
              <a:rPr lang="en-US" dirty="0"/>
              <a:t> </a:t>
            </a:r>
            <a:r>
              <a:rPr lang="en-US" dirty="0" err="1"/>
              <a:t>FreqDist</a:t>
            </a:r>
            <a:endParaRPr lang="en-US" dirty="0"/>
          </a:p>
          <a:p>
            <a:r>
              <a:rPr lang="en-US" dirty="0"/>
              <a:t>Run your program on some text</a:t>
            </a:r>
          </a:p>
          <a:p>
            <a:r>
              <a:rPr lang="en-US" dirty="0"/>
              <a:t>Find one word </a:t>
            </a:r>
            <a:r>
              <a:rPr lang="en-US" dirty="0" err="1"/>
              <a:t>mistagged</a:t>
            </a:r>
            <a:r>
              <a:rPr lang="en-US" dirty="0"/>
              <a:t> as a noun and write as a comment – why do you think this happened?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992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verb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Try to get the proportion of verbs in some text:</a:t>
            </a:r>
          </a:p>
          <a:p>
            <a:pPr lvl="1"/>
            <a:r>
              <a:rPr lang="en-US" dirty="0"/>
              <a:t>Read a text file saved from the Web</a:t>
            </a:r>
          </a:p>
          <a:p>
            <a:pPr lvl="1"/>
            <a:r>
              <a:rPr lang="en-US" dirty="0"/>
              <a:t>Tokenize and tag it</a:t>
            </a:r>
          </a:p>
          <a:p>
            <a:pPr lvl="1"/>
            <a:r>
              <a:rPr lang="en-US" dirty="0"/>
              <a:t>Loop through data and get:</a:t>
            </a:r>
          </a:p>
          <a:p>
            <a:pPr lvl="2"/>
            <a:r>
              <a:rPr lang="en-US" dirty="0"/>
              <a:t>Length in tokens</a:t>
            </a:r>
          </a:p>
          <a:p>
            <a:pPr lvl="2"/>
            <a:r>
              <a:rPr lang="en-US" dirty="0"/>
              <a:t>Amount of verbs</a:t>
            </a:r>
          </a:p>
          <a:p>
            <a:pPr lvl="2"/>
            <a:r>
              <a:rPr lang="en-US" dirty="0"/>
              <a:t>Print proportions with a verbal tag using one of: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"VB"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"VBZ"</a:t>
            </a:r>
            <a:r>
              <a:rPr lang="en-US" dirty="0"/>
              <a:t>,...]:</a:t>
            </a:r>
          </a:p>
          <a:p>
            <a:pPr marL="822960" lvl="3" indent="0">
              <a:buNone/>
            </a:pPr>
            <a:r>
              <a:rPr lang="en-US" dirty="0"/>
              <a:t>			…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re.match</a:t>
            </a:r>
            <a:r>
              <a:rPr lang="en-US" dirty="0"/>
              <a:t>(</a:t>
            </a:r>
            <a:r>
              <a:rPr lang="en-US" b="1" dirty="0" err="1">
                <a:solidFill>
                  <a:srgbClr val="008000"/>
                </a:solidFill>
              </a:rPr>
              <a:t>r'V</a:t>
            </a:r>
            <a:r>
              <a:rPr lang="en-US" b="1" dirty="0">
                <a:solidFill>
                  <a:srgbClr val="008000"/>
                </a:solidFill>
              </a:rPr>
              <a:t>.*'</a:t>
            </a:r>
            <a:r>
              <a:rPr lang="en-US" dirty="0"/>
              <a:t>, tag)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/>
              <a:t>None:</a:t>
            </a:r>
          </a:p>
          <a:p>
            <a:pPr marL="822960" lvl="3" indent="0">
              <a:buNone/>
            </a:pPr>
            <a:r>
              <a:rPr lang="en-US" dirty="0"/>
              <a:t>			…</a:t>
            </a:r>
          </a:p>
          <a:p>
            <a:pPr marL="822960" lvl="3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tag.startswith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"V"</a:t>
            </a:r>
            <a:r>
              <a:rPr lang="en-US" dirty="0"/>
              <a:t>):</a:t>
            </a:r>
          </a:p>
          <a:p>
            <a:pPr marL="822960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732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argparse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word_tokenize</a:t>
            </a:r>
            <a:r>
              <a:rPr lang="en-US" dirty="0"/>
              <a:t>, </a:t>
            </a:r>
            <a:r>
              <a:rPr lang="en-US" dirty="0" err="1"/>
              <a:t>pos_tag</a:t>
            </a:r>
            <a:r>
              <a:rPr lang="en-US" dirty="0"/>
              <a:t>, </a:t>
            </a:r>
            <a:r>
              <a:rPr lang="en-US" dirty="0" err="1"/>
              <a:t>sent_tokenize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652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parser = </a:t>
            </a:r>
            <a:r>
              <a:rPr lang="en-US" dirty="0" err="1"/>
              <a:t>argparse.ArgumentParser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parser.add_argument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"file"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options = </a:t>
            </a:r>
            <a:r>
              <a:rPr lang="en-US" dirty="0" err="1"/>
              <a:t>parser.parse_args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with </a:t>
            </a:r>
            <a:r>
              <a:rPr lang="en-US" dirty="0">
                <a:solidFill>
                  <a:srgbClr val="00008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options.file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'r'</a:t>
            </a:r>
            <a:r>
              <a:rPr lang="en-US" dirty="0"/>
              <a:t>) </a:t>
            </a:r>
            <a:r>
              <a:rPr lang="en-US" b="1" dirty="0">
                <a:solidFill>
                  <a:srgbClr val="000080"/>
                </a:solidFill>
              </a:rPr>
              <a:t>as </a:t>
            </a:r>
            <a:r>
              <a:rPr lang="en-US" dirty="0"/>
              <a:t>f:</a:t>
            </a:r>
            <a:br>
              <a:rPr lang="en-US" dirty="0"/>
            </a:br>
            <a:r>
              <a:rPr lang="en-US" dirty="0"/>
              <a:t>   text = </a:t>
            </a:r>
            <a:r>
              <a:rPr lang="en-US" dirty="0" err="1"/>
              <a:t>f.read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sentences = </a:t>
            </a:r>
            <a:r>
              <a:rPr lang="en-US" dirty="0" err="1"/>
              <a:t>sent_tokenize</a:t>
            </a:r>
            <a:r>
              <a:rPr lang="en-US" dirty="0"/>
              <a:t>(text)</a:t>
            </a:r>
            <a:br>
              <a:rPr lang="en-US" dirty="0"/>
            </a:br>
            <a:r>
              <a:rPr lang="en-US" dirty="0" err="1"/>
              <a:t>sent_num</a:t>
            </a:r>
            <a:r>
              <a:rPr lang="en-US" dirty="0"/>
              <a:t>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22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also get this by sentence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sentence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sentences:</a:t>
            </a:r>
            <a:br>
              <a:rPr lang="en-US" dirty="0"/>
            </a:br>
            <a:r>
              <a:rPr lang="en-US" dirty="0"/>
              <a:t>   tokens = </a:t>
            </a:r>
            <a:r>
              <a:rPr lang="en-US" dirty="0" err="1"/>
              <a:t>nltk.word_tokenize</a:t>
            </a:r>
            <a:r>
              <a:rPr lang="en-US" dirty="0"/>
              <a:t>(sentence)</a:t>
            </a:r>
            <a:br>
              <a:rPr lang="en-US" dirty="0"/>
            </a:br>
            <a:r>
              <a:rPr lang="en-US" dirty="0"/>
              <a:t>   tagged = </a:t>
            </a:r>
            <a:r>
              <a:rPr lang="en-US" dirty="0" err="1"/>
              <a:t>nltk.pos_tag</a:t>
            </a:r>
            <a:r>
              <a:rPr lang="en-US" dirty="0"/>
              <a:t>(tokens)</a:t>
            </a:r>
            <a:br>
              <a:rPr lang="en-US" dirty="0"/>
            </a:br>
            <a:r>
              <a:rPr lang="en-US" dirty="0"/>
              <a:t>   length = 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/>
              <a:t>(tokens)</a:t>
            </a:r>
            <a:br>
              <a:rPr lang="en-US" dirty="0"/>
            </a:br>
            <a:r>
              <a:rPr lang="en-US" dirty="0"/>
              <a:t>   verbs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sent_num</a:t>
            </a:r>
            <a:r>
              <a:rPr lang="en-US" dirty="0"/>
              <a:t>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token, tag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tagged: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tag.startswith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'V'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 verbs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"Verb ratio for S" </a:t>
            </a:r>
            <a:r>
              <a:rPr lang="en-US" dirty="0"/>
              <a:t>+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 err="1"/>
              <a:t>sent_num</a:t>
            </a:r>
            <a:r>
              <a:rPr lang="en-US" dirty="0"/>
              <a:t>) + </a:t>
            </a:r>
            <a:r>
              <a:rPr lang="en-US" b="1" dirty="0">
                <a:solidFill>
                  <a:srgbClr val="008000"/>
                </a:solidFill>
              </a:rPr>
              <a:t>": " </a:t>
            </a:r>
            <a:r>
              <a:rPr lang="en-US" dirty="0"/>
              <a:t>+   </a:t>
            </a:r>
            <a:br>
              <a:rPr lang="en-US" dirty="0"/>
            </a:br>
            <a:r>
              <a:rPr lang="en-US" dirty="0"/>
              <a:t>             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>
                <a:solidFill>
                  <a:srgbClr val="000080"/>
                </a:solidFill>
              </a:rPr>
              <a:t>float</a:t>
            </a:r>
            <a:r>
              <a:rPr lang="en-US" dirty="0"/>
              <a:t>(verbs)/length)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44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tagging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did NLTK </a:t>
            </a:r>
            <a:r>
              <a:rPr lang="en-US" dirty="0" err="1"/>
              <a:t>mis</a:t>
            </a:r>
            <a:r>
              <a:rPr lang="en-US" dirty="0"/>
              <a:t>-tag </a:t>
            </a:r>
            <a:r>
              <a:rPr lang="en-US" b="1" i="1" dirty="0">
                <a:solidFill>
                  <a:srgbClr val="0070C0"/>
                </a:solidFill>
              </a:rPr>
              <a:t>azure</a:t>
            </a:r>
            <a:r>
              <a:rPr lang="en-US" dirty="0"/>
              <a:t>?</a:t>
            </a:r>
          </a:p>
          <a:p>
            <a:r>
              <a:rPr lang="en-US" dirty="0"/>
              <a:t>It seems the following is probably true in NLTK’s training data:</a:t>
            </a:r>
          </a:p>
          <a:p>
            <a:pPr lvl="1"/>
            <a:r>
              <a:rPr lang="en-US" dirty="0"/>
              <a:t>Known POS distributions: </a:t>
            </a:r>
            <a:r>
              <a:rPr lang="en-US" i="1" dirty="0"/>
              <a:t>P(NN) &gt; P(JJ)</a:t>
            </a:r>
          </a:p>
          <a:p>
            <a:pPr lvl="1"/>
            <a:r>
              <a:rPr lang="en-US" dirty="0"/>
              <a:t>Conditional probabilities: </a:t>
            </a:r>
            <a:br>
              <a:rPr lang="en-US" dirty="0"/>
            </a:br>
            <a:r>
              <a:rPr lang="en-US" i="1" dirty="0"/>
              <a:t>P(NN|NNP,VBD) &gt; P(JJ|NNP,VBD)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  <a:p>
            <a:endParaRPr lang="en-US" dirty="0"/>
          </a:p>
          <a:p>
            <a:r>
              <a:rPr lang="en-US" dirty="0"/>
              <a:t>But how does NLTK know that </a:t>
            </a:r>
            <a:r>
              <a:rPr lang="en-US" b="1" i="1" dirty="0">
                <a:solidFill>
                  <a:srgbClr val="0070C0"/>
                </a:solidFill>
              </a:rPr>
              <a:t>azure </a:t>
            </a:r>
            <a:r>
              <a:rPr lang="en-US" dirty="0"/>
              <a:t>was preceded by VBD+NNP???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161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6280"/>
          </a:xfrm>
        </p:spPr>
        <p:txBody>
          <a:bodyPr/>
          <a:lstStyle/>
          <a:p>
            <a:r>
              <a:rPr lang="en-US" dirty="0"/>
              <a:t>An HMM is really a </a:t>
            </a:r>
            <a:r>
              <a:rPr lang="en-US" b="1" dirty="0"/>
              <a:t>weighted</a:t>
            </a:r>
            <a:r>
              <a:rPr lang="en-US" dirty="0"/>
              <a:t> </a:t>
            </a:r>
            <a:r>
              <a:rPr lang="en-US" b="1" dirty="0"/>
              <a:t>FSA</a:t>
            </a:r>
            <a:endParaRPr lang="en-US" dirty="0"/>
          </a:p>
          <a:p>
            <a:r>
              <a:rPr lang="en-US" dirty="0"/>
              <a:t>The HMM definition comprises:</a:t>
            </a:r>
          </a:p>
          <a:p>
            <a:pPr lvl="1"/>
            <a:r>
              <a:rPr lang="en-US" dirty="0"/>
              <a:t>V = v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err="1"/>
              <a:t>v</a:t>
            </a:r>
            <a:r>
              <a:rPr lang="en-US" baseline="-25000" dirty="0" err="1"/>
              <a:t>V</a:t>
            </a: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input vocabulary items</a:t>
            </a:r>
          </a:p>
          <a:p>
            <a:pPr lvl="1"/>
            <a:r>
              <a:rPr lang="en-US" dirty="0"/>
              <a:t>Q = q</a:t>
            </a:r>
            <a:r>
              <a:rPr lang="en-US" baseline="-25000" dirty="0"/>
              <a:t>1</a:t>
            </a:r>
            <a:r>
              <a:rPr lang="en-US" dirty="0"/>
              <a:t>, 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r>
              <a:rPr lang="en-US" dirty="0"/>
              <a:t>   (q</a:t>
            </a:r>
            <a:r>
              <a:rPr lang="en-US" baseline="-25000" dirty="0"/>
              <a:t>0</a:t>
            </a:r>
            <a:r>
              <a:rPr lang="en-US" dirty="0"/>
              <a:t>,q</a:t>
            </a:r>
            <a:r>
              <a:rPr lang="en-US" baseline="-25000" dirty="0"/>
              <a:t>F</a:t>
            </a:r>
            <a:r>
              <a:rPr lang="en-US" dirty="0"/>
              <a:t>)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states</a:t>
            </a:r>
          </a:p>
          <a:p>
            <a:pPr lvl="1"/>
            <a:r>
              <a:rPr lang="en-US" dirty="0"/>
              <a:t>A = a</a:t>
            </a:r>
            <a:r>
              <a:rPr lang="en-US" baseline="-25000" dirty="0"/>
              <a:t>11</a:t>
            </a:r>
            <a:r>
              <a:rPr lang="en-US" dirty="0"/>
              <a:t>,a</a:t>
            </a:r>
            <a:r>
              <a:rPr lang="en-US" baseline="-25000" dirty="0"/>
              <a:t>12</a:t>
            </a:r>
            <a:r>
              <a:rPr lang="en-US" dirty="0"/>
              <a:t> … a</a:t>
            </a:r>
            <a:r>
              <a:rPr lang="en-US" baseline="-25000" dirty="0"/>
              <a:t>n1</a:t>
            </a:r>
            <a:r>
              <a:rPr lang="en-US" dirty="0"/>
              <a:t> … </a:t>
            </a:r>
            <a:r>
              <a:rPr lang="en-US" dirty="0" err="1"/>
              <a:t>a</a:t>
            </a:r>
            <a:r>
              <a:rPr lang="en-US" baseline="-25000" dirty="0" err="1"/>
              <a:t>nn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transition prob. matrix</a:t>
            </a:r>
          </a:p>
          <a:p>
            <a:pPr lvl="1"/>
            <a:r>
              <a:rPr lang="en-US" dirty="0"/>
              <a:t>O = &lt;o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&gt;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ordered observations of V</a:t>
            </a:r>
          </a:p>
          <a:p>
            <a:pPr lvl="1"/>
            <a:r>
              <a:rPr lang="en-US" dirty="0"/>
              <a:t>B = b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prob.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 err="1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given q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i</a:t>
            </a:r>
            <a:br>
              <a:rPr lang="en-US" dirty="0"/>
            </a:br>
            <a:r>
              <a:rPr lang="en-US" dirty="0"/>
              <a:t>			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a.k.a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‘emission’ probs.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949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probabilities (A):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P(TO|VB) = 0.035 (rows give the condition)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6096000" cy="221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Validating input or quitting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import </a:t>
            </a:r>
            <a:r>
              <a:rPr lang="en-US" sz="2000" dirty="0" err="1"/>
              <a:t>argparse</a:t>
            </a:r>
            <a:r>
              <a:rPr lang="en-US" sz="2000" dirty="0"/>
              <a:t>, sys</a:t>
            </a:r>
            <a:endParaRPr lang="en-US" sz="2000" b="1" dirty="0">
              <a:solidFill>
                <a:srgbClr val="000080"/>
              </a:solidFill>
            </a:endParaRP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…</a:t>
            </a:r>
          </a:p>
          <a:p>
            <a:pPr marL="411480" lvl="1" indent="0">
              <a:buNone/>
            </a:pPr>
            <a:endParaRPr lang="en-US" sz="2000" b="1" dirty="0">
              <a:solidFill>
                <a:srgbClr val="000080"/>
              </a:solidFill>
            </a:endParaRP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/>
              <a:t>start != 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first_tokens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80"/>
                </a:solidFill>
              </a:rPr>
              <a:t>tuple</a:t>
            </a:r>
            <a:r>
              <a:rPr lang="en-US" sz="2000" dirty="0"/>
              <a:t>(</a:t>
            </a:r>
            <a:r>
              <a:rPr lang="en-US" sz="2000" dirty="0" err="1"/>
              <a:t>word_tokenize</a:t>
            </a:r>
            <a:r>
              <a:rPr lang="en-US" sz="2000" dirty="0"/>
              <a:t>(start))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first_tokens</a:t>
            </a:r>
            <a:r>
              <a:rPr lang="en-US" sz="2000" dirty="0"/>
              <a:t>) &lt; </a:t>
            </a:r>
            <a:r>
              <a:rPr lang="en-US" sz="2000" dirty="0" err="1"/>
              <a:t>context_length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"Too few tokens specified for context: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context_length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sys.exit</a:t>
            </a:r>
            <a:r>
              <a:rPr lang="en-US" sz="2000" dirty="0"/>
              <a:t>()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0080"/>
                </a:solidFill>
              </a:rPr>
              <a:t>elif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first_tokens</a:t>
            </a:r>
            <a:r>
              <a:rPr lang="en-US" sz="2000" dirty="0"/>
              <a:t>) &gt; </a:t>
            </a:r>
            <a:r>
              <a:rPr lang="en-US" sz="2000" dirty="0" err="1"/>
              <a:t>context_length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"Too many tokens for context: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context_length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sys.exit</a:t>
            </a:r>
            <a:r>
              <a:rPr lang="en-US" sz="2000" dirty="0"/>
              <a:t>()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775207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HMMs –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Emission probabilities (B): </a:t>
            </a:r>
            <a:br>
              <a:rPr lang="en-US" dirty="0"/>
            </a:br>
            <a:r>
              <a:rPr lang="en-US" sz="2400" dirty="0"/>
              <a:t>(adapted from </a:t>
            </a:r>
            <a:r>
              <a:rPr lang="en-US" sz="2400" dirty="0" err="1"/>
              <a:t>Jurafsky</a:t>
            </a:r>
            <a:r>
              <a:rPr lang="en-US" sz="2400" dirty="0"/>
              <a:t> &amp; Martin 2008)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P(</a:t>
            </a:r>
            <a:r>
              <a:rPr lang="en-US" dirty="0" err="1"/>
              <a:t>see|VB</a:t>
            </a:r>
            <a:r>
              <a:rPr lang="en-US" dirty="0"/>
              <a:t>) = 0.12 </a:t>
            </a:r>
            <a:r>
              <a:rPr lang="en-US" sz="2400" dirty="0"/>
              <a:t>(assuming this is VB, chance to get 'see')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971799"/>
          <a:ext cx="5255260" cy="147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749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we in the definition?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 tagging task maps directly to the HMM definition:</a:t>
            </a:r>
          </a:p>
          <a:p>
            <a:pPr lvl="1"/>
            <a:r>
              <a:rPr lang="en-US" dirty="0"/>
              <a:t>V: words of the English language</a:t>
            </a:r>
          </a:p>
          <a:p>
            <a:pPr lvl="1"/>
            <a:r>
              <a:rPr lang="en-US" dirty="0"/>
              <a:t>Q: the parts of speech (state: DT -&gt; state: NN)</a:t>
            </a:r>
          </a:p>
          <a:p>
            <a:pPr lvl="1"/>
            <a:r>
              <a:rPr lang="en-US" dirty="0"/>
              <a:t>A: probability of DT -&gt; NN, … (Table A)</a:t>
            </a:r>
          </a:p>
          <a:p>
            <a:pPr lvl="1"/>
            <a:r>
              <a:rPr lang="en-US" dirty="0"/>
              <a:t>B: probability P(</a:t>
            </a:r>
            <a:r>
              <a:rPr lang="en-US" dirty="0" err="1"/>
              <a:t>the|DT</a:t>
            </a:r>
            <a:r>
              <a:rPr lang="en-US" dirty="0"/>
              <a:t>), … (Table B)</a:t>
            </a:r>
          </a:p>
          <a:p>
            <a:pPr lvl="1"/>
            <a:r>
              <a:rPr lang="en-US" dirty="0"/>
              <a:t>O: The observed text to be tagged &lt;w</a:t>
            </a:r>
            <a:r>
              <a:rPr lang="en-US" baseline="-25000" dirty="0"/>
              <a:t>1</a:t>
            </a:r>
            <a:r>
              <a:rPr lang="en-US" dirty="0"/>
              <a:t>, …, </a:t>
            </a:r>
            <a:r>
              <a:rPr lang="en-US" dirty="0" err="1"/>
              <a:t>w</a:t>
            </a:r>
            <a:r>
              <a:rPr lang="en-US" baseline="-25000" dirty="0" err="1"/>
              <a:t>n</a:t>
            </a:r>
            <a:r>
              <a:rPr lang="en-US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867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A and B, it’s not complicated to get the single next most probable tag</a:t>
            </a:r>
          </a:p>
          <a:p>
            <a:r>
              <a:rPr lang="en-US" b="1" dirty="0"/>
              <a:t>But…</a:t>
            </a:r>
            <a:endParaRPr lang="en-US" dirty="0"/>
          </a:p>
          <a:p>
            <a:pPr lvl="1"/>
            <a:r>
              <a:rPr lang="en-US" dirty="0"/>
              <a:t>What if choosing that tag will lead us to very unlikely choices later on?</a:t>
            </a:r>
          </a:p>
          <a:p>
            <a:pPr lvl="1"/>
            <a:r>
              <a:rPr lang="en-US" dirty="0"/>
              <a:t>What if choosing the second best one now is better in total?</a:t>
            </a:r>
          </a:p>
          <a:p>
            <a:pPr lvl="1">
              <a:buFont typeface="Wingdings"/>
              <a:buChar char="Ø"/>
            </a:pPr>
            <a:r>
              <a:rPr lang="en-US" dirty="0"/>
              <a:t>Need to traverse multiple paths and remember probabilities – hard to do efficiently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577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Devised multiple times in parallel, including by Andrew Viterbi</a:t>
            </a:r>
          </a:p>
          <a:p>
            <a:r>
              <a:rPr lang="en-US" dirty="0"/>
              <a:t>Essential for POS tagging but also:</a:t>
            </a:r>
          </a:p>
          <a:p>
            <a:pPr lvl="1"/>
            <a:r>
              <a:rPr lang="en-US" dirty="0"/>
              <a:t>Signal processing (cellphone signal decoding)</a:t>
            </a:r>
          </a:p>
          <a:p>
            <a:pPr lvl="1"/>
            <a:r>
              <a:rPr lang="en-US" dirty="0"/>
              <a:t>DNA sequencing</a:t>
            </a:r>
          </a:p>
          <a:p>
            <a:pPr lvl="1"/>
            <a:r>
              <a:rPr lang="en-US" dirty="0" err="1"/>
              <a:t>WiFi</a:t>
            </a:r>
            <a:r>
              <a:rPr lang="en-US" dirty="0"/>
              <a:t> error correction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A special case of </a:t>
            </a:r>
            <a:r>
              <a:rPr lang="en-US" b="1" dirty="0"/>
              <a:t>dynamic programming </a:t>
            </a:r>
            <a:r>
              <a:rPr lang="en-US" dirty="0"/>
              <a:t>(contrast: </a:t>
            </a:r>
            <a:r>
              <a:rPr lang="en-US" b="1" dirty="0"/>
              <a:t>greedy algorithm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20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we’ll need for the algorithm:</a:t>
            </a:r>
          </a:p>
          <a:p>
            <a:pPr lvl="1"/>
            <a:r>
              <a:rPr lang="en-US" dirty="0"/>
              <a:t>Table A: a </a:t>
            </a:r>
            <a:r>
              <a:rPr lang="en-US" b="1" dirty="0"/>
              <a:t>dictionary</a:t>
            </a:r>
            <a:r>
              <a:rPr lang="en-US" dirty="0"/>
              <a:t> of transition </a:t>
            </a:r>
            <a:r>
              <a:rPr lang="en-US" dirty="0" err="1"/>
              <a:t>probablities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somedict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][</a:t>
            </a:r>
            <a:r>
              <a:rPr lang="en-US" b="1" dirty="0">
                <a:solidFill>
                  <a:srgbClr val="0070C0"/>
                </a:solidFill>
              </a:rPr>
              <a:t>NN</a:t>
            </a:r>
            <a:r>
              <a:rPr lang="en-US" dirty="0"/>
              <a:t>]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-&gt; probability of transition DT|NN)</a:t>
            </a:r>
          </a:p>
          <a:p>
            <a:pPr lvl="1"/>
            <a:r>
              <a:rPr lang="en-US" dirty="0"/>
              <a:t>Table B: a </a:t>
            </a:r>
            <a:r>
              <a:rPr lang="en-US" b="1" dirty="0"/>
              <a:t>dictionary</a:t>
            </a:r>
            <a:r>
              <a:rPr lang="en-US" dirty="0"/>
              <a:t> of </a:t>
            </a:r>
            <a:r>
              <a:rPr lang="en-US" dirty="0" err="1"/>
              <a:t>word|tag</a:t>
            </a:r>
            <a:r>
              <a:rPr lang="en-US" dirty="0"/>
              <a:t> probabilities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otherdict</a:t>
            </a:r>
            <a:r>
              <a:rPr lang="en-US" dirty="0"/>
              <a:t>[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][</a:t>
            </a:r>
            <a:r>
              <a:rPr lang="en-US" b="1" i="1" dirty="0">
                <a:solidFill>
                  <a:srgbClr val="0070C0"/>
                </a:solidFill>
              </a:rPr>
              <a:t>puppy</a:t>
            </a:r>
            <a:r>
              <a:rPr lang="en-US" dirty="0"/>
              <a:t>] = 0.000034)</a:t>
            </a:r>
          </a:p>
          <a:p>
            <a:pPr lvl="1"/>
            <a:r>
              <a:rPr lang="en-US" dirty="0"/>
              <a:t>State space (i.e. the tag set, list or tuple)</a:t>
            </a:r>
          </a:p>
          <a:p>
            <a:pPr lvl="1"/>
            <a:r>
              <a:rPr lang="en-US" dirty="0"/>
              <a:t>Start probability dictionary for q0</a:t>
            </a:r>
            <a:br>
              <a:rPr lang="en-US" dirty="0"/>
            </a:br>
            <a:r>
              <a:rPr lang="en-US" dirty="0"/>
              <a:t>(start[</a:t>
            </a:r>
            <a:r>
              <a:rPr lang="en-US" b="1" dirty="0">
                <a:solidFill>
                  <a:srgbClr val="0070C0"/>
                </a:solidFill>
              </a:rPr>
              <a:t>DT</a:t>
            </a:r>
            <a:r>
              <a:rPr lang="en-US" dirty="0"/>
              <a:t>] = 0.1812)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3118" y="463645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</p:txBody>
      </p:sp>
      <p:pic>
        <p:nvPicPr>
          <p:cNvPr id="1026" name="Picture 2" descr="C:\Users\az364\AppData\Local\Microsoft\Windows\Temporary Internet Files\Content.IE5\S8WAV6O8\Christmas-Tree-Clipart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518" y="5744449"/>
            <a:ext cx="712106" cy="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Temporary Internet Files\Content.IE5\R8G329FS\Butterfly-Colorful-6609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350" y="4799152"/>
            <a:ext cx="774850" cy="7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z364\AppData\Local\Microsoft\Windows\Temporary Internet Files\Content.IE5\S8WAV6O8\bordercolliepup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77" y="3886200"/>
            <a:ext cx="912206" cy="73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6895118" y="4560253"/>
            <a:ext cx="508453" cy="3810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95118" y="5190451"/>
            <a:ext cx="719554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98792" y="5474653"/>
            <a:ext cx="456103" cy="4572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3118" y="4407853"/>
            <a:ext cx="127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0.000034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74414" y="5570864"/>
            <a:ext cx="0" cy="52963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09318" y="622576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982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table B –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write code to make sure we have a value for every possible item in a dictionary</a:t>
            </a:r>
          </a:p>
          <a:p>
            <a:r>
              <a:rPr lang="en-US" dirty="0"/>
              <a:t>But what about OOV items?</a:t>
            </a:r>
          </a:p>
          <a:p>
            <a:r>
              <a:rPr lang="en-US" dirty="0"/>
              <a:t>Example: p(</a:t>
            </a:r>
            <a:r>
              <a:rPr lang="en-US" dirty="0" err="1"/>
              <a:t>dancerliness</a:t>
            </a:r>
            <a:r>
              <a:rPr lang="en-US" dirty="0"/>
              <a:t>) = ??</a:t>
            </a:r>
          </a:p>
          <a:p>
            <a:pPr lvl="1"/>
            <a:r>
              <a:rPr lang="en-US" dirty="0" err="1"/>
              <a:t>emit_p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'NN'</a:t>
            </a:r>
            <a:r>
              <a:rPr lang="en-US" dirty="0"/>
              <a:t>][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dancerliness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dancerliness</a:t>
            </a:r>
            <a:r>
              <a:rPr lang="en-US" dirty="0">
                <a:solidFill>
                  <a:srgbClr val="FF0000"/>
                </a:solidFill>
              </a:rPr>
              <a:t>‘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Solvable using some </a:t>
            </a:r>
            <a:r>
              <a:rPr lang="en-US" b="1" dirty="0">
                <a:solidFill>
                  <a:srgbClr val="000099"/>
                </a:solidFill>
              </a:rPr>
              <a:t>if … 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846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better way is to have a dictionary that knows how to initialize unseen values </a:t>
            </a:r>
          </a:p>
          <a:p>
            <a:r>
              <a:rPr lang="en-US" dirty="0"/>
              <a:t>Uses a </a:t>
            </a:r>
            <a:r>
              <a:rPr lang="en-US" b="1" dirty="0"/>
              <a:t>default</a:t>
            </a:r>
            <a:r>
              <a:rPr lang="en-US" dirty="0"/>
              <a:t> value if key is unknown:</a:t>
            </a:r>
          </a:p>
          <a:p>
            <a:pPr lvl="1"/>
            <a:r>
              <a:rPr lang="en-US" dirty="0"/>
              <a:t>Should be </a:t>
            </a:r>
            <a:r>
              <a:rPr lang="en-US" dirty="0" err="1"/>
              <a:t>initializable</a:t>
            </a:r>
            <a:r>
              <a:rPr lang="en-US" dirty="0"/>
              <a:t> with a data type</a:t>
            </a:r>
          </a:p>
          <a:p>
            <a:pPr lvl="1"/>
            <a:r>
              <a:rPr lang="en-US" dirty="0"/>
              <a:t>Or a function returning some value</a:t>
            </a:r>
          </a:p>
          <a:p>
            <a:pPr marL="630936" lvl="2" indent="0">
              <a:buNone/>
            </a:pPr>
            <a:endParaRPr lang="en-US" sz="2500" b="1" dirty="0">
              <a:solidFill>
                <a:srgbClr val="000080"/>
              </a:solidFill>
            </a:endParaRPr>
          </a:p>
          <a:p>
            <a:pPr marL="630936" lvl="2" indent="0">
              <a:buNone/>
            </a:pPr>
            <a:r>
              <a:rPr lang="en-US" sz="2500" b="1" dirty="0">
                <a:solidFill>
                  <a:srgbClr val="000080"/>
                </a:solidFill>
              </a:rPr>
              <a:t>from </a:t>
            </a:r>
            <a:r>
              <a:rPr lang="en-US" sz="2500" dirty="0"/>
              <a:t>collections </a:t>
            </a:r>
            <a:r>
              <a:rPr lang="en-US" sz="2500" b="1" dirty="0">
                <a:solidFill>
                  <a:srgbClr val="000080"/>
                </a:solidFill>
              </a:rPr>
              <a:t>import </a:t>
            </a:r>
            <a:r>
              <a:rPr lang="en-US" sz="2500" dirty="0" err="1"/>
              <a:t>defaultdict</a:t>
            </a:r>
            <a:endParaRPr lang="en-US" sz="2500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80"/>
                </a:solidFill>
              </a:rPr>
              <a:t>int</a:t>
            </a:r>
            <a:r>
              <a:rPr lang="en-US" sz="2500" dirty="0"/>
              <a:t>)</a:t>
            </a:r>
            <a:br>
              <a:rPr lang="en-US" sz="2500" dirty="0"/>
            </a:br>
            <a:r>
              <a:rPr lang="en-US" sz="2500" b="1" dirty="0">
                <a:solidFill>
                  <a:srgbClr val="000080"/>
                </a:solidFill>
              </a:rPr>
              <a:t>print(</a:t>
            </a:r>
            <a:r>
              <a:rPr lang="en-US" sz="2500" dirty="0" err="1"/>
              <a:t>my_dict</a:t>
            </a:r>
            <a:r>
              <a:rPr lang="en-US" sz="2500" dirty="0"/>
              <a:t>[</a:t>
            </a:r>
            <a:r>
              <a:rPr lang="en-US" sz="2500" b="1" dirty="0">
                <a:solidFill>
                  <a:srgbClr val="008000"/>
                </a:solidFill>
              </a:rPr>
              <a:t>"puppy"</a:t>
            </a:r>
            <a:r>
              <a:rPr lang="en-US" sz="2500" dirty="0"/>
              <a:t>]</a:t>
            </a:r>
            <a:r>
              <a:rPr lang="en-US" sz="2500" b="1" dirty="0">
                <a:solidFill>
                  <a:srgbClr val="000099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sz="25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4934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return a specific value?</a:t>
            </a:r>
          </a:p>
          <a:p>
            <a:r>
              <a:rPr lang="en-US" dirty="0"/>
              <a:t>Suppose we want the default to be 0.5</a:t>
            </a:r>
          </a:p>
          <a:p>
            <a:r>
              <a:rPr lang="en-US" dirty="0"/>
              <a:t>Instead of </a:t>
            </a:r>
            <a:r>
              <a:rPr lang="en-US" dirty="0" err="1"/>
              <a:t>int</a:t>
            </a:r>
            <a:r>
              <a:rPr lang="en-US" dirty="0"/>
              <a:t>, we can give a special function as the default:</a:t>
            </a:r>
          </a:p>
          <a:p>
            <a:pPr marL="628650" lvl="1" indent="0">
              <a:buNone/>
            </a:pP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628650" lvl="1" indent="0">
              <a:buNone/>
            </a:pPr>
            <a:endParaRPr lang="en-US" sz="2500" dirty="0"/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052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 little cumbersome, so a more </a:t>
            </a:r>
            <a:r>
              <a:rPr lang="en-US" dirty="0" err="1"/>
              <a:t>Pythonic</a:t>
            </a:r>
            <a:r>
              <a:rPr lang="en-US" dirty="0"/>
              <a:t> way is this to use the anonymous function </a:t>
            </a:r>
            <a:r>
              <a:rPr lang="en-US" b="1" dirty="0"/>
              <a:t>lambda:</a:t>
            </a:r>
            <a:endParaRPr lang="en-US" dirty="0"/>
          </a:p>
          <a:p>
            <a:pPr marL="630936" lvl="2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>
                <a:solidFill>
                  <a:srgbClr val="000080"/>
                </a:solidFill>
              </a:rPr>
              <a:t>lambda: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  <a:r>
              <a:rPr lang="en-US" sz="2500" dirty="0"/>
              <a:t>)</a:t>
            </a:r>
          </a:p>
          <a:p>
            <a:endParaRPr lang="en-US" dirty="0"/>
          </a:p>
          <a:p>
            <a:r>
              <a:rPr lang="en-US" dirty="0"/>
              <a:t>Same as:</a:t>
            </a:r>
          </a:p>
          <a:p>
            <a:pPr marL="628650" lvl="1" indent="0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# Suppose </a:t>
            </a:r>
            <a:r>
              <a:rPr lang="en-US" sz="2500" dirty="0" err="1">
                <a:solidFill>
                  <a:schemeClr val="bg1">
                    <a:lumMod val="50000"/>
                  </a:schemeClr>
                </a:solidFill>
              </a:rPr>
              <a:t>half_returner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is a function, always returns 0.5</a:t>
            </a:r>
          </a:p>
          <a:p>
            <a:pPr marL="628650" lvl="1" indent="0">
              <a:buNone/>
            </a:pPr>
            <a:r>
              <a:rPr lang="en-US" sz="2500" b="1" dirty="0" err="1">
                <a:solidFill>
                  <a:srgbClr val="000099"/>
                </a:solidFill>
              </a:rPr>
              <a:t>def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 err="1"/>
              <a:t>half_returner</a:t>
            </a:r>
            <a:r>
              <a:rPr lang="en-US" sz="2500" dirty="0"/>
              <a:t>():</a:t>
            </a:r>
          </a:p>
          <a:p>
            <a:pPr marL="628650" lvl="1" indent="0">
              <a:buNone/>
            </a:pPr>
            <a:r>
              <a:rPr lang="en-US" sz="2500" dirty="0"/>
              <a:t>	</a:t>
            </a:r>
            <a:r>
              <a:rPr lang="en-US" sz="2500" b="1" dirty="0">
                <a:solidFill>
                  <a:srgbClr val="000099"/>
                </a:solidFill>
              </a:rPr>
              <a:t>return</a:t>
            </a:r>
            <a:r>
              <a:rPr lang="en-US" sz="2500" dirty="0">
                <a:solidFill>
                  <a:srgbClr val="000099"/>
                </a:solidFill>
              </a:rPr>
              <a:t> </a:t>
            </a:r>
            <a:r>
              <a:rPr lang="en-US" sz="2500" dirty="0">
                <a:solidFill>
                  <a:srgbClr val="0000FF"/>
                </a:solidFill>
              </a:rPr>
              <a:t>0.5</a:t>
            </a:r>
          </a:p>
          <a:p>
            <a:pPr marL="628650" lvl="1" indent="0">
              <a:buNone/>
            </a:pPr>
            <a:r>
              <a:rPr lang="en-US" sz="2500" dirty="0" err="1"/>
              <a:t>my_dict</a:t>
            </a:r>
            <a:r>
              <a:rPr lang="en-US" sz="2500" dirty="0"/>
              <a:t> = </a:t>
            </a:r>
            <a:r>
              <a:rPr lang="en-US" sz="2500" dirty="0" err="1"/>
              <a:t>defaultdict</a:t>
            </a:r>
            <a:r>
              <a:rPr lang="en-US" sz="2500" dirty="0"/>
              <a:t>(</a:t>
            </a:r>
            <a:r>
              <a:rPr lang="en-US" sz="2500" dirty="0" err="1">
                <a:solidFill>
                  <a:srgbClr val="000099"/>
                </a:solidFill>
              </a:rPr>
              <a:t>half_returner</a:t>
            </a:r>
            <a:r>
              <a:rPr lang="en-US" sz="2500" dirty="0"/>
              <a:t>)</a:t>
            </a:r>
          </a:p>
          <a:p>
            <a:pPr marL="282575" indent="-282575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629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defaultdict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2575" indent="-282575"/>
            <a:r>
              <a:rPr lang="en-US" dirty="0"/>
              <a:t>And we can even make a </a:t>
            </a:r>
            <a:r>
              <a:rPr lang="en-US" dirty="0" err="1"/>
              <a:t>defaultdict</a:t>
            </a:r>
            <a:r>
              <a:rPr lang="en-US" dirty="0"/>
              <a:t> of </a:t>
            </a:r>
            <a:r>
              <a:rPr lang="en-US" dirty="0" err="1"/>
              <a:t>defaultdicts</a:t>
            </a:r>
            <a:r>
              <a:rPr lang="en-US" dirty="0"/>
              <a:t>:</a:t>
            </a:r>
          </a:p>
          <a:p>
            <a:pPr marL="630555" lvl="1" indent="-282575"/>
            <a:r>
              <a:rPr lang="en-US" sz="2400" dirty="0"/>
              <a:t>x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80"/>
                </a:solidFill>
              </a:rPr>
              <a:t>lambda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0.00000001</a:t>
            </a:r>
            <a:r>
              <a:rPr lang="en-US" sz="2400" dirty="0"/>
              <a:t>))</a:t>
            </a:r>
          </a:p>
          <a:p>
            <a:pPr marL="282575" indent="-282575"/>
            <a:endParaRPr lang="en-US" sz="2800" dirty="0"/>
          </a:p>
          <a:p>
            <a:pPr marL="282575" indent="-282575"/>
            <a:r>
              <a:rPr lang="en-US" sz="2800" dirty="0"/>
              <a:t>Now x is a dictionary: </a:t>
            </a:r>
          </a:p>
          <a:p>
            <a:pPr marL="630555" lvl="1" indent="-282575"/>
            <a:r>
              <a:rPr lang="en-US" sz="2200" dirty="0"/>
              <a:t>which defaults unknown entries to dictionaries</a:t>
            </a:r>
          </a:p>
          <a:p>
            <a:pPr marL="813435" lvl="2" indent="-282575"/>
            <a:r>
              <a:rPr lang="en-US" sz="1900" dirty="0"/>
              <a:t>which default unknown entries to 0.0000001..</a:t>
            </a:r>
          </a:p>
          <a:p>
            <a:pPr marL="282575" indent="-282575"/>
            <a:endParaRPr lang="en-US" sz="2800" dirty="0"/>
          </a:p>
          <a:p>
            <a:pPr>
              <a:buFont typeface="Wingdings"/>
              <a:buChar char="Ø"/>
            </a:pPr>
            <a:r>
              <a:rPr lang="en-US" sz="2800" dirty="0"/>
              <a:t>So what is the value of:</a:t>
            </a:r>
          </a:p>
          <a:p>
            <a:pPr marL="411480" lvl="1" indent="0">
              <a:buNone/>
            </a:pPr>
            <a:r>
              <a:rPr lang="en-US" sz="2400" dirty="0"/>
              <a:t>x[</a:t>
            </a:r>
            <a:r>
              <a:rPr lang="en-US" sz="2400" b="1" dirty="0">
                <a:solidFill>
                  <a:srgbClr val="008000"/>
                </a:solidFill>
              </a:rPr>
              <a:t>"NN"</a:t>
            </a:r>
            <a:r>
              <a:rPr lang="en-US" sz="2400" dirty="0"/>
              <a:t>][</a:t>
            </a:r>
            <a:r>
              <a:rPr lang="en-US" sz="2400" b="1" dirty="0">
                <a:solidFill>
                  <a:srgbClr val="008000"/>
                </a:solidFill>
              </a:rPr>
              <a:t>"puppy"</a:t>
            </a:r>
            <a:r>
              <a:rPr lang="en-US" sz="2400" dirty="0"/>
              <a:t>]		?</a:t>
            </a:r>
            <a:br>
              <a:rPr lang="en-US" sz="2200" dirty="0"/>
            </a:b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01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 first tokens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start != 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</a:t>
            </a:r>
            <a:r>
              <a:rPr lang="en-US" dirty="0" err="1"/>
              <a:t>first_tokens</a:t>
            </a:r>
            <a:r>
              <a:rPr lang="en-US" dirty="0"/>
              <a:t>) </a:t>
            </a:r>
            <a:r>
              <a:rPr lang="en-US" b="1" dirty="0">
                <a:solidFill>
                  <a:srgbClr val="000080"/>
                </a:solidFill>
              </a:rPr>
              <a:t>not in </a:t>
            </a:r>
            <a:r>
              <a:rPr lang="en-US" dirty="0"/>
              <a:t>counts: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token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first_tokens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token, end=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first_tokens</a:t>
            </a:r>
            <a:r>
              <a:rPr lang="en-US" dirty="0"/>
              <a:t>[-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 </a:t>
            </a:r>
            <a:r>
              <a:rPr lang="en-US" b="1" dirty="0">
                <a:solidFill>
                  <a:srgbClr val="000080"/>
                </a:solidFill>
              </a:rPr>
              <a:t>not in </a:t>
            </a: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"."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"," 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"!"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"?"</a:t>
            </a:r>
            <a:r>
              <a:rPr lang="en-US" dirty="0"/>
              <a:t>]: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"."</a:t>
            </a:r>
            <a:r>
              <a:rPr lang="en-US" dirty="0"/>
              <a:t>, end=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b="1" dirty="0">
                <a:solidFill>
                  <a:srgbClr val="000099"/>
                </a:solidFill>
              </a:rPr>
              <a:t>)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pass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Don’t do anything, this context is known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i="1" dirty="0">
                <a:solidFill>
                  <a:srgbClr val="808080"/>
                </a:solidFill>
              </a:rPr>
              <a:t># Choose a random first context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first_tokens</a:t>
            </a:r>
            <a:r>
              <a:rPr lang="en-US" dirty="0"/>
              <a:t> = choice(</a:t>
            </a:r>
            <a:r>
              <a:rPr lang="en-US" dirty="0" err="1"/>
              <a:t>counts.keys</a:t>
            </a:r>
            <a:r>
              <a:rPr lang="en-US" dirty="0"/>
              <a:t>())</a:t>
            </a:r>
            <a:br>
              <a:rPr lang="en-US" i="1" dirty="0">
                <a:solidFill>
                  <a:srgbClr val="80808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063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Deep Learning in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feed forward network we could do: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2388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799" y="5867400"/>
            <a:ext cx="2514601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Jurafsky</a:t>
            </a:r>
            <a:r>
              <a:rPr lang="en-US" dirty="0"/>
              <a:t> &amp; Martin (2017)</a:t>
            </a:r>
          </a:p>
        </p:txBody>
      </p:sp>
    </p:spTree>
    <p:extLst>
      <p:ext uri="{BB962C8B-B14F-4D97-AF65-F5344CB8AC3E}">
        <p14:creationId xmlns:p14="http://schemas.microsoft.com/office/powerpoint/2010/main" val="423033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LSTMs are even more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6</a:t>
            </a:fld>
            <a:endParaRPr lang="de-DE" altLang="en-US"/>
          </a:p>
        </p:txBody>
      </p:sp>
      <p:pic>
        <p:nvPicPr>
          <p:cNvPr id="819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71789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5589240"/>
            <a:ext cx="129614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Greff</a:t>
            </a:r>
            <a:r>
              <a:rPr lang="en-US" dirty="0"/>
              <a:t> et al. (2015)</a:t>
            </a:r>
          </a:p>
        </p:txBody>
      </p:sp>
    </p:spTree>
    <p:extLst>
      <p:ext uri="{BB962C8B-B14F-4D97-AF65-F5344CB8AC3E}">
        <p14:creationId xmlns:p14="http://schemas.microsoft.com/office/powerpoint/2010/main" val="1633604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arpathy.github.io/assets/rnn/pane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91959"/>
            <a:ext cx="6696744" cy="546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these cells learning?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74088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your 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relatively simple model works out of the box using </a:t>
            </a:r>
            <a:r>
              <a:rPr lang="en-US" dirty="0" err="1"/>
              <a:t>PyTorch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pip install torch</a:t>
            </a:r>
          </a:p>
          <a:p>
            <a:pPr lvl="1"/>
            <a:r>
              <a:rPr lang="en-US" dirty="0">
                <a:hlinkClick r:id="rId2"/>
              </a:rPr>
              <a:t>https://github.com/pytorch/examples/tree/master/word_language_model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Other good libraries: </a:t>
            </a:r>
            <a:r>
              <a:rPr lang="en-US" dirty="0" err="1"/>
              <a:t>Tensorflow</a:t>
            </a:r>
            <a:r>
              <a:rPr lang="en-US" dirty="0"/>
              <a:t>, </a:t>
            </a:r>
            <a:r>
              <a:rPr lang="en-US" dirty="0" err="1"/>
              <a:t>Keras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59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322</TotalTime>
  <Words>3188</Words>
  <Application>Microsoft Office PowerPoint</Application>
  <PresentationFormat>On-screen Show (4:3)</PresentationFormat>
  <Paragraphs>479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Assignment 7 – n-grams</vt:lpstr>
      <vt:lpstr>Adding arguments to the function</vt:lpstr>
      <vt:lpstr>Validating input or quitting</vt:lpstr>
      <vt:lpstr>Explicit first tokens</vt:lpstr>
      <vt:lpstr>Deep Learning in language models</vt:lpstr>
      <vt:lpstr>LSTMs are even more complex</vt:lpstr>
      <vt:lpstr>What are these cells learning?</vt:lpstr>
      <vt:lpstr>Training your own</vt:lpstr>
      <vt:lpstr>Bonus fun</vt:lpstr>
      <vt:lpstr>Do neural LMs solve all problems?</vt:lpstr>
      <vt:lpstr>More information</vt:lpstr>
      <vt:lpstr>A more abstract view of ngrams</vt:lpstr>
      <vt:lpstr>Transitional probabilities</vt:lpstr>
      <vt:lpstr>Language models as FSAs</vt:lpstr>
      <vt:lpstr>Markov Chains</vt:lpstr>
      <vt:lpstr>An example</vt:lpstr>
      <vt:lpstr>The Markov property assumption</vt:lpstr>
      <vt:lpstr>Beneath the surface</vt:lpstr>
      <vt:lpstr>Invisible categories</vt:lpstr>
      <vt:lpstr>POS tagging</vt:lpstr>
      <vt:lpstr>Tag sets for English</vt:lpstr>
      <vt:lpstr>The PTB tag set (vanilla)</vt:lpstr>
      <vt:lpstr>Tagging exercise</vt:lpstr>
      <vt:lpstr>The PTB tag set</vt:lpstr>
      <vt:lpstr>How does a POS tagger work?</vt:lpstr>
      <vt:lpstr>Tagging with NLTK – tagging.py</vt:lpstr>
      <vt:lpstr>What can we do with ‘tagged’?</vt:lpstr>
      <vt:lpstr>Inspecting frequencies</vt:lpstr>
      <vt:lpstr>And plotting</vt:lpstr>
      <vt:lpstr>Tagged data from nltk</vt:lpstr>
      <vt:lpstr>Homework – for Wednesday, Nov 3</vt:lpstr>
      <vt:lpstr>Exercise – verb proportions</vt:lpstr>
      <vt:lpstr>We can also get this by sentence</vt:lpstr>
      <vt:lpstr>We can also get this by sentence</vt:lpstr>
      <vt:lpstr>We can also get this by sentence</vt:lpstr>
      <vt:lpstr>How does tagging work?</vt:lpstr>
      <vt:lpstr>HMMs</vt:lpstr>
      <vt:lpstr>HMMs – formal definition</vt:lpstr>
      <vt:lpstr>HMMs – formal definition</vt:lpstr>
      <vt:lpstr>Where are we in the definition?</vt:lpstr>
      <vt:lpstr>Using the chain</vt:lpstr>
      <vt:lpstr>The Viterbi algorithm</vt:lpstr>
      <vt:lpstr>The Viterbi algorithm</vt:lpstr>
      <vt:lpstr>Building table B – emit_p</vt:lpstr>
      <vt:lpstr>Building block: defaultdict</vt:lpstr>
      <vt:lpstr>Building block: defaultdict</vt:lpstr>
      <vt:lpstr>Building block: defaultdict</vt:lpstr>
      <vt:lpstr>Building block: defaultdict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1518</cp:revision>
  <dcterms:created xsi:type="dcterms:W3CDTF">2015-10-05T21:10:16Z</dcterms:created>
  <dcterms:modified xsi:type="dcterms:W3CDTF">2021-11-03T14:45:13Z</dcterms:modified>
</cp:coreProperties>
</file>