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6"/>
  </p:notesMasterIdLst>
  <p:sldIdLst>
    <p:sldId id="256" r:id="rId2"/>
    <p:sldId id="419" r:id="rId3"/>
    <p:sldId id="420" r:id="rId4"/>
    <p:sldId id="502" r:id="rId5"/>
    <p:sldId id="422" r:id="rId6"/>
    <p:sldId id="503" r:id="rId7"/>
    <p:sldId id="423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4" r:id="rId16"/>
    <p:sldId id="435" r:id="rId17"/>
    <p:sldId id="436" r:id="rId18"/>
    <p:sldId id="498" r:id="rId19"/>
    <p:sldId id="499" r:id="rId20"/>
    <p:sldId id="500" r:id="rId21"/>
    <p:sldId id="501" r:id="rId22"/>
    <p:sldId id="452" r:id="rId23"/>
    <p:sldId id="453" r:id="rId24"/>
    <p:sldId id="454" r:id="rId25"/>
    <p:sldId id="455" r:id="rId26"/>
    <p:sldId id="456" r:id="rId27"/>
    <p:sldId id="457" r:id="rId28"/>
    <p:sldId id="458" r:id="rId29"/>
    <p:sldId id="459" r:id="rId30"/>
    <p:sldId id="460" r:id="rId31"/>
    <p:sldId id="461" r:id="rId32"/>
    <p:sldId id="462" r:id="rId33"/>
    <p:sldId id="463" r:id="rId34"/>
    <p:sldId id="464" r:id="rId35"/>
    <p:sldId id="465" r:id="rId36"/>
    <p:sldId id="466" r:id="rId37"/>
    <p:sldId id="467" r:id="rId38"/>
    <p:sldId id="468" r:id="rId39"/>
    <p:sldId id="469" r:id="rId40"/>
    <p:sldId id="470" r:id="rId41"/>
    <p:sldId id="471" r:id="rId42"/>
    <p:sldId id="472" r:id="rId43"/>
    <p:sldId id="473" r:id="rId44"/>
    <p:sldId id="474" r:id="rId45"/>
    <p:sldId id="475" r:id="rId46"/>
    <p:sldId id="476" r:id="rId47"/>
    <p:sldId id="477" r:id="rId48"/>
    <p:sldId id="478" r:id="rId49"/>
    <p:sldId id="479" r:id="rId50"/>
    <p:sldId id="481" r:id="rId51"/>
    <p:sldId id="485" r:id="rId52"/>
    <p:sldId id="482" r:id="rId53"/>
    <p:sldId id="483" r:id="rId54"/>
    <p:sldId id="484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6361-746C-4569-A822-E768C017FF0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corpling.uis.georgetown.edu/etherpad/p/cf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Syntactic parsing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Free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set of decomposition combinations generates all utterances in the language </a:t>
            </a:r>
            <a:r>
              <a:rPr lang="en-US" b="1" dirty="0"/>
              <a:t>L</a:t>
            </a:r>
            <a:r>
              <a:rPr lang="en-US" dirty="0"/>
              <a:t> modelled by the grammar</a:t>
            </a:r>
          </a:p>
          <a:p>
            <a:r>
              <a:rPr lang="en-US" dirty="0"/>
              <a:t>A </a:t>
            </a:r>
            <a:r>
              <a:rPr lang="en-US" b="1" dirty="0"/>
              <a:t>starting symbol </a:t>
            </a:r>
            <a:r>
              <a:rPr lang="en-US" dirty="0"/>
              <a:t>must be selected to generate from; usually S</a:t>
            </a:r>
          </a:p>
        </p:txBody>
      </p:sp>
    </p:spTree>
    <p:extLst>
      <p:ext uri="{BB962C8B-B14F-4D97-AF65-F5344CB8AC3E}">
        <p14:creationId xmlns:p14="http://schemas.microsoft.com/office/powerpoint/2010/main" val="316402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Free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Some example rules:</a:t>
            </a:r>
          </a:p>
          <a:p>
            <a:pPr lvl="1"/>
            <a:r>
              <a:rPr lang="en-US" dirty="0"/>
              <a:t>S &gt; NP VP</a:t>
            </a:r>
          </a:p>
          <a:p>
            <a:pPr lvl="1"/>
            <a:r>
              <a:rPr lang="en-US" dirty="0"/>
              <a:t>VP &gt; V NP</a:t>
            </a:r>
          </a:p>
          <a:p>
            <a:pPr lvl="1"/>
            <a:r>
              <a:rPr lang="en-US" dirty="0"/>
              <a:t>VP &gt; V</a:t>
            </a:r>
          </a:p>
          <a:p>
            <a:pPr lvl="1"/>
            <a:r>
              <a:rPr lang="en-US" dirty="0"/>
              <a:t>V &gt; eats</a:t>
            </a:r>
          </a:p>
          <a:p>
            <a:pPr lvl="1"/>
            <a:r>
              <a:rPr lang="en-US" dirty="0"/>
              <a:t>NP &gt; DT NN</a:t>
            </a:r>
          </a:p>
          <a:p>
            <a:pPr lvl="1"/>
            <a:r>
              <a:rPr lang="en-US" dirty="0"/>
              <a:t>NN &gt; mouse </a:t>
            </a:r>
          </a:p>
          <a:p>
            <a:pPr lvl="1"/>
            <a:r>
              <a:rPr lang="en-US" dirty="0"/>
              <a:t>NN &gt; house</a:t>
            </a:r>
          </a:p>
          <a:p>
            <a:pPr lvl="1"/>
            <a:r>
              <a:rPr lang="en-US" dirty="0"/>
              <a:t>DT &gt; the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3632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we can generate…</a:t>
            </a:r>
          </a:p>
        </p:txBody>
      </p:sp>
      <p:sp>
        <p:nvSpPr>
          <p:cNvPr id="4" name="AutoShape 2" descr="https://corpling.uis.georgetown.edu/synannotri/stgraph.png.php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corpling.uis.georgetown.edu/synannotri/stgraph.png.php?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corpling.uis.georgetown.edu/synannotri/stgraph.png.php?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https://corpling.uis.georgetown.edu/synannotri/stgraph.png.php?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(never minding meaning – à la 'colorless green ideas…')</a:t>
            </a: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7999"/>
            <a:ext cx="2133600" cy="2398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95896"/>
            <a:ext cx="2438400" cy="236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768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try to extract </a:t>
            </a:r>
            <a:r>
              <a:rPr lang="en-US" b="1" dirty="0"/>
              <a:t>context free rules </a:t>
            </a:r>
            <a:r>
              <a:rPr lang="en-US" dirty="0"/>
              <a:t>from sentences:</a:t>
            </a:r>
          </a:p>
          <a:p>
            <a:pPr lvl="1"/>
            <a:r>
              <a:rPr lang="en-US" dirty="0"/>
              <a:t>Every sentence has </a:t>
            </a:r>
            <a:r>
              <a:rPr lang="en-US" b="1" dirty="0"/>
              <a:t>S </a:t>
            </a:r>
            <a:r>
              <a:rPr lang="en-US" dirty="0"/>
              <a:t>at the top</a:t>
            </a:r>
          </a:p>
          <a:p>
            <a:pPr lvl="1"/>
            <a:r>
              <a:rPr lang="en-US" dirty="0"/>
              <a:t>Breaks down into phrases</a:t>
            </a:r>
          </a:p>
          <a:p>
            <a:pPr lvl="1"/>
            <a:r>
              <a:rPr lang="en-US" dirty="0"/>
              <a:t>Phrases decompose into our POS tags/other phrases</a:t>
            </a:r>
          </a:p>
          <a:p>
            <a:pPr lvl="1"/>
            <a:r>
              <a:rPr lang="en-US" dirty="0"/>
              <a:t>POS tags lead to tokens</a:t>
            </a:r>
          </a:p>
        </p:txBody>
      </p:sp>
    </p:spTree>
    <p:extLst>
      <p:ext uri="{BB962C8B-B14F-4D97-AF65-F5344CB8AC3E}">
        <p14:creationId xmlns:p14="http://schemas.microsoft.com/office/powerpoint/2010/main" val="2726141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They really go above and beyond!</a:t>
            </a:r>
          </a:p>
          <a:p>
            <a:r>
              <a:rPr lang="en-US" dirty="0"/>
              <a:t>Tag it first:</a:t>
            </a:r>
          </a:p>
          <a:p>
            <a:pPr lvl="1"/>
            <a:r>
              <a:rPr lang="en-US" dirty="0"/>
              <a:t>PRP    RB     VBP  RB    CC    RB    .</a:t>
            </a:r>
          </a:p>
          <a:p>
            <a:pPr lvl="1"/>
            <a:endParaRPr lang="en-US" dirty="0"/>
          </a:p>
          <a:p>
            <a:pPr marL="411480" lvl="1" indent="0">
              <a:buNone/>
            </a:pPr>
            <a:r>
              <a:rPr lang="en-US" dirty="0"/>
              <a:t>So we have </a:t>
            </a:r>
            <a:r>
              <a:rPr lang="en-US" b="1" dirty="0"/>
              <a:t>lexical</a:t>
            </a:r>
            <a:r>
              <a:rPr lang="en-US" dirty="0"/>
              <a:t> rules: </a:t>
            </a:r>
            <a:br>
              <a:rPr lang="en-US" dirty="0"/>
            </a:br>
            <a:r>
              <a:rPr lang="en-US" dirty="0"/>
              <a:t>- RB &gt; really</a:t>
            </a:r>
          </a:p>
          <a:p>
            <a:pPr marL="411480" lvl="1" indent="0">
              <a:buNone/>
            </a:pPr>
            <a:r>
              <a:rPr lang="en-US" dirty="0"/>
              <a:t>- VBP &gt; go</a:t>
            </a:r>
            <a:br>
              <a:rPr lang="en-US" dirty="0"/>
            </a:br>
            <a:r>
              <a:rPr lang="en-US" dirty="0"/>
              <a:t>…</a:t>
            </a:r>
          </a:p>
          <a:p>
            <a:r>
              <a:rPr lang="en-US" dirty="0"/>
              <a:t>What are the </a:t>
            </a:r>
            <a:r>
              <a:rPr lang="en-US" b="1" dirty="0"/>
              <a:t>phrase structure </a:t>
            </a:r>
            <a:r>
              <a:rPr lang="en-US" dirty="0"/>
              <a:t>rules?</a:t>
            </a:r>
          </a:p>
        </p:txBody>
      </p:sp>
    </p:spTree>
    <p:extLst>
      <p:ext uri="{BB962C8B-B14F-4D97-AF65-F5344CB8AC3E}">
        <p14:creationId xmlns:p14="http://schemas.microsoft.com/office/powerpoint/2010/main" val="3555886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possible analysis (English Web Treebank; other analyses are possible!)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 can we write the rules?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199" y="2819400"/>
            <a:ext cx="2695575" cy="20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681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Break down the transitions:</a:t>
            </a:r>
          </a:p>
          <a:p>
            <a:pPr lvl="1"/>
            <a:r>
              <a:rPr lang="en-US" dirty="0"/>
              <a:t>S &gt; NP ADVP VP</a:t>
            </a:r>
          </a:p>
          <a:p>
            <a:pPr lvl="1"/>
            <a:r>
              <a:rPr lang="en-US" dirty="0"/>
              <a:t>NP &gt; PRP</a:t>
            </a:r>
          </a:p>
          <a:p>
            <a:pPr lvl="1"/>
            <a:r>
              <a:rPr lang="en-US" dirty="0"/>
              <a:t>ADVP &gt; RB</a:t>
            </a:r>
          </a:p>
          <a:p>
            <a:pPr lvl="1"/>
            <a:r>
              <a:rPr lang="en-US" dirty="0"/>
              <a:t>VP &gt; VBP ADVP</a:t>
            </a:r>
          </a:p>
          <a:p>
            <a:pPr lvl="1"/>
            <a:r>
              <a:rPr lang="en-US" dirty="0"/>
              <a:t>ADVP &gt; RB CC RB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752600"/>
            <a:ext cx="2695575" cy="20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418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to:</a:t>
            </a:r>
          </a:p>
          <a:p>
            <a:pPr lvl="1"/>
            <a:r>
              <a:rPr lang="en-US" dirty="0">
                <a:hlinkClick r:id="rId2"/>
              </a:rPr>
              <a:t>https://corpling.uis.georgetown.edu/etherpad/p/cfg</a:t>
            </a:r>
            <a:endParaRPr lang="en-US" dirty="0"/>
          </a:p>
          <a:p>
            <a:endParaRPr lang="en-US" dirty="0"/>
          </a:p>
          <a:p>
            <a:r>
              <a:rPr lang="en-US" dirty="0"/>
              <a:t>Tag your assigned sentence</a:t>
            </a:r>
          </a:p>
          <a:p>
            <a:r>
              <a:rPr lang="en-US" dirty="0"/>
              <a:t>Add transition rules for the tags to your rules</a:t>
            </a:r>
          </a:p>
          <a:p>
            <a:r>
              <a:rPr lang="en-US" dirty="0"/>
              <a:t>Analyze syntax on paper</a:t>
            </a:r>
          </a:p>
          <a:p>
            <a:r>
              <a:rPr lang="en-US" dirty="0"/>
              <a:t>Add transition rules for the phrases</a:t>
            </a:r>
          </a:p>
        </p:txBody>
      </p:sp>
    </p:spTree>
    <p:extLst>
      <p:ext uri="{BB962C8B-B14F-4D97-AF65-F5344CB8AC3E}">
        <p14:creationId xmlns:p14="http://schemas.microsoft.com/office/powerpoint/2010/main" val="2273198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prevent mistakes?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Note that if we use traditional V for verbs:</a:t>
            </a:r>
          </a:p>
          <a:p>
            <a:pPr lvl="1"/>
            <a:r>
              <a:rPr lang="en-US" dirty="0"/>
              <a:t>S &gt; NP VP</a:t>
            </a:r>
          </a:p>
          <a:p>
            <a:pPr lvl="1"/>
            <a:r>
              <a:rPr lang="en-US" dirty="0"/>
              <a:t>VP &gt; V NP</a:t>
            </a:r>
          </a:p>
          <a:p>
            <a:pPr lvl="1"/>
            <a:r>
              <a:rPr lang="en-US" dirty="0"/>
              <a:t>NP &gt; DT N</a:t>
            </a:r>
          </a:p>
          <a:p>
            <a:pPr lvl="1"/>
            <a:r>
              <a:rPr lang="en-US" dirty="0"/>
              <a:t>V &gt; bite</a:t>
            </a:r>
          </a:p>
          <a:p>
            <a:pPr lvl="1"/>
            <a:r>
              <a:rPr lang="en-US" dirty="0"/>
              <a:t>N &gt; dog</a:t>
            </a:r>
          </a:p>
          <a:p>
            <a:pPr lvl="1"/>
            <a:r>
              <a:rPr lang="en-US" dirty="0"/>
              <a:t>N &gt; boy</a:t>
            </a:r>
          </a:p>
          <a:p>
            <a:endParaRPr lang="en-US" dirty="0"/>
          </a:p>
          <a:p>
            <a:r>
              <a:rPr lang="en-US" dirty="0"/>
              <a:t>We can generate: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The dog bite the boy</a:t>
            </a:r>
          </a:p>
          <a:p>
            <a:pPr lvl="1"/>
            <a:endParaRPr lang="en-US" dirty="0"/>
          </a:p>
          <a:p>
            <a:r>
              <a:rPr lang="en-US" dirty="0"/>
              <a:t>Where is agreement in our grammar?</a:t>
            </a:r>
          </a:p>
        </p:txBody>
      </p:sp>
    </p:spTree>
    <p:extLst>
      <p:ext uri="{BB962C8B-B14F-4D97-AF65-F5344CB8AC3E}">
        <p14:creationId xmlns:p14="http://schemas.microsoft.com/office/powerpoint/2010/main" val="2954098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more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now start to guess why these tags are important: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S &gt;* …  DT NN VB</a:t>
            </a:r>
            <a:r>
              <a:rPr lang="en-US" b="1" dirty="0">
                <a:solidFill>
                  <a:srgbClr val="FF0000"/>
                </a:solidFill>
              </a:rPr>
              <a:t>Z</a:t>
            </a:r>
            <a:r>
              <a:rPr lang="en-US" dirty="0"/>
              <a:t> DT NN</a:t>
            </a:r>
          </a:p>
          <a:p>
            <a:pPr lvl="1"/>
            <a:r>
              <a:rPr lang="en-US" dirty="0"/>
              <a:t>S &gt;* …  You VB</a:t>
            </a: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dirty="0"/>
              <a:t> DT NN</a:t>
            </a:r>
          </a:p>
        </p:txBody>
      </p:sp>
    </p:spTree>
    <p:extLst>
      <p:ext uri="{BB962C8B-B14F-4D97-AF65-F5344CB8AC3E}">
        <p14:creationId xmlns:p14="http://schemas.microsoft.com/office/powerpoint/2010/main" val="3985332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Languages and complexity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Regular languages are the simplest grammars we can build:</a:t>
            </a:r>
          </a:p>
          <a:p>
            <a:pPr lvl="1"/>
            <a:r>
              <a:rPr lang="en-US" dirty="0"/>
              <a:t>Include all </a:t>
            </a:r>
            <a:r>
              <a:rPr lang="en-US" b="1" dirty="0"/>
              <a:t>finite </a:t>
            </a:r>
            <a:r>
              <a:rPr lang="en-US" dirty="0"/>
              <a:t>languages (where we can enumerate all expressions)</a:t>
            </a:r>
          </a:p>
          <a:p>
            <a:pPr lvl="1"/>
            <a:r>
              <a:rPr lang="en-US" dirty="0"/>
              <a:t>Potential for infinite generation (a+)</a:t>
            </a:r>
          </a:p>
          <a:p>
            <a:pPr lvl="1"/>
            <a:r>
              <a:rPr lang="en-US" dirty="0"/>
              <a:t>Optional or empty elements (ab?, ab*)</a:t>
            </a:r>
          </a:p>
          <a:p>
            <a:pPr lvl="1"/>
            <a:r>
              <a:rPr lang="en-US" dirty="0"/>
              <a:t>(Regular languages without the latter are also called </a:t>
            </a:r>
            <a:r>
              <a:rPr lang="en-US" b="1" dirty="0"/>
              <a:t>'star-free'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00748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prevent mistakes 2?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about specific participant patterns?</a:t>
            </a:r>
          </a:p>
          <a:p>
            <a:r>
              <a:rPr lang="en-US" dirty="0"/>
              <a:t>We call these </a:t>
            </a:r>
            <a:r>
              <a:rPr lang="en-US" b="1" dirty="0"/>
              <a:t>subcategorization frames</a:t>
            </a:r>
            <a:r>
              <a:rPr lang="en-US" dirty="0"/>
              <a:t>:</a:t>
            </a:r>
          </a:p>
          <a:p>
            <a:pPr marL="630936" lvl="2" indent="0">
              <a:buNone/>
            </a:pPr>
            <a:r>
              <a:rPr lang="en-US" dirty="0"/>
              <a:t>* </a:t>
            </a:r>
            <a:r>
              <a:rPr lang="en-US" b="1" i="1" dirty="0">
                <a:solidFill>
                  <a:srgbClr val="0070C0"/>
                </a:solidFill>
              </a:rPr>
              <a:t>Jack slept the cake</a:t>
            </a:r>
          </a:p>
          <a:p>
            <a:pPr marL="630936" lvl="2" indent="0">
              <a:buNone/>
            </a:pPr>
            <a:r>
              <a:rPr lang="en-US" dirty="0"/>
              <a:t>* </a:t>
            </a:r>
            <a:r>
              <a:rPr lang="en-US" b="1" i="1" dirty="0">
                <a:solidFill>
                  <a:srgbClr val="0070C0"/>
                </a:solidFill>
              </a:rPr>
              <a:t>Jill devoured</a:t>
            </a:r>
          </a:p>
          <a:p>
            <a:endParaRPr lang="en-US" dirty="0"/>
          </a:p>
          <a:p>
            <a:r>
              <a:rPr lang="en-US" dirty="0"/>
              <a:t>We can make special categories:</a:t>
            </a:r>
          </a:p>
          <a:p>
            <a:pPr lvl="1"/>
            <a:r>
              <a:rPr lang="en-US" dirty="0"/>
              <a:t>VI &gt; sleep</a:t>
            </a:r>
          </a:p>
          <a:p>
            <a:pPr lvl="1"/>
            <a:r>
              <a:rPr lang="en-US" dirty="0"/>
              <a:t>VT &gt; devour</a:t>
            </a:r>
          </a:p>
          <a:p>
            <a:pPr lvl="1"/>
            <a:endParaRPr lang="en-US" dirty="0"/>
          </a:p>
          <a:p>
            <a:pPr lvl="1">
              <a:buFont typeface="Wingdings"/>
              <a:buChar char="Ø"/>
            </a:pPr>
            <a:r>
              <a:rPr lang="en-US" dirty="0"/>
              <a:t>In practice, this may not be needed (statistical parsing)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12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wrong with this picture?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17"/>
          <a:stretch/>
        </p:blipFill>
        <p:spPr bwMode="auto">
          <a:xfrm>
            <a:off x="3505200" y="2667000"/>
            <a:ext cx="2162174" cy="3014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562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Aren’t trees supposed to be binary?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Actually, any 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dirty="0" err="1"/>
              <a:t>ary</a:t>
            </a:r>
            <a:r>
              <a:rPr lang="en-US" dirty="0"/>
              <a:t> tree can be turned into a binary tree </a:t>
            </a:r>
            <a:r>
              <a:rPr lang="en-US" b="1" dirty="0"/>
              <a:t>without loss of information</a:t>
            </a:r>
            <a:endParaRPr lang="en-US" dirty="0"/>
          </a:p>
          <a:p>
            <a:pPr lvl="1"/>
            <a:r>
              <a:rPr lang="en-US" dirty="0" err="1"/>
              <a:t>Binarized</a:t>
            </a:r>
            <a:r>
              <a:rPr lang="en-US" dirty="0"/>
              <a:t> trees are also called the </a:t>
            </a:r>
            <a:r>
              <a:rPr lang="en-US" b="1" dirty="0"/>
              <a:t>CNF </a:t>
            </a:r>
            <a:r>
              <a:rPr lang="en-US" dirty="0"/>
              <a:t>or </a:t>
            </a:r>
            <a:br>
              <a:rPr lang="en-US" dirty="0"/>
            </a:br>
            <a:r>
              <a:rPr lang="en-US" b="1" dirty="0"/>
              <a:t>Chomsky Normal Form</a:t>
            </a:r>
            <a:r>
              <a:rPr lang="en-US" dirty="0"/>
              <a:t> of the tree</a:t>
            </a:r>
          </a:p>
          <a:p>
            <a:pPr lvl="1"/>
            <a:r>
              <a:rPr lang="en-US" dirty="0"/>
              <a:t>Ternary trees (or more) are a </a:t>
            </a:r>
            <a:br>
              <a:rPr lang="en-US" dirty="0"/>
            </a:br>
            <a:r>
              <a:rPr lang="en-US" dirty="0"/>
              <a:t>matter of taste in NLP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496608"/>
            <a:ext cx="2390775" cy="1799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81399"/>
            <a:ext cx="2607820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4572000" y="5105400"/>
            <a:ext cx="1295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0" y="586740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CNF</a:t>
            </a:r>
          </a:p>
        </p:txBody>
      </p:sp>
    </p:spTree>
    <p:extLst>
      <p:ext uri="{BB962C8B-B14F-4D97-AF65-F5344CB8AC3E}">
        <p14:creationId xmlns:p14="http://schemas.microsoft.com/office/powerpoint/2010/main" val="1865585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Context Free Grammar -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a more formal definition, a CFG “G” is defined as:</a:t>
            </a:r>
          </a:p>
          <a:p>
            <a:pPr marL="411480" lvl="1" indent="0">
              <a:buNone/>
            </a:pPr>
            <a:r>
              <a:rPr lang="en-US" dirty="0"/>
              <a:t>G ≡</a:t>
            </a:r>
          </a:p>
          <a:p>
            <a:pPr marL="411480" lvl="1" indent="0">
              <a:buNone/>
            </a:pPr>
            <a:r>
              <a:rPr lang="en-US" dirty="0"/>
              <a:t>N		Set of </a:t>
            </a:r>
            <a:r>
              <a:rPr lang="en-US" b="1" dirty="0"/>
              <a:t>non-terminal </a:t>
            </a:r>
            <a:r>
              <a:rPr lang="en-US" dirty="0"/>
              <a:t>symbols</a:t>
            </a:r>
          </a:p>
          <a:p>
            <a:pPr marL="411480" lvl="1" indent="0">
              <a:buNone/>
            </a:pPr>
            <a:r>
              <a:rPr lang="en-US" dirty="0"/>
              <a:t>Σ		Set of </a:t>
            </a:r>
            <a:r>
              <a:rPr lang="en-US" b="1" dirty="0"/>
              <a:t>terminal </a:t>
            </a:r>
            <a:r>
              <a:rPr lang="en-US" dirty="0"/>
              <a:t>symbols (not in N!)</a:t>
            </a:r>
          </a:p>
          <a:p>
            <a:pPr marL="411480" lvl="1" indent="0">
              <a:buNone/>
            </a:pPr>
            <a:r>
              <a:rPr lang="en-US" dirty="0"/>
              <a:t>R		Set of rules of the form A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β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		where A </a:t>
            </a:r>
            <a:r>
              <a:rPr lang="en-US" dirty="0"/>
              <a:t>∈ N, </a:t>
            </a:r>
            <a:r>
              <a:rPr lang="el-GR" dirty="0">
                <a:sym typeface="Wingdings" panose="05000000000000000000" pitchFamily="2" charset="2"/>
              </a:rPr>
              <a:t>β </a:t>
            </a:r>
            <a:r>
              <a:rPr lang="en-US" dirty="0"/>
              <a:t>∈ (Σ∪N)*</a:t>
            </a:r>
          </a:p>
          <a:p>
            <a:pPr marL="411480" lvl="1" indent="0">
              <a:buNone/>
            </a:pPr>
            <a:r>
              <a:rPr lang="en-US" dirty="0"/>
              <a:t>S		The designated start symbol</a:t>
            </a:r>
          </a:p>
        </p:txBody>
      </p:sp>
    </p:spTree>
    <p:extLst>
      <p:ext uri="{BB962C8B-B14F-4D97-AF65-F5344CB8AC3E}">
        <p14:creationId xmlns:p14="http://schemas.microsoft.com/office/powerpoint/2010/main" val="30636954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Great, but…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Can we really build a grammar of English generating all possible sentences?</a:t>
            </a:r>
          </a:p>
          <a:p>
            <a:pPr lvl="1"/>
            <a:r>
              <a:rPr lang="en-US" dirty="0"/>
              <a:t>“All grammars leak” (Sapir 1921):</a:t>
            </a:r>
          </a:p>
          <a:p>
            <a:pPr lvl="2"/>
            <a:r>
              <a:rPr lang="en-US" dirty="0"/>
              <a:t>Carlson &amp; </a:t>
            </a:r>
            <a:r>
              <a:rPr lang="en-US" dirty="0" err="1"/>
              <a:t>Roeper</a:t>
            </a:r>
            <a:r>
              <a:rPr lang="en-US" dirty="0"/>
              <a:t> (1980): prefixed verbs don't take PPs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I want  to overindulge in you </a:t>
            </a:r>
            <a:r>
              <a:rPr lang="en-US" dirty="0"/>
              <a:t>(Sampson 2007)</a:t>
            </a:r>
            <a:endParaRPr lang="en-US" i="1" dirty="0"/>
          </a:p>
          <a:p>
            <a:pPr lvl="1"/>
            <a:r>
              <a:rPr lang="en-US" dirty="0"/>
              <a:t>Not all "grammatical" structures are acceptable/occur:</a:t>
            </a:r>
          </a:p>
          <a:p>
            <a:pPr marL="630936" lvl="2" indent="0">
              <a:buNone/>
            </a:pPr>
            <a:r>
              <a:rPr lang="en-US" dirty="0"/>
              <a:t>Unlimited center embedding: S &gt; NP S VP</a:t>
            </a:r>
          </a:p>
          <a:p>
            <a:pPr lvl="2"/>
            <a:r>
              <a:rPr lang="en-US" dirty="0"/>
              <a:t>x1 :</a:t>
            </a:r>
            <a:r>
              <a:rPr lang="en-US" i="1" dirty="0">
                <a:solidFill>
                  <a:srgbClr val="0070C0"/>
                </a:solidFill>
              </a:rPr>
              <a:t>The boy the cat bit laughed</a:t>
            </a:r>
          </a:p>
          <a:p>
            <a:pPr lvl="2"/>
            <a:r>
              <a:rPr lang="en-US" dirty="0"/>
              <a:t>x2: ?</a:t>
            </a:r>
            <a:r>
              <a:rPr lang="en-US" i="1" dirty="0">
                <a:solidFill>
                  <a:srgbClr val="0070C0"/>
                </a:solidFill>
              </a:rPr>
              <a:t>The boy the cat the dog licked bit laughed </a:t>
            </a:r>
          </a:p>
          <a:p>
            <a:pPr lvl="2"/>
            <a:r>
              <a:rPr lang="en-US" dirty="0"/>
              <a:t>x3: *</a:t>
            </a:r>
            <a:r>
              <a:rPr lang="en-US" i="1" dirty="0">
                <a:solidFill>
                  <a:srgbClr val="0070C0"/>
                </a:solidFill>
              </a:rPr>
              <a:t>The boy the cat the dog the girl bought licked bit laughed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/>
              <a:t>"Usage" effects, e.g. the above are better with pronouns: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The boy the cat I bought licked laughed</a:t>
            </a:r>
          </a:p>
        </p:txBody>
      </p:sp>
    </p:spTree>
    <p:extLst>
      <p:ext uri="{BB962C8B-B14F-4D97-AF65-F5344CB8AC3E}">
        <p14:creationId xmlns:p14="http://schemas.microsoft.com/office/powerpoint/2010/main" val="2620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Great, but…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we really build a grammar of English generating all possible sentences?</a:t>
            </a:r>
          </a:p>
          <a:p>
            <a:pPr lvl="1"/>
            <a:r>
              <a:rPr lang="en-US" sz="2400" dirty="0"/>
              <a:t>Much discussion about graded grammaticality (is every possible utterance really "in" or "out"?) –  Sampson (2007)</a:t>
            </a:r>
          </a:p>
          <a:p>
            <a:pPr lvl="1"/>
            <a:r>
              <a:rPr lang="en-US" sz="2400" dirty="0" err="1"/>
              <a:t>Overgeneration</a:t>
            </a:r>
            <a:r>
              <a:rPr lang="en-US" sz="2400" dirty="0"/>
              <a:t> is a serious issue – each new rule predicts a plethora of structures we will likely </a:t>
            </a:r>
            <a:r>
              <a:rPr lang="en-US" sz="2400" b="1" dirty="0"/>
              <a:t>never</a:t>
            </a:r>
            <a:r>
              <a:rPr lang="en-US" sz="2400" dirty="0"/>
              <a:t> see</a:t>
            </a:r>
          </a:p>
          <a:p>
            <a:pPr lvl="1"/>
            <a:r>
              <a:rPr lang="en-US" sz="2400" dirty="0"/>
              <a:t>Hand crafting a grammar beyond NP &gt; </a:t>
            </a:r>
            <a:r>
              <a:rPr lang="en-US" sz="2400"/>
              <a:t>DT NN </a:t>
            </a:r>
            <a:r>
              <a:rPr lang="en-US" sz="2400" dirty="0"/>
              <a:t>becomes exponentially harder</a:t>
            </a:r>
          </a:p>
          <a:p>
            <a:endParaRPr lang="en-US" sz="3000" dirty="0"/>
          </a:p>
          <a:p>
            <a:pPr>
              <a:buFont typeface="Wingdings"/>
              <a:buChar char="Ø"/>
            </a:pPr>
            <a:r>
              <a:rPr lang="en-US" sz="3000" dirty="0"/>
              <a:t>Can we get a set of rules based on actual usage?</a:t>
            </a:r>
          </a:p>
          <a:p>
            <a:pPr>
              <a:buFont typeface="Wingdings"/>
              <a:buChar char="Ø"/>
            </a:pPr>
            <a:endParaRPr lang="en-US" sz="3000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59006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Yes, we can!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Grammars can be induced from annotated data just like in our exercise</a:t>
            </a:r>
          </a:p>
          <a:p>
            <a:r>
              <a:rPr lang="en-US" dirty="0"/>
              <a:t>In some ways, a corpus of syntax trees – </a:t>
            </a:r>
            <a:br>
              <a:rPr lang="en-US" dirty="0"/>
            </a:br>
            <a:r>
              <a:rPr lang="en-US" dirty="0"/>
              <a:t>a Treebank – </a:t>
            </a:r>
            <a:r>
              <a:rPr lang="en-US" b="1" dirty="0"/>
              <a:t>is</a:t>
            </a:r>
            <a:r>
              <a:rPr lang="en-US" dirty="0"/>
              <a:t> a grammar</a:t>
            </a:r>
          </a:p>
          <a:p>
            <a:r>
              <a:rPr lang="en-US" dirty="0"/>
              <a:t>How often do we need the rules inherent in:</a:t>
            </a: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91000"/>
            <a:ext cx="2438400" cy="236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9865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 &gt; NP VP (once)</a:t>
            </a:r>
          </a:p>
          <a:p>
            <a:r>
              <a:rPr lang="en-US" dirty="0"/>
              <a:t>VP &gt; V NP (once)</a:t>
            </a:r>
          </a:p>
          <a:p>
            <a:r>
              <a:rPr lang="en-US" dirty="0"/>
              <a:t>NP &gt; DT NN (twice)</a:t>
            </a:r>
          </a:p>
          <a:p>
            <a:r>
              <a:rPr lang="en-US" dirty="0"/>
              <a:t>DT &gt; the (twice)</a:t>
            </a:r>
          </a:p>
          <a:p>
            <a:r>
              <a:rPr lang="en-US" dirty="0"/>
              <a:t>NN &gt; mouse (once)</a:t>
            </a:r>
          </a:p>
          <a:p>
            <a:r>
              <a:rPr lang="en-US" dirty="0"/>
              <a:t>NN &gt; house (once)</a:t>
            </a: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52600"/>
            <a:ext cx="2438400" cy="236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9165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Saving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It's easy to note how often each rule occurred, </a:t>
            </a:r>
          </a:p>
          <a:p>
            <a:pPr lvl="1"/>
            <a:r>
              <a:rPr lang="en-US" dirty="0"/>
              <a:t>Saving this data gives us an idea of how likely each decomposition is</a:t>
            </a:r>
          </a:p>
          <a:p>
            <a:pPr lvl="1"/>
            <a:r>
              <a:rPr lang="en-US" dirty="0"/>
              <a:t>Maybe we do need a rule for: </a:t>
            </a:r>
          </a:p>
          <a:p>
            <a:pPr lvl="2"/>
            <a:r>
              <a:rPr lang="en-US" dirty="0"/>
              <a:t>VP &gt; V PP (overindulge in you)</a:t>
            </a:r>
          </a:p>
          <a:p>
            <a:pPr lvl="2"/>
            <a:r>
              <a:rPr lang="en-US" dirty="0"/>
              <a:t>V &gt; </a:t>
            </a:r>
            <a:r>
              <a:rPr lang="en-US" dirty="0" err="1"/>
              <a:t>over+V</a:t>
            </a:r>
            <a:r>
              <a:rPr lang="en-US" dirty="0"/>
              <a:t>  (overindulge)</a:t>
            </a:r>
          </a:p>
          <a:p>
            <a:pPr lvl="1"/>
            <a:r>
              <a:rPr lang="en-US" dirty="0"/>
              <a:t>But it's very rare/unlikely</a:t>
            </a:r>
          </a:p>
          <a:p>
            <a:r>
              <a:rPr lang="en-US" dirty="0"/>
              <a:t>Saving the probabilities gives us a </a:t>
            </a:r>
            <a:br>
              <a:rPr lang="en-US" dirty="0"/>
            </a:br>
            <a:r>
              <a:rPr lang="en-US" b="1" dirty="0"/>
              <a:t>Probabilistic Context Free Grammar</a:t>
            </a:r>
            <a:r>
              <a:rPr lang="en-US" dirty="0"/>
              <a:t> (PCFG)</a:t>
            </a:r>
          </a:p>
        </p:txBody>
      </p:sp>
    </p:spTree>
    <p:extLst>
      <p:ext uri="{BB962C8B-B14F-4D97-AF65-F5344CB8AC3E}">
        <p14:creationId xmlns:p14="http://schemas.microsoft.com/office/powerpoint/2010/main" val="18632985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rules?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Would we get a lot more rules than we could come up with by hand?</a:t>
            </a:r>
          </a:p>
          <a:p>
            <a:r>
              <a:rPr lang="en-US" dirty="0"/>
              <a:t>The Penn Treebank Wall Street Journal corpus contains about 1 million tokens</a:t>
            </a:r>
          </a:p>
          <a:p>
            <a:r>
              <a:rPr lang="en-US" dirty="0"/>
              <a:t>How many distinct </a:t>
            </a:r>
            <a:r>
              <a:rPr lang="en-US" b="1" dirty="0"/>
              <a:t>non-lexical </a:t>
            </a:r>
            <a:r>
              <a:rPr lang="en-US" dirty="0"/>
              <a:t>transition rules does</a:t>
            </a:r>
            <a:r>
              <a:rPr lang="en-US" b="1" dirty="0"/>
              <a:t> </a:t>
            </a:r>
            <a:r>
              <a:rPr lang="en-US" dirty="0"/>
              <a:t>it contain (incl. POS)?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~17,500 (</a:t>
            </a:r>
            <a:r>
              <a:rPr lang="en-US" dirty="0" err="1"/>
              <a:t>Jurafsky</a:t>
            </a:r>
            <a:r>
              <a:rPr lang="en-US" dirty="0"/>
              <a:t> &amp; Martin 2008:408)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06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regular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if we want to name </a:t>
            </a:r>
            <a:r>
              <a:rPr lang="en-US" dirty="0" err="1"/>
              <a:t>a+b</a:t>
            </a:r>
            <a:r>
              <a:rPr lang="en-US" dirty="0"/>
              <a:t> something else?</a:t>
            </a:r>
          </a:p>
          <a:p>
            <a:pPr lvl="1"/>
            <a:r>
              <a:rPr lang="en-US" dirty="0"/>
              <a:t>We could do things like: (DT+JJ+N)=NP: NP+…</a:t>
            </a:r>
          </a:p>
          <a:p>
            <a:pPr lvl="1"/>
            <a:r>
              <a:rPr lang="en-US" dirty="0"/>
              <a:t>This is </a:t>
            </a:r>
            <a:r>
              <a:rPr lang="en-US" b="1" dirty="0"/>
              <a:t>still</a:t>
            </a:r>
            <a:r>
              <a:rPr lang="en-US" dirty="0"/>
              <a:t> a regular language (can use FSA)</a:t>
            </a:r>
          </a:p>
          <a:p>
            <a:pPr lvl="1"/>
            <a:r>
              <a:rPr lang="en-US" dirty="0"/>
              <a:t>Even some recursion is OK: </a:t>
            </a:r>
          </a:p>
          <a:p>
            <a:pPr lvl="2"/>
            <a:r>
              <a:rPr lang="en-US" dirty="0"/>
              <a:t>x -&gt; x</a:t>
            </a:r>
          </a:p>
          <a:p>
            <a:pPr lvl="2"/>
            <a:r>
              <a:rPr lang="en-US" dirty="0"/>
              <a:t>un + </a:t>
            </a:r>
            <a:r>
              <a:rPr lang="en-US" dirty="0" err="1"/>
              <a:t>adj</a:t>
            </a:r>
            <a:r>
              <a:rPr lang="en-US" dirty="0"/>
              <a:t> -&gt; </a:t>
            </a:r>
            <a:r>
              <a:rPr lang="en-US" dirty="0" err="1"/>
              <a:t>adj</a:t>
            </a:r>
            <a:endParaRPr lang="en-US" dirty="0"/>
          </a:p>
          <a:p>
            <a:r>
              <a:rPr lang="en-US" dirty="0"/>
              <a:t>Are there constructions that can’t be expressed using regular grammars?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1976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nice, but…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 far we can only </a:t>
            </a:r>
            <a:r>
              <a:rPr lang="en-US" b="1" dirty="0"/>
              <a:t>generate </a:t>
            </a:r>
          </a:p>
          <a:p>
            <a:pPr lvl="1"/>
            <a:r>
              <a:rPr lang="en-US" dirty="0"/>
              <a:t>Make all possible utterances using rules from a grammar or treebank</a:t>
            </a:r>
          </a:p>
          <a:p>
            <a:pPr lvl="1"/>
            <a:r>
              <a:rPr lang="en-US" dirty="0"/>
              <a:t>We could build a ‘tree-</a:t>
            </a:r>
            <a:r>
              <a:rPr lang="en-US" dirty="0" err="1"/>
              <a:t>chatbot</a:t>
            </a:r>
            <a:r>
              <a:rPr lang="en-US" dirty="0"/>
              <a:t>’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r>
              <a:rPr lang="en-US" dirty="0"/>
              <a:t>In NL</a:t>
            </a:r>
            <a:r>
              <a:rPr lang="en-US" b="1" dirty="0"/>
              <a:t>P </a:t>
            </a:r>
            <a:r>
              <a:rPr lang="en-US" dirty="0"/>
              <a:t>we are less interested in generating </a:t>
            </a:r>
          </a:p>
          <a:p>
            <a:pPr lvl="1"/>
            <a:r>
              <a:rPr lang="en-US" dirty="0"/>
              <a:t>Random sentences are nice</a:t>
            </a:r>
          </a:p>
          <a:p>
            <a:pPr lvl="1"/>
            <a:r>
              <a:rPr lang="en-US" dirty="0"/>
              <a:t>But we want to </a:t>
            </a:r>
            <a:r>
              <a:rPr lang="en-US" b="1" dirty="0"/>
              <a:t>process </a:t>
            </a:r>
            <a:r>
              <a:rPr lang="en-US" dirty="0"/>
              <a:t>actual sentences generated by humans</a:t>
            </a:r>
          </a:p>
          <a:p>
            <a:pPr lvl="1"/>
            <a:r>
              <a:rPr lang="en-US" dirty="0"/>
              <a:t>Gateway to Natural Language </a:t>
            </a:r>
            <a:r>
              <a:rPr lang="en-US" b="1" dirty="0"/>
              <a:t>Understanding </a:t>
            </a:r>
            <a:r>
              <a:rPr lang="en-US" dirty="0"/>
              <a:t>(NLU)</a:t>
            </a:r>
          </a:p>
        </p:txBody>
      </p:sp>
    </p:spTree>
    <p:extLst>
      <p:ext uri="{BB962C8B-B14F-4D97-AF65-F5344CB8AC3E}">
        <p14:creationId xmlns:p14="http://schemas.microsoft.com/office/powerpoint/2010/main" val="11548690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can we recognize a parse?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this an English sentence?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The cat the dog the mouse licked bit ran</a:t>
            </a:r>
          </a:p>
          <a:p>
            <a:r>
              <a:rPr lang="en-US" dirty="0"/>
              <a:t>Two ways to check:</a:t>
            </a:r>
          </a:p>
          <a:p>
            <a:pPr lvl="1"/>
            <a:r>
              <a:rPr lang="en-US" b="1" dirty="0"/>
              <a:t>Top down</a:t>
            </a:r>
            <a:r>
              <a:rPr lang="en-US" dirty="0"/>
              <a:t>, we generate all possible sentences:</a:t>
            </a:r>
          </a:p>
          <a:p>
            <a:pPr lvl="2"/>
            <a:r>
              <a:rPr lang="en-US" dirty="0"/>
              <a:t>S &gt; NP S VP (twice)</a:t>
            </a:r>
          </a:p>
          <a:p>
            <a:pPr lvl="2"/>
            <a:r>
              <a:rPr lang="en-US" dirty="0"/>
              <a:t>S &gt; NP VP (once)</a:t>
            </a:r>
          </a:p>
          <a:p>
            <a:pPr lvl="2"/>
            <a:r>
              <a:rPr lang="en-US" dirty="0"/>
              <a:t>…</a:t>
            </a:r>
          </a:p>
          <a:p>
            <a:pPr lvl="2"/>
            <a:r>
              <a:rPr lang="en-US" dirty="0"/>
              <a:t>V &gt; ran</a:t>
            </a:r>
          </a:p>
          <a:p>
            <a:pPr lvl="1"/>
            <a:r>
              <a:rPr lang="en-US" dirty="0"/>
              <a:t>Did it appear in the list?</a:t>
            </a:r>
          </a:p>
        </p:txBody>
      </p:sp>
    </p:spTree>
    <p:extLst>
      <p:ext uri="{BB962C8B-B14F-4D97-AF65-F5344CB8AC3E}">
        <p14:creationId xmlns:p14="http://schemas.microsoft.com/office/powerpoint/2010/main" val="36659627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can we recognize a parse?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 this an English sentence?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The cat the dog the mouse licked bit ran</a:t>
            </a:r>
          </a:p>
          <a:p>
            <a:r>
              <a:rPr lang="en-US" dirty="0"/>
              <a:t>Two ways to check:</a:t>
            </a:r>
          </a:p>
          <a:p>
            <a:pPr lvl="1"/>
            <a:r>
              <a:rPr lang="en-US" b="1" dirty="0"/>
              <a:t>Bottom up</a:t>
            </a:r>
            <a:r>
              <a:rPr lang="en-US" dirty="0"/>
              <a:t>, we try to build phrases from words:</a:t>
            </a:r>
          </a:p>
          <a:p>
            <a:pPr lvl="2"/>
            <a:r>
              <a:rPr lang="en-US" dirty="0"/>
              <a:t>DT &gt; The  : means we might have a DT here</a:t>
            </a:r>
          </a:p>
          <a:p>
            <a:pPr lvl="2"/>
            <a:r>
              <a:rPr lang="en-US" dirty="0"/>
              <a:t>…</a:t>
            </a:r>
          </a:p>
          <a:p>
            <a:pPr lvl="2"/>
            <a:r>
              <a:rPr lang="en-US" dirty="0"/>
              <a:t>NP &gt; DT NN : means we might have an NP</a:t>
            </a:r>
          </a:p>
          <a:p>
            <a:pPr lvl="2"/>
            <a:r>
              <a:rPr lang="en-US" dirty="0"/>
              <a:t>…</a:t>
            </a:r>
          </a:p>
          <a:p>
            <a:pPr lvl="2"/>
            <a:r>
              <a:rPr lang="en-US" dirty="0"/>
              <a:t>S &gt; NP VP : OK, we’ve reached start symbol, all good!</a:t>
            </a:r>
          </a:p>
        </p:txBody>
      </p:sp>
    </p:spTree>
    <p:extLst>
      <p:ext uri="{BB962C8B-B14F-4D97-AF65-F5344CB8AC3E}">
        <p14:creationId xmlns:p14="http://schemas.microsoft.com/office/powerpoint/2010/main" val="35518676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principle it’s possible to use either approach</a:t>
            </a:r>
          </a:p>
          <a:p>
            <a:r>
              <a:rPr lang="en-US" dirty="0"/>
              <a:t>In practice, it quickly becomes slow/impossible to apply so many rules so often for each sentence (</a:t>
            </a:r>
            <a:r>
              <a:rPr lang="en-US" i="1" dirty="0"/>
              <a:t>infinite recursion, limit in </a:t>
            </a:r>
            <a:r>
              <a:rPr lang="en-US" i="1" dirty="0" err="1"/>
              <a:t>len</a:t>
            </a:r>
            <a:r>
              <a:rPr lang="en-US" i="1" dirty="0"/>
              <a:t> </a:t>
            </a:r>
            <a:r>
              <a:rPr lang="en-US" dirty="0"/>
              <a:t>n)</a:t>
            </a:r>
            <a:endParaRPr lang="en-US" i="1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We’d like to check all possible analyses at each position just once!</a:t>
            </a:r>
          </a:p>
          <a:p>
            <a:pPr>
              <a:buFont typeface="Wingdings"/>
              <a:buChar char="Ø"/>
            </a:pPr>
            <a:r>
              <a:rPr lang="en-US" dirty="0"/>
              <a:t>Possible solution: The </a:t>
            </a:r>
            <a:r>
              <a:rPr lang="en-US" dirty="0" err="1"/>
              <a:t>Cocke</a:t>
            </a:r>
            <a:r>
              <a:rPr lang="en-US" dirty="0"/>
              <a:t>-</a:t>
            </a:r>
            <a:r>
              <a:rPr lang="en-US" dirty="0" err="1"/>
              <a:t>Kasami</a:t>
            </a:r>
            <a:r>
              <a:rPr lang="en-US" dirty="0"/>
              <a:t>-Younger algorithm (</a:t>
            </a:r>
            <a:r>
              <a:rPr lang="en-US" b="1" dirty="0"/>
              <a:t>CKY</a:t>
            </a:r>
            <a:r>
              <a:rPr lang="en-US" dirty="0"/>
              <a:t>)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5226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Much like in Viterbi, it’s possible to ‘keep track’ of a path over all possible transitions</a:t>
            </a:r>
          </a:p>
          <a:p>
            <a:r>
              <a:rPr lang="en-US" dirty="0"/>
              <a:t>We conceptualize parses as a table: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555667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85351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We’ll only need the top diagonal half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633388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3157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135009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3331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562263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06126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505735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59769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772609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VBP</a:t>
                      </a:r>
                      <a:r>
                        <a:rPr lang="en-US" baseline="0" dirty="0"/>
                        <a:t> |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263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center-embedding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 English we can center-embed relative clauses: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The boy laughed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The boy the cat bit laughed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Structure:</a:t>
            </a:r>
          </a:p>
          <a:p>
            <a:pPr lvl="1"/>
            <a:r>
              <a:rPr lang="en-US" dirty="0"/>
              <a:t>S &gt; NP VP</a:t>
            </a:r>
          </a:p>
          <a:p>
            <a:pPr lvl="1"/>
            <a:r>
              <a:rPr lang="en-US" dirty="0"/>
              <a:t>S &gt; NP S VP </a:t>
            </a:r>
            <a:r>
              <a:rPr lang="en-US" dirty="0">
                <a:sym typeface="Wingdings" panose="05000000000000000000" pitchFamily="2" charset="2"/>
              </a:rPr>
              <a:t> NP </a:t>
            </a:r>
            <a:r>
              <a:rPr lang="en-US" dirty="0" err="1">
                <a:sym typeface="Wingdings" panose="05000000000000000000" pitchFamily="2" charset="2"/>
              </a:rPr>
              <a:t>NP</a:t>
            </a:r>
            <a:r>
              <a:rPr lang="en-US" dirty="0">
                <a:sym typeface="Wingdings" panose="05000000000000000000" pitchFamily="2" charset="2"/>
              </a:rPr>
              <a:t> VP </a:t>
            </a:r>
            <a:r>
              <a:rPr lang="en-US" dirty="0" err="1">
                <a:sym typeface="Wingdings" panose="05000000000000000000" pitchFamily="2" charset="2"/>
              </a:rPr>
              <a:t>VP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We can potentially continue to center-embed…</a:t>
            </a:r>
          </a:p>
          <a:p>
            <a:pPr lvl="1"/>
            <a:r>
              <a:rPr lang="en-US" dirty="0"/>
              <a:t>Result: </a:t>
            </a:r>
            <a:br>
              <a:rPr lang="en-US" dirty="0"/>
            </a:br>
            <a:r>
              <a:rPr lang="en-US" dirty="0"/>
              <a:t>utterances of the type </a:t>
            </a:r>
            <a:r>
              <a:rPr lang="en-US" dirty="0" err="1"/>
              <a:t>NP</a:t>
            </a:r>
            <a:r>
              <a:rPr lang="en-US" baseline="30000" dirty="0" err="1"/>
              <a:t>n</a:t>
            </a:r>
            <a:r>
              <a:rPr lang="en-US" dirty="0"/>
              <a:t> </a:t>
            </a:r>
            <a:r>
              <a:rPr lang="en-US" dirty="0" err="1"/>
              <a:t>VP</a:t>
            </a:r>
            <a:r>
              <a:rPr lang="en-US" baseline="30000" dirty="0" err="1"/>
              <a:t>n</a:t>
            </a:r>
            <a:r>
              <a:rPr lang="en-US" baseline="30000" dirty="0"/>
              <a:t> </a:t>
            </a:r>
            <a:r>
              <a:rPr lang="en-US" dirty="0"/>
              <a:t>(or generally </a:t>
            </a:r>
            <a:r>
              <a:rPr lang="en-US" dirty="0" err="1"/>
              <a:t>a</a:t>
            </a:r>
            <a:r>
              <a:rPr lang="en-US" baseline="30000" dirty="0" err="1"/>
              <a:t>n</a:t>
            </a:r>
            <a:r>
              <a:rPr lang="en-US" dirty="0" err="1"/>
              <a:t>b</a:t>
            </a:r>
            <a:r>
              <a:rPr lang="en-US" baseline="30000" dirty="0" err="1"/>
              <a:t>n</a:t>
            </a:r>
            <a:r>
              <a:rPr lang="en-US" dirty="0"/>
              <a:t>)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5444169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804579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VBP</a:t>
                      </a:r>
                      <a:r>
                        <a:rPr lang="en-US" baseline="0" dirty="0"/>
                        <a:t> |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5125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CKY algorithm keeps track of possible parses by noting if any cell in the table is the right hand side of a rule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143923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VBP</a:t>
                      </a:r>
                      <a:r>
                        <a:rPr lang="en-US" baseline="0" dirty="0"/>
                        <a:t> |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6104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caveats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Note that we only get to look at the previous column at each level</a:t>
            </a:r>
          </a:p>
          <a:p>
            <a:pPr lvl="1"/>
            <a:r>
              <a:rPr lang="en-US" dirty="0"/>
              <a:t>No way of checking two previous items</a:t>
            </a:r>
          </a:p>
          <a:p>
            <a:pPr lvl="1"/>
            <a:r>
              <a:rPr lang="en-US" b="1" dirty="0"/>
              <a:t>Grammar must be in CNF</a:t>
            </a:r>
            <a:endParaRPr lang="en-US" dirty="0"/>
          </a:p>
          <a:p>
            <a:r>
              <a:rPr lang="en-US" dirty="0"/>
              <a:t>And we don’t really know which parses worked</a:t>
            </a:r>
          </a:p>
          <a:p>
            <a:pPr lvl="1"/>
            <a:r>
              <a:rPr lang="en-US" dirty="0"/>
              <a:t>We only know that an S is somewhere in there</a:t>
            </a:r>
          </a:p>
          <a:p>
            <a:pPr lvl="1"/>
            <a:r>
              <a:rPr lang="en-US" dirty="0"/>
              <a:t>We would need to </a:t>
            </a:r>
            <a:r>
              <a:rPr lang="en-US" b="1" dirty="0"/>
              <a:t>keep track</a:t>
            </a:r>
            <a:r>
              <a:rPr lang="en-US" dirty="0"/>
              <a:t> of derivations belonging together</a:t>
            </a:r>
          </a:p>
          <a:p>
            <a:pPr lvl="1"/>
            <a:r>
              <a:rPr lang="en-US" dirty="0"/>
              <a:t>Allow multiple identical entries (several S also possible)</a:t>
            </a:r>
          </a:p>
        </p:txBody>
      </p:sp>
    </p:spTree>
    <p:extLst>
      <p:ext uri="{BB962C8B-B14F-4D97-AF65-F5344CB8AC3E}">
        <p14:creationId xmlns:p14="http://schemas.microsoft.com/office/powerpoint/2010/main" val="38743583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Indexing multiple solutions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602385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VBP</a:t>
                      </a:r>
                      <a:r>
                        <a:rPr lang="en-US" baseline="0" dirty="0"/>
                        <a:t> |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NN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RB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NN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2742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– 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Indexing multiple solutions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687134"/>
              </p:ext>
            </p:extLst>
          </p:nvPr>
        </p:nvGraphicFramePr>
        <p:xfrm>
          <a:off x="1524000" y="36576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VBP</a:t>
                      </a:r>
                      <a:r>
                        <a:rPr lang="en-US" baseline="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baseline="0" dirty="0"/>
                        <a:t>|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NN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RB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NN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9575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 with NLTK – part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try to parse using the grammar we made together!</a:t>
            </a:r>
          </a:p>
          <a:p>
            <a:pPr lvl="1"/>
            <a:r>
              <a:rPr lang="en-US" dirty="0"/>
              <a:t>Example script: </a:t>
            </a:r>
            <a:r>
              <a:rPr lang="en-US" b="1" i="1" dirty="0"/>
              <a:t>nltk_parsing.py</a:t>
            </a:r>
          </a:p>
          <a:p>
            <a:r>
              <a:rPr lang="en-US" dirty="0"/>
              <a:t>NLTK includes implementations of a variety of parsing algorithms</a:t>
            </a:r>
          </a:p>
          <a:p>
            <a:pPr lvl="1"/>
            <a:r>
              <a:rPr lang="en-US" dirty="0"/>
              <a:t>It is possible to use CKY, but we would need to generate and revert </a:t>
            </a:r>
            <a:r>
              <a:rPr lang="en-US" b="1" dirty="0"/>
              <a:t>CNF </a:t>
            </a:r>
            <a:r>
              <a:rPr lang="en-US" dirty="0"/>
              <a:t>style trees</a:t>
            </a:r>
          </a:p>
          <a:p>
            <a:pPr lvl="1"/>
            <a:r>
              <a:rPr lang="en-US" dirty="0"/>
              <a:t>We want to keep our n-</a:t>
            </a:r>
            <a:r>
              <a:rPr lang="en-US" dirty="0" err="1"/>
              <a:t>ary</a:t>
            </a:r>
            <a:r>
              <a:rPr lang="en-US" dirty="0"/>
              <a:t> trees</a:t>
            </a:r>
          </a:p>
          <a:p>
            <a:pPr lvl="1"/>
            <a:r>
              <a:rPr lang="en-US" dirty="0"/>
              <a:t>We will use NLTK’s ‘chart parser’ (a related algorithm)</a:t>
            </a:r>
          </a:p>
        </p:txBody>
      </p:sp>
    </p:spTree>
    <p:extLst>
      <p:ext uri="{BB962C8B-B14F-4D97-AF65-F5344CB8AC3E}">
        <p14:creationId xmlns:p14="http://schemas.microsoft.com/office/powerpoint/2010/main" val="13775418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Compiling the grammar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CFG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grammar_string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"""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pl-PL" b="1" dirty="0">
                <a:solidFill>
                  <a:srgbClr val="008000"/>
                </a:solidFill>
              </a:rPr>
              <a:t>S -&gt; ADJP NP VP</a:t>
            </a:r>
          </a:p>
          <a:p>
            <a:pPr marL="411480" lvl="1" indent="0">
              <a:buNone/>
            </a:pPr>
            <a:r>
              <a:rPr lang="pl-PL" b="1" dirty="0">
                <a:solidFill>
                  <a:srgbClr val="008000"/>
                </a:solidFill>
              </a:rPr>
              <a:t>S -&gt; NP VP</a:t>
            </a:r>
          </a:p>
          <a:p>
            <a:pPr marL="411480" lvl="1" indent="0">
              <a:buNone/>
            </a:pPr>
            <a:r>
              <a:rPr lang="pl-PL" b="1" dirty="0">
                <a:solidFill>
                  <a:srgbClr val="008000"/>
                </a:solidFill>
              </a:rPr>
              <a:t>S -&gt; NP VP ADVP</a:t>
            </a:r>
          </a:p>
          <a:p>
            <a:pPr marL="411480" lvl="1" indent="0">
              <a:buNone/>
            </a:pPr>
            <a:r>
              <a:rPr lang="pl-PL" b="1" dirty="0">
                <a:solidFill>
                  <a:srgbClr val="008000"/>
                </a:solidFill>
              </a:rPr>
              <a:t>S -&gt; NP VP SENT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… """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exercise_grammar</a:t>
            </a:r>
            <a:r>
              <a:rPr lang="en-US" dirty="0"/>
              <a:t> = </a:t>
            </a:r>
            <a:r>
              <a:rPr lang="en-US" dirty="0" err="1"/>
              <a:t>CFG.fromstring</a:t>
            </a:r>
            <a:r>
              <a:rPr lang="en-US" dirty="0"/>
              <a:t>(</a:t>
            </a:r>
            <a:r>
              <a:rPr lang="en-US" dirty="0" err="1"/>
              <a:t>grammar_string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102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dirty="0" err="1"/>
              <a:t>test_sent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"I cried"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</a:t>
            </a:r>
            <a:r>
              <a:rPr lang="en-US" dirty="0" err="1"/>
              <a:t>test_sent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Make a parser object, initialized with a grammar argument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parser = </a:t>
            </a:r>
            <a:r>
              <a:rPr lang="en-US" dirty="0" err="1"/>
              <a:t>nltk.ChartParser</a:t>
            </a:r>
            <a:r>
              <a:rPr lang="en-US" dirty="0"/>
              <a:t>(</a:t>
            </a:r>
            <a:r>
              <a:rPr lang="en-US" dirty="0" err="1"/>
              <a:t>exercise_grammar</a:t>
            </a:r>
            <a:r>
              <a:rPr lang="en-US" dirty="0"/>
              <a:t>)</a:t>
            </a: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Parse tokenized data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trees = </a:t>
            </a:r>
            <a:r>
              <a:rPr lang="en-US" dirty="0" err="1"/>
              <a:t>parser.parse</a:t>
            </a:r>
            <a:r>
              <a:rPr lang="en-US" dirty="0"/>
              <a:t>(tokenized)</a:t>
            </a: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Iterate through possible trees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tree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trees: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tree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895798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(S </a:t>
            </a:r>
            <a:br>
              <a:rPr lang="en-US" dirty="0"/>
            </a:br>
            <a:r>
              <a:rPr lang="en-US" dirty="0"/>
              <a:t>	(NP (PRP I)) </a:t>
            </a:r>
            <a:br>
              <a:rPr lang="en-US" dirty="0"/>
            </a:br>
            <a:r>
              <a:rPr lang="en-US" dirty="0"/>
              <a:t>	(VP (VBD cried))</a:t>
            </a:r>
            <a:br>
              <a:rPr lang="en-US" dirty="0"/>
            </a:br>
            <a:r>
              <a:rPr lang="en-US" dirty="0"/>
              <a:t>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Great, an unambiguous parse!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054" y="1752600"/>
            <a:ext cx="866775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51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Parsing – ambiguity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dirty="0" err="1"/>
              <a:t>test_sent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"It should never be the watery pizza"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</a:t>
            </a:r>
            <a:r>
              <a:rPr lang="en-US" dirty="0" err="1"/>
              <a:t>test_sent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parser = </a:t>
            </a:r>
            <a:r>
              <a:rPr lang="en-US" dirty="0" err="1"/>
              <a:t>nltk.ChartParser</a:t>
            </a:r>
            <a:r>
              <a:rPr lang="en-US" dirty="0"/>
              <a:t>(</a:t>
            </a:r>
            <a:r>
              <a:rPr lang="en-US" dirty="0" err="1"/>
              <a:t>exercise_grammar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trees = </a:t>
            </a:r>
            <a:r>
              <a:rPr lang="en-US" dirty="0" err="1"/>
              <a:t>parser.parse</a:t>
            </a:r>
            <a:r>
              <a:rPr lang="en-US" dirty="0"/>
              <a:t>(tokenized)</a:t>
            </a:r>
            <a:br>
              <a:rPr lang="en-US" dirty="0"/>
            </a:br>
            <a:r>
              <a:rPr lang="en-US" i="1" dirty="0">
                <a:solidFill>
                  <a:srgbClr val="FF0000"/>
                </a:solidFill>
              </a:rPr>
              <a:t># Iterate through possible trees</a:t>
            </a:r>
            <a:br>
              <a:rPr lang="en-US" i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tree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trees: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tree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2205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Less famous – Semitic embedded compound modifiers:</a:t>
            </a:r>
          </a:p>
          <a:p>
            <a:pPr lvl="1"/>
            <a:r>
              <a:rPr lang="de-DE" dirty="0"/>
              <a:t>[</a:t>
            </a:r>
            <a:r>
              <a:rPr lang="de-DE" dirty="0">
                <a:solidFill>
                  <a:srgbClr val="0070C0"/>
                </a:solidFill>
              </a:rPr>
              <a:t>bat</a:t>
            </a:r>
            <a:r>
              <a:rPr lang="de-DE" dirty="0"/>
              <a:t>	  [</a:t>
            </a:r>
            <a:r>
              <a:rPr lang="de-DE" dirty="0" err="1">
                <a:solidFill>
                  <a:srgbClr val="0070C0"/>
                </a:solidFill>
              </a:rPr>
              <a:t>melex</a:t>
            </a:r>
            <a:r>
              <a:rPr lang="de-DE" dirty="0"/>
              <a:t> 	</a:t>
            </a:r>
            <a:r>
              <a:rPr lang="de-DE" dirty="0">
                <a:solidFill>
                  <a:srgbClr val="0070C0"/>
                </a:solidFill>
              </a:rPr>
              <a:t>‘</a:t>
            </a:r>
            <a:r>
              <a:rPr lang="de-DE" dirty="0" err="1">
                <a:solidFill>
                  <a:srgbClr val="0070C0"/>
                </a:solidFill>
              </a:rPr>
              <a:t>ašir</a:t>
            </a:r>
            <a:r>
              <a:rPr lang="de-DE" dirty="0"/>
              <a:t>] 	    </a:t>
            </a:r>
            <a:r>
              <a:rPr lang="de-DE" dirty="0" err="1">
                <a:solidFill>
                  <a:srgbClr val="0070C0"/>
                </a:solidFill>
              </a:rPr>
              <a:t>yafa</a:t>
            </a:r>
            <a:r>
              <a:rPr lang="de-DE" dirty="0"/>
              <a:t>]		</a:t>
            </a:r>
            <a:br>
              <a:rPr lang="de-DE" dirty="0"/>
            </a:br>
            <a:r>
              <a:rPr lang="de-DE" sz="2000" dirty="0" err="1"/>
              <a:t>daughter</a:t>
            </a:r>
            <a:r>
              <a:rPr lang="de-DE" sz="2000" dirty="0"/>
              <a:t>          </a:t>
            </a:r>
            <a:r>
              <a:rPr lang="de-DE" sz="2000" dirty="0" err="1"/>
              <a:t>king</a:t>
            </a:r>
            <a:r>
              <a:rPr lang="de-DE" sz="2000" dirty="0"/>
              <a:t>	               </a:t>
            </a:r>
            <a:r>
              <a:rPr lang="de-DE" sz="2000" dirty="0" err="1"/>
              <a:t>rich.M</a:t>
            </a:r>
            <a:r>
              <a:rPr lang="de-DE" sz="2000" dirty="0"/>
              <a:t>   </a:t>
            </a:r>
            <a:r>
              <a:rPr lang="de-DE" sz="2000" dirty="0" err="1"/>
              <a:t>beautiful.F</a:t>
            </a:r>
            <a:br>
              <a:rPr lang="de-DE" sz="2000" dirty="0"/>
            </a:br>
            <a:r>
              <a:rPr lang="de-DE" i="1" dirty="0" err="1"/>
              <a:t>Beautiful</a:t>
            </a:r>
            <a:r>
              <a:rPr lang="de-DE" i="1" dirty="0"/>
              <a:t> </a:t>
            </a:r>
            <a:r>
              <a:rPr lang="de-DE" i="1" dirty="0" err="1"/>
              <a:t>daughter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rich</a:t>
            </a:r>
            <a:r>
              <a:rPr lang="de-DE" i="1" dirty="0"/>
              <a:t> </a:t>
            </a:r>
            <a:r>
              <a:rPr lang="de-DE" i="1" dirty="0" err="1"/>
              <a:t>king</a:t>
            </a:r>
            <a:endParaRPr lang="de-DE" i="1" dirty="0"/>
          </a:p>
          <a:p>
            <a:pPr lvl="1"/>
            <a:endParaRPr lang="de-DE" dirty="0"/>
          </a:p>
          <a:p>
            <a:pPr lvl="1"/>
            <a:r>
              <a:rPr lang="de-DE" dirty="0"/>
              <a:t>[</a:t>
            </a:r>
            <a:r>
              <a:rPr lang="de-DE" dirty="0">
                <a:solidFill>
                  <a:srgbClr val="0070C0"/>
                </a:solidFill>
              </a:rPr>
              <a:t>bat</a:t>
            </a:r>
            <a:r>
              <a:rPr lang="de-DE" dirty="0"/>
              <a:t>	  [</a:t>
            </a:r>
            <a:r>
              <a:rPr lang="de-DE" dirty="0" err="1">
                <a:solidFill>
                  <a:srgbClr val="0070C0"/>
                </a:solidFill>
              </a:rPr>
              <a:t>melex</a:t>
            </a:r>
            <a:r>
              <a:rPr lang="de-DE" dirty="0"/>
              <a:t> [</a:t>
            </a:r>
            <a:r>
              <a:rPr lang="de-DE" dirty="0">
                <a:solidFill>
                  <a:srgbClr val="0070C0"/>
                </a:solidFill>
              </a:rPr>
              <a:t>‘am</a:t>
            </a:r>
            <a:r>
              <a:rPr lang="de-DE" dirty="0"/>
              <a:t>   </a:t>
            </a:r>
            <a:r>
              <a:rPr lang="de-DE" dirty="0" err="1">
                <a:solidFill>
                  <a:srgbClr val="0070C0"/>
                </a:solidFill>
              </a:rPr>
              <a:t>gadol</a:t>
            </a:r>
            <a:r>
              <a:rPr lang="de-DE" dirty="0"/>
              <a:t>]  </a:t>
            </a:r>
            <a:r>
              <a:rPr lang="de-DE" dirty="0">
                <a:solidFill>
                  <a:srgbClr val="0070C0"/>
                </a:solidFill>
              </a:rPr>
              <a:t>‘</a:t>
            </a:r>
            <a:r>
              <a:rPr lang="de-DE" dirty="0" err="1">
                <a:solidFill>
                  <a:srgbClr val="0070C0"/>
                </a:solidFill>
              </a:rPr>
              <a:t>ašir</a:t>
            </a:r>
            <a:r>
              <a:rPr lang="de-DE" dirty="0"/>
              <a:t>]   </a:t>
            </a:r>
            <a:r>
              <a:rPr lang="de-DE" dirty="0" err="1">
                <a:solidFill>
                  <a:srgbClr val="0070C0"/>
                </a:solidFill>
              </a:rPr>
              <a:t>yafa</a:t>
            </a:r>
            <a:r>
              <a:rPr lang="de-DE" dirty="0"/>
              <a:t>]	</a:t>
            </a:r>
            <a:br>
              <a:rPr lang="de-DE" dirty="0"/>
            </a:br>
            <a:r>
              <a:rPr lang="de-DE" sz="2000" dirty="0" err="1"/>
              <a:t>daughter</a:t>
            </a:r>
            <a:r>
              <a:rPr lang="de-DE" sz="2000" dirty="0"/>
              <a:t>         </a:t>
            </a:r>
            <a:r>
              <a:rPr lang="de-DE" sz="2000" dirty="0" err="1"/>
              <a:t>king</a:t>
            </a:r>
            <a:r>
              <a:rPr lang="de-DE" sz="2000" dirty="0"/>
              <a:t>	     </a:t>
            </a:r>
            <a:r>
              <a:rPr lang="de-DE" sz="2000" dirty="0" err="1"/>
              <a:t>people</a:t>
            </a:r>
            <a:r>
              <a:rPr lang="de-DE" sz="2000" dirty="0"/>
              <a:t> </a:t>
            </a:r>
            <a:r>
              <a:rPr lang="de-DE" sz="2000" dirty="0" err="1"/>
              <a:t>great.M</a:t>
            </a:r>
            <a:r>
              <a:rPr lang="de-DE" sz="2000" dirty="0"/>
              <a:t>  </a:t>
            </a:r>
            <a:r>
              <a:rPr lang="de-DE" sz="2000" dirty="0" err="1"/>
              <a:t>rich.M</a:t>
            </a:r>
            <a:r>
              <a:rPr lang="de-DE" sz="2000" dirty="0"/>
              <a:t>   </a:t>
            </a:r>
            <a:r>
              <a:rPr lang="de-DE" sz="2000" dirty="0" err="1"/>
              <a:t>beautiful.F</a:t>
            </a:r>
            <a:br>
              <a:rPr lang="de-DE" sz="2000" dirty="0"/>
            </a:br>
            <a:r>
              <a:rPr lang="de-DE" i="1" dirty="0" err="1"/>
              <a:t>Beautiful</a:t>
            </a:r>
            <a:r>
              <a:rPr lang="de-DE" i="1" dirty="0"/>
              <a:t> </a:t>
            </a:r>
            <a:r>
              <a:rPr lang="de-DE" i="1" dirty="0" err="1"/>
              <a:t>daughter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rich</a:t>
            </a:r>
            <a:r>
              <a:rPr lang="de-DE" i="1" dirty="0"/>
              <a:t> </a:t>
            </a:r>
            <a:r>
              <a:rPr lang="de-DE" i="1" dirty="0" err="1"/>
              <a:t>king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great</a:t>
            </a:r>
            <a:r>
              <a:rPr lang="de-DE" i="1" dirty="0"/>
              <a:t> </a:t>
            </a:r>
            <a:r>
              <a:rPr lang="de-DE" i="1" dirty="0" err="1"/>
              <a:t>people</a:t>
            </a:r>
            <a:endParaRPr lang="de-DE" i="1" dirty="0"/>
          </a:p>
          <a:p>
            <a:pPr lvl="1"/>
            <a:endParaRPr lang="de-DE" i="1" dirty="0"/>
          </a:p>
          <a:p>
            <a:pPr>
              <a:buFont typeface="Wingdings"/>
              <a:buChar char="Ø"/>
            </a:pP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agreement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must </a:t>
            </a:r>
            <a:r>
              <a:rPr lang="de-DE" dirty="0" err="1"/>
              <a:t>match</a:t>
            </a:r>
            <a:endParaRPr lang="de-DE" dirty="0"/>
          </a:p>
          <a:p>
            <a:pPr>
              <a:buFont typeface="Wingdings"/>
              <a:buChar char="Ø"/>
            </a:pPr>
            <a:r>
              <a:rPr lang="de-DE" dirty="0"/>
              <a:t>Memory: </a:t>
            </a:r>
            <a:r>
              <a:rPr lang="de-DE" dirty="0" err="1"/>
              <a:t>N</a:t>
            </a:r>
            <a:r>
              <a:rPr lang="de-DE" baseline="30000" dirty="0" err="1"/>
              <a:t>n</a:t>
            </a:r>
            <a:r>
              <a:rPr lang="de-DE" dirty="0"/>
              <a:t> A</a:t>
            </a:r>
            <a:r>
              <a:rPr lang="de-DE" baseline="30000" dirty="0"/>
              <a:t>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matching</a:t>
            </a:r>
            <a:r>
              <a:rPr lang="de-DE" dirty="0"/>
              <a:t> </a:t>
            </a:r>
            <a:r>
              <a:rPr lang="de-DE" dirty="0" err="1"/>
              <a:t>gender</a:t>
            </a:r>
            <a:r>
              <a:rPr lang="de-DE" dirty="0"/>
              <a:t>/</a:t>
            </a:r>
            <a:r>
              <a:rPr lang="de-DE" dirty="0" err="1"/>
              <a:t>number</a:t>
            </a:r>
            <a:endParaRPr lang="de-DE" dirty="0"/>
          </a:p>
          <a:p>
            <a:pPr>
              <a:buFont typeface="Wingdings"/>
              <a:buChar char="Ø"/>
            </a:pPr>
            <a:endParaRPr lang="de-DE" i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141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839200" cy="4526280"/>
          </a:xfrm>
        </p:spPr>
        <p:txBody>
          <a:bodyPr>
            <a:normAutofit fontScale="85000" lnSpcReduction="20000"/>
          </a:bodyPr>
          <a:lstStyle/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(RB never)</a:t>
            </a:r>
          </a:p>
          <a:p>
            <a:pPr marL="411480" lvl="1" indent="0">
              <a:buNone/>
            </a:pPr>
            <a:r>
              <a:rPr lang="en-US" dirty="0"/>
              <a:t>    (VB be)</a:t>
            </a:r>
          </a:p>
          <a:p>
            <a:pPr marL="411480" lvl="1" indent="0">
              <a:buNone/>
            </a:pPr>
            <a:r>
              <a:rPr lang="en-US" dirty="0"/>
              <a:t>    (NP (DT the) (</a:t>
            </a:r>
            <a:r>
              <a:rPr lang="en-US" b="1" dirty="0">
                <a:solidFill>
                  <a:srgbClr val="FF0000"/>
                </a:solidFill>
              </a:rPr>
              <a:t>ADJP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(JJ watery)) (NN pizza))))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(RB never)</a:t>
            </a:r>
          </a:p>
          <a:p>
            <a:pPr marL="411480" lvl="1" indent="0">
              <a:buNone/>
            </a:pPr>
            <a:r>
              <a:rPr lang="en-US" dirty="0"/>
              <a:t>    (VB be)</a:t>
            </a:r>
          </a:p>
          <a:p>
            <a:pPr marL="411480" lvl="1" indent="0">
              <a:buNone/>
            </a:pPr>
            <a:r>
              <a:rPr lang="en-US" dirty="0"/>
              <a:t>    (NP (DT the) (JJ watery) (NN pizza))))</a:t>
            </a:r>
          </a:p>
        </p:txBody>
      </p:sp>
    </p:spTree>
    <p:extLst>
      <p:ext uri="{BB962C8B-B14F-4D97-AF65-F5344CB8AC3E}">
        <p14:creationId xmlns:p14="http://schemas.microsoft.com/office/powerpoint/2010/main" val="14673054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839200" cy="4526280"/>
          </a:xfrm>
        </p:spPr>
        <p:txBody>
          <a:bodyPr>
            <a:normAutofit fontScale="92500" lnSpcReduction="20000"/>
          </a:bodyPr>
          <a:lstStyle/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</a:t>
            </a:r>
            <a:r>
              <a:rPr lang="en-US" b="1" dirty="0">
                <a:solidFill>
                  <a:srgbClr val="FF0000"/>
                </a:solidFill>
              </a:rPr>
              <a:t>VP</a:t>
            </a:r>
          </a:p>
          <a:p>
            <a:pPr marL="411480" lvl="1" indent="0">
              <a:buNone/>
            </a:pPr>
            <a:r>
              <a:rPr lang="en-US" dirty="0"/>
              <a:t>      (RB never)</a:t>
            </a:r>
          </a:p>
          <a:p>
            <a:pPr marL="411480" lvl="1" indent="0">
              <a:buNone/>
            </a:pPr>
            <a:r>
              <a:rPr lang="en-US" dirty="0"/>
              <a:t>      (VP (VB be) (NP (DT the) (ADJP (JJ watery)) (NN pizza))))))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(VP (RB never) (VP (VB be) (NP (DT the) (JJ watery) (NN pizza))))))</a:t>
            </a:r>
          </a:p>
        </p:txBody>
      </p:sp>
    </p:spTree>
    <p:extLst>
      <p:ext uri="{BB962C8B-B14F-4D97-AF65-F5344CB8AC3E}">
        <p14:creationId xmlns:p14="http://schemas.microsoft.com/office/powerpoint/2010/main" val="2835238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homework – for Monday, 25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Add rules so that the following sentences are parsed: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It is not their home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They are very watery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I was calling on the phone</a:t>
            </a:r>
          </a:p>
          <a:p>
            <a:pPr marL="411480" lvl="1" indent="0">
              <a:buNone/>
            </a:pPr>
            <a:r>
              <a:rPr lang="en-US" dirty="0"/>
              <a:t>Transition rules could be missing and words could be missing!</a:t>
            </a:r>
          </a:p>
          <a:p>
            <a:endParaRPr lang="en-US" dirty="0"/>
          </a:p>
          <a:p>
            <a:r>
              <a:rPr lang="en-US" dirty="0"/>
              <a:t>Prevent the variable VP and ADJ problems so the ‘pizza’ sentences is unambiguous like this:</a:t>
            </a:r>
          </a:p>
          <a:p>
            <a:pPr marL="411480" lvl="1" indent="0">
              <a:buNone/>
            </a:pPr>
            <a:r>
              <a:rPr lang="en-US" dirty="0"/>
              <a:t>(S</a:t>
            </a:r>
          </a:p>
          <a:p>
            <a:pPr marL="411480" lvl="1" indent="0">
              <a:buNone/>
            </a:pPr>
            <a:r>
              <a:rPr lang="en-US" dirty="0"/>
              <a:t>  (NP (PRP It))</a:t>
            </a:r>
          </a:p>
          <a:p>
            <a:pPr marL="411480" lvl="1" indent="0">
              <a:buNone/>
            </a:pPr>
            <a:r>
              <a:rPr lang="en-US" dirty="0"/>
              <a:t>  (VP</a:t>
            </a:r>
          </a:p>
          <a:p>
            <a:pPr marL="411480" lvl="1" indent="0">
              <a:buNone/>
            </a:pPr>
            <a:r>
              <a:rPr lang="en-US" dirty="0"/>
              <a:t>    (MD should)</a:t>
            </a:r>
          </a:p>
          <a:p>
            <a:pPr marL="411480" lvl="1" indent="0">
              <a:buNone/>
            </a:pPr>
            <a:r>
              <a:rPr lang="en-US" dirty="0"/>
              <a:t>    (VP</a:t>
            </a:r>
          </a:p>
          <a:p>
            <a:pPr marL="411480" lvl="1" indent="0">
              <a:buNone/>
            </a:pPr>
            <a:r>
              <a:rPr lang="en-US" dirty="0"/>
              <a:t>      (RB never)</a:t>
            </a:r>
          </a:p>
          <a:p>
            <a:pPr marL="411480" lvl="1" indent="0">
              <a:buNone/>
            </a:pPr>
            <a:r>
              <a:rPr lang="en-US" dirty="0"/>
              <a:t>      (VP (VB be) (NP (DT the) (ADJP (JJ watery)) (NN pizza))))))</a:t>
            </a:r>
          </a:p>
        </p:txBody>
      </p:sp>
    </p:spTree>
    <p:extLst>
      <p:ext uri="{BB962C8B-B14F-4D97-AF65-F5344CB8AC3E}">
        <p14:creationId xmlns:p14="http://schemas.microsoft.com/office/powerpoint/2010/main" val="222421275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to submit:</a:t>
            </a:r>
          </a:p>
          <a:p>
            <a:pPr lvl="1"/>
            <a:r>
              <a:rPr lang="en-US" dirty="0"/>
              <a:t>Edit the script to add your rules directly</a:t>
            </a:r>
          </a:p>
          <a:p>
            <a:pPr lvl="1"/>
            <a:r>
              <a:rPr lang="en-US" dirty="0"/>
              <a:t>You can make life easier for TAs by doing:</a:t>
            </a:r>
          </a:p>
          <a:p>
            <a:pPr lvl="2"/>
            <a:r>
              <a:rPr lang="en-US" dirty="0" err="1"/>
              <a:t>grammar_string</a:t>
            </a:r>
            <a:r>
              <a:rPr lang="en-US" dirty="0"/>
              <a:t> == </a:t>
            </a:r>
            <a:r>
              <a:rPr lang="en-US" b="1" dirty="0">
                <a:solidFill>
                  <a:srgbClr val="008000"/>
                </a:solidFill>
              </a:rPr>
              <a:t>"""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/>
              <a:t>…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VB -&gt; "go"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SENT -&gt; "."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"""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 err="1"/>
              <a:t>grammar_string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+=</a:t>
            </a:r>
            <a:r>
              <a:rPr lang="en-US" dirty="0"/>
              <a:t> </a:t>
            </a:r>
            <a:r>
              <a:rPr lang="en-US" b="1" dirty="0">
                <a:solidFill>
                  <a:srgbClr val="008000"/>
                </a:solidFill>
              </a:rPr>
              <a:t>"S -&gt; SENT"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08192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How to submit:</a:t>
            </a:r>
          </a:p>
          <a:p>
            <a:pPr lvl="1"/>
            <a:r>
              <a:rPr lang="en-US" dirty="0"/>
              <a:t>Add test sentences and repeat this code chunk for each sentence you should parse – </a:t>
            </a:r>
            <a:r>
              <a:rPr lang="en-US" b="1" dirty="0"/>
              <a:t>test your code</a:t>
            </a:r>
            <a:r>
              <a:rPr lang="en-US" dirty="0"/>
              <a:t>!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…</a:t>
            </a:r>
          </a:p>
          <a:p>
            <a:pPr marL="411480" lvl="1" indent="0">
              <a:buNone/>
            </a:pPr>
            <a:r>
              <a:rPr lang="en-US" dirty="0"/>
              <a:t>test_sent</a:t>
            </a: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"I could go on and on"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(test_sent</a:t>
            </a: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trees = </a:t>
            </a:r>
            <a:r>
              <a:rPr lang="en-US" dirty="0" err="1"/>
              <a:t>parser.parse</a:t>
            </a:r>
            <a:r>
              <a:rPr lang="en-US" dirty="0"/>
              <a:t>(tokenized)</a:t>
            </a:r>
            <a:br>
              <a:rPr lang="en-US" dirty="0"/>
            </a:br>
            <a:br>
              <a:rPr lang="en-US" i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tree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trees: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tree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626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Chomsky Hierarchy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059364"/>
          </a:xfrm>
        </p:spPr>
        <p:txBody>
          <a:bodyPr>
            <a:normAutofit/>
          </a:bodyPr>
          <a:lstStyle/>
          <a:p>
            <a:r>
              <a:rPr lang="en-US" dirty="0"/>
              <a:t>“self-embedding” categories:</a:t>
            </a:r>
          </a:p>
          <a:p>
            <a:pPr lvl="1"/>
            <a:r>
              <a:rPr lang="en-US" dirty="0"/>
              <a:t>Are a feature of </a:t>
            </a:r>
            <a:r>
              <a:rPr lang="en-US" b="1" dirty="0"/>
              <a:t>context free</a:t>
            </a:r>
            <a:r>
              <a:rPr lang="en-US" dirty="0"/>
              <a:t> languages</a:t>
            </a:r>
          </a:p>
          <a:p>
            <a:pPr lvl="1"/>
            <a:r>
              <a:rPr lang="en-US" dirty="0"/>
              <a:t>Allow us a sort of 'memory'</a:t>
            </a:r>
          </a:p>
          <a:p>
            <a:pPr lvl="1"/>
            <a:r>
              <a:rPr lang="en-US" dirty="0"/>
              <a:t>Long thought to cover human grammars</a:t>
            </a:r>
          </a:p>
          <a:p>
            <a:r>
              <a:rPr lang="en-US" dirty="0"/>
              <a:t>Context free grammars (CFGs) occupy Type-2 of the Chomsky hierarchy (Chomsky 1956)</a:t>
            </a:r>
          </a:p>
          <a:p>
            <a:pPr marL="630936" lvl="2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sz="2000" dirty="0">
                <a:solidFill>
                  <a:srgbClr val="0070C0"/>
                </a:solidFill>
              </a:rPr>
              <a:t>	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		Type:	  0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			        1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                                                2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				3</a:t>
            </a:r>
          </a:p>
        </p:txBody>
      </p:sp>
      <p:pic>
        <p:nvPicPr>
          <p:cNvPr id="1026" name="Picture 2" descr="https://upload.wikimedia.org/wikipedia/commons/thumb/9/9a/Chomsky-hierarchy.svg/714px-Chomsky-hierarchy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30912"/>
            <a:ext cx="3048000" cy="21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05600" y="6302829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(Image: Wikimedia)</a:t>
            </a:r>
          </a:p>
        </p:txBody>
      </p:sp>
    </p:spTree>
    <p:extLst>
      <p:ext uri="{BB962C8B-B14F-4D97-AF65-F5344CB8AC3E}">
        <p14:creationId xmlns:p14="http://schemas.microsoft.com/office/powerpoint/2010/main" val="3681169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Chomsky Hierarchy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05936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level of complexity does human language have?</a:t>
            </a:r>
          </a:p>
          <a:p>
            <a:pPr lvl="1"/>
            <a:r>
              <a:rPr lang="en-US" dirty="0"/>
              <a:t>Regular grammar fits most </a:t>
            </a:r>
            <a:r>
              <a:rPr lang="en-US" b="1" dirty="0"/>
              <a:t>morphologies</a:t>
            </a:r>
            <a:endParaRPr lang="en-US" dirty="0"/>
          </a:p>
          <a:p>
            <a:pPr lvl="1"/>
            <a:r>
              <a:rPr lang="en-US" dirty="0"/>
              <a:t>Context Free Grammars are enough for most </a:t>
            </a:r>
            <a:r>
              <a:rPr lang="en-US" b="1" dirty="0"/>
              <a:t>syntax</a:t>
            </a:r>
            <a:endParaRPr lang="en-US" dirty="0"/>
          </a:p>
          <a:p>
            <a:pPr lvl="1"/>
            <a:r>
              <a:rPr lang="en-US" dirty="0"/>
              <a:t>Some constructions need more!</a:t>
            </a:r>
          </a:p>
          <a:p>
            <a:r>
              <a:rPr lang="en-US" dirty="0"/>
              <a:t>Context free grammars (</a:t>
            </a:r>
            <a:r>
              <a:rPr lang="en-US" b="1" dirty="0"/>
              <a:t>CFGs</a:t>
            </a:r>
            <a:r>
              <a:rPr lang="en-US" dirty="0"/>
              <a:t>) occupy Type-2:</a:t>
            </a:r>
          </a:p>
          <a:p>
            <a:endParaRPr lang="en-US" dirty="0"/>
          </a:p>
          <a:p>
            <a:pPr marL="630936" lvl="2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sz="2000" dirty="0">
                <a:solidFill>
                  <a:srgbClr val="0070C0"/>
                </a:solidFill>
              </a:rPr>
              <a:t>	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		Type:	  0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			        1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                                                2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				3</a:t>
            </a:r>
          </a:p>
        </p:txBody>
      </p:sp>
      <p:pic>
        <p:nvPicPr>
          <p:cNvPr id="1026" name="Picture 2" descr="https://upload.wikimedia.org/wikipedia/commons/thumb/9/9a/Chomsky-hierarchy.svg/714px-Chomsky-hierarchy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30912"/>
            <a:ext cx="3048000" cy="21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05600" y="6302829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(Image: Wikimedia)</a:t>
            </a:r>
          </a:p>
        </p:txBody>
      </p:sp>
    </p:spTree>
    <p:extLst>
      <p:ext uri="{BB962C8B-B14F-4D97-AF65-F5344CB8AC3E}">
        <p14:creationId xmlns:p14="http://schemas.microsoft.com/office/powerpoint/2010/main" val="2144217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Context sensitive 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few examples of context sensitive structures in natural language</a:t>
            </a:r>
          </a:p>
          <a:p>
            <a:r>
              <a:rPr lang="en-US" dirty="0"/>
              <a:t>Famous example: Swiss German crossing dependencies </a:t>
            </a:r>
            <a:r>
              <a:rPr lang="en-US" sz="2400" dirty="0"/>
              <a:t>(</a:t>
            </a:r>
            <a:r>
              <a:rPr lang="en-US" sz="2400" dirty="0" err="1"/>
              <a:t>Shieber</a:t>
            </a:r>
            <a:r>
              <a:rPr lang="en-US" sz="2400" dirty="0"/>
              <a:t> 1985)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5638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</a:t>
            </a:r>
            <a:r>
              <a:rPr lang="en-US" dirty="0" err="1"/>
              <a:t>wikimedia</a:t>
            </a:r>
            <a:endParaRPr lang="en-US" dirty="0"/>
          </a:p>
        </p:txBody>
      </p:sp>
      <p:pic>
        <p:nvPicPr>
          <p:cNvPr id="2050" name="Picture 2" descr="https://upload.wikimedia.org/wikipedia/commons/8/83/Cross-serial_dependencies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86200"/>
            <a:ext cx="6172200" cy="15944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875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Free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CFGs are nevertheless enough for most structures and much more efficient to compute</a:t>
            </a:r>
          </a:p>
          <a:p>
            <a:pPr lvl="1"/>
            <a:r>
              <a:rPr lang="en-US" dirty="0"/>
              <a:t>A context free grammar is a set of (de)composition rules over a set of symbols:</a:t>
            </a:r>
          </a:p>
          <a:p>
            <a:pPr lvl="2"/>
            <a:r>
              <a:rPr lang="en-US" dirty="0"/>
              <a:t>NP &gt; DT NN</a:t>
            </a:r>
          </a:p>
          <a:p>
            <a:pPr lvl="2"/>
            <a:r>
              <a:rPr lang="en-US" dirty="0"/>
              <a:t>NP &gt; NNP</a:t>
            </a:r>
          </a:p>
          <a:p>
            <a:pPr lvl="2"/>
            <a:r>
              <a:rPr lang="en-US" dirty="0"/>
              <a:t>DT &gt; the</a:t>
            </a:r>
          </a:p>
          <a:p>
            <a:pPr lvl="2"/>
            <a:r>
              <a:rPr lang="en-US" dirty="0"/>
              <a:t>NN &gt; house</a:t>
            </a:r>
          </a:p>
          <a:p>
            <a:pPr lvl="2"/>
            <a:r>
              <a:rPr lang="en-US" dirty="0"/>
              <a:t>NN &gt; mouse</a:t>
            </a:r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Symbols which do not decompose are called </a:t>
            </a:r>
            <a:r>
              <a:rPr lang="en-US" b="1" dirty="0"/>
              <a:t>terminals </a:t>
            </a:r>
            <a:r>
              <a:rPr lang="en-US" dirty="0"/>
              <a:t>(often =tokens)</a:t>
            </a:r>
          </a:p>
        </p:txBody>
      </p:sp>
    </p:spTree>
    <p:extLst>
      <p:ext uri="{BB962C8B-B14F-4D97-AF65-F5344CB8AC3E}">
        <p14:creationId xmlns:p14="http://schemas.microsoft.com/office/powerpoint/2010/main" val="3512238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865</TotalTime>
  <Words>2826</Words>
  <Application>Microsoft Office PowerPoint</Application>
  <PresentationFormat>On-screen Show (4:3)</PresentationFormat>
  <Paragraphs>445</Paragraphs>
  <Slides>54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9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Languages and complexity</vt:lpstr>
      <vt:lpstr>Beyond regular languages</vt:lpstr>
      <vt:lpstr>Example: center-embedding</vt:lpstr>
      <vt:lpstr>Another example</vt:lpstr>
      <vt:lpstr>The Chomsky Hierarchy</vt:lpstr>
      <vt:lpstr>The Chomsky Hierarchy</vt:lpstr>
      <vt:lpstr>Context sensitive example:</vt:lpstr>
      <vt:lpstr>Context Free Grammars</vt:lpstr>
      <vt:lpstr>Context Free Grammars</vt:lpstr>
      <vt:lpstr>Context Free Grammars</vt:lpstr>
      <vt:lpstr>Now we can generate…</vt:lpstr>
      <vt:lpstr>Exercise</vt:lpstr>
      <vt:lpstr>Exercise</vt:lpstr>
      <vt:lpstr>Exercise</vt:lpstr>
      <vt:lpstr>Exercise</vt:lpstr>
      <vt:lpstr>Your turn!</vt:lpstr>
      <vt:lpstr>How do we prevent mistakes?</vt:lpstr>
      <vt:lpstr>Add more categories</vt:lpstr>
      <vt:lpstr>How do we prevent mistakes 2?</vt:lpstr>
      <vt:lpstr>What’s wrong with this picture?</vt:lpstr>
      <vt:lpstr>Aren’t trees supposed to be binary?</vt:lpstr>
      <vt:lpstr>Context Free Grammar - Definition</vt:lpstr>
      <vt:lpstr>Great, but…</vt:lpstr>
      <vt:lpstr>Great, but…</vt:lpstr>
      <vt:lpstr>Yes, we can!</vt:lpstr>
      <vt:lpstr>Answer</vt:lpstr>
      <vt:lpstr>Saving probabilities</vt:lpstr>
      <vt:lpstr>How many rules?</vt:lpstr>
      <vt:lpstr>Very nice, but…</vt:lpstr>
      <vt:lpstr>How can we recognize a parse?</vt:lpstr>
      <vt:lpstr>How can we recognize a parse?</vt:lpstr>
      <vt:lpstr>Efficiency</vt:lpstr>
      <vt:lpstr>Dynamic programming – CKY</vt:lpstr>
      <vt:lpstr>Dynamic programming – CKY</vt:lpstr>
      <vt:lpstr>Dynamic programming – CKY</vt:lpstr>
      <vt:lpstr>Dynamic programming – CKY</vt:lpstr>
      <vt:lpstr>Dynamic programming – CKY</vt:lpstr>
      <vt:lpstr>Dynamic programming – CKY</vt:lpstr>
      <vt:lpstr>Dynamic programming – CKY</vt:lpstr>
      <vt:lpstr>Dynamic programming – CKY</vt:lpstr>
      <vt:lpstr>Some caveats</vt:lpstr>
      <vt:lpstr>Dynamic programming – CKY</vt:lpstr>
      <vt:lpstr>Dynamic programming – CKY</vt:lpstr>
      <vt:lpstr>Parsing with NLTK – part 1</vt:lpstr>
      <vt:lpstr>Compiling the grammar</vt:lpstr>
      <vt:lpstr>Parsing</vt:lpstr>
      <vt:lpstr>Output</vt:lpstr>
      <vt:lpstr>Parsing – ambiguity </vt:lpstr>
      <vt:lpstr>Output</vt:lpstr>
      <vt:lpstr>Output</vt:lpstr>
      <vt:lpstr>Next homework – for Monday, 25th </vt:lpstr>
      <vt:lpstr>Homework</vt:lpstr>
      <vt:lpstr>Homework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1558</cp:revision>
  <dcterms:created xsi:type="dcterms:W3CDTF">2015-10-05T21:10:16Z</dcterms:created>
  <dcterms:modified xsi:type="dcterms:W3CDTF">2021-11-15T17:14:09Z</dcterms:modified>
</cp:coreProperties>
</file>