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3"/>
  </p:notesMasterIdLst>
  <p:sldIdLst>
    <p:sldId id="256" r:id="rId2"/>
    <p:sldId id="532" r:id="rId3"/>
    <p:sldId id="533" r:id="rId4"/>
    <p:sldId id="320" r:id="rId5"/>
    <p:sldId id="378" r:id="rId6"/>
    <p:sldId id="364" r:id="rId7"/>
    <p:sldId id="469" r:id="rId8"/>
    <p:sldId id="470" r:id="rId9"/>
    <p:sldId id="471" r:id="rId10"/>
    <p:sldId id="472" r:id="rId11"/>
    <p:sldId id="503" r:id="rId12"/>
    <p:sldId id="504" r:id="rId13"/>
    <p:sldId id="505" r:id="rId14"/>
    <p:sldId id="506" r:id="rId15"/>
    <p:sldId id="507" r:id="rId16"/>
    <p:sldId id="508" r:id="rId17"/>
    <p:sldId id="509" r:id="rId18"/>
    <p:sldId id="510" r:id="rId19"/>
    <p:sldId id="511" r:id="rId20"/>
    <p:sldId id="525" r:id="rId21"/>
    <p:sldId id="526" r:id="rId22"/>
    <p:sldId id="512" r:id="rId23"/>
    <p:sldId id="513" r:id="rId24"/>
    <p:sldId id="527" r:id="rId25"/>
    <p:sldId id="528" r:id="rId26"/>
    <p:sldId id="515" r:id="rId27"/>
    <p:sldId id="516" r:id="rId28"/>
    <p:sldId id="517" r:id="rId29"/>
    <p:sldId id="518" r:id="rId30"/>
    <p:sldId id="529" r:id="rId31"/>
    <p:sldId id="520" r:id="rId32"/>
    <p:sldId id="521" r:id="rId33"/>
    <p:sldId id="522" r:id="rId34"/>
    <p:sldId id="531" r:id="rId35"/>
    <p:sldId id="523" r:id="rId36"/>
    <p:sldId id="524" r:id="rId37"/>
    <p:sldId id="500" r:id="rId38"/>
    <p:sldId id="501" r:id="rId39"/>
    <p:sldId id="502" r:id="rId40"/>
    <p:sldId id="530" r:id="rId41"/>
    <p:sldId id="458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CC7832"/>
    <a:srgbClr val="0000FF"/>
    <a:srgbClr val="5C9E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82" y="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0B73B-0812-4975-A8B4-D2D7AAFE4965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66361-746C-4569-A822-E768C017F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4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forms.gle/cuhoPzt6TqMeUaSm8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georgetown.zoom.us/j/94352180689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s.uni-muenchen.de/~schmid/tools/SFST/" TargetMode="External"/><Relationship Id="rId2" Type="http://schemas.openxmlformats.org/officeDocument/2006/relationships/hyperlink" Target="http://www.cis.upenn.edu/~xtag/swreleas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knowitall/morpha" TargetMode="External"/><Relationship Id="rId5" Type="http://schemas.openxmlformats.org/officeDocument/2006/relationships/hyperlink" Target="http://users.sussex.ac.uk/~johnca/morph.html" TargetMode="External"/><Relationship Id="rId4" Type="http://schemas.openxmlformats.org/officeDocument/2006/relationships/hyperlink" Target="http://www.sil.org/pckimmo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Finite State Methods (</a:t>
            </a:r>
            <a:r>
              <a:rPr lang="en-US" dirty="0" err="1"/>
              <a:t>ctd</a:t>
            </a:r>
            <a:r>
              <a:rPr lang="en-US" dirty="0"/>
              <a:t>.)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B5A34-60D8-4578-A88A-6A6C36244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F4719D-918C-4C47-8EF4-7EA9F43EBD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Testing inputs:</a:t>
            </a:r>
          </a:p>
          <a:p>
            <a:endParaRPr lang="en-US" dirty="0"/>
          </a:p>
          <a:p>
            <a:pPr lvl="1"/>
            <a:r>
              <a:rPr lang="en-US" dirty="0">
                <a:solidFill>
                  <a:srgbClr val="00B050"/>
                </a:solidFill>
              </a:rPr>
              <a:t>input ten is valid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input twenty-three is valid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input </a:t>
            </a:r>
            <a:r>
              <a:rPr lang="en-US" dirty="0" err="1">
                <a:solidFill>
                  <a:srgbClr val="FF0000"/>
                </a:solidFill>
              </a:rPr>
              <a:t>eleventy</a:t>
            </a:r>
            <a:r>
              <a:rPr lang="en-US" dirty="0">
                <a:solidFill>
                  <a:srgbClr val="FF0000"/>
                </a:solidFill>
              </a:rPr>
              <a:t> does not pass validation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input fifty-ten does not pass validation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40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forms to analyses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 far we’ve been working to generate all possible forms in a grammar, but:</a:t>
            </a:r>
          </a:p>
          <a:p>
            <a:pPr lvl="1"/>
            <a:r>
              <a:rPr lang="en-US" dirty="0"/>
              <a:t>In NLP we usually want to analyze some natural language data: </a:t>
            </a:r>
            <a:r>
              <a:rPr lang="en-US" b="1" dirty="0"/>
              <a:t>text </a:t>
            </a:r>
            <a:r>
              <a:rPr lang="en-US" b="1" dirty="0">
                <a:sym typeface="Wingdings" panose="05000000000000000000" pitchFamily="2" charset="2"/>
              </a:rPr>
              <a:t> analysis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In NLG we want to create English realizations of underlying models: </a:t>
            </a:r>
            <a:r>
              <a:rPr lang="en-US" b="1" dirty="0">
                <a:sym typeface="Wingdings" panose="05000000000000000000" pitchFamily="2" charset="2"/>
              </a:rPr>
              <a:t>analysis  text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46010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Better 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FSAs give a simple kind of output: Booleans</a:t>
            </a:r>
          </a:p>
          <a:p>
            <a:r>
              <a:rPr lang="en-US" dirty="0"/>
              <a:t>Either an input IS part of the language or it ISN’T:</a:t>
            </a:r>
          </a:p>
          <a:p>
            <a:pPr lvl="1"/>
            <a:r>
              <a:rPr lang="en-US" dirty="0"/>
              <a:t>grammatical == True / False</a:t>
            </a:r>
          </a:p>
          <a:p>
            <a:endParaRPr lang="en-US" dirty="0"/>
          </a:p>
          <a:p>
            <a:r>
              <a:rPr lang="en-US" dirty="0"/>
              <a:t>Implementation in Python re: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if</a:t>
            </a:r>
            <a:r>
              <a:rPr lang="en-US" dirty="0"/>
              <a:t> match </a:t>
            </a:r>
            <a:r>
              <a:rPr lang="en-US" b="1" dirty="0">
                <a:solidFill>
                  <a:srgbClr val="002060"/>
                </a:solidFill>
              </a:rPr>
              <a:t>is not </a:t>
            </a:r>
            <a:r>
              <a:rPr lang="en-US" dirty="0">
                <a:solidFill>
                  <a:srgbClr val="002060"/>
                </a:solidFill>
              </a:rPr>
              <a:t>None</a:t>
            </a:r>
            <a:r>
              <a:rPr lang="en-US" dirty="0"/>
              <a:t>:</a:t>
            </a:r>
          </a:p>
          <a:p>
            <a:pPr marL="630936" lvl="2" indent="0">
              <a:buNone/>
            </a:pPr>
            <a:r>
              <a:rPr lang="en-US" dirty="0"/>
              <a:t>	…</a:t>
            </a:r>
          </a:p>
        </p:txBody>
      </p:sp>
    </p:spTree>
    <p:extLst>
      <p:ext uri="{BB962C8B-B14F-4D97-AF65-F5344CB8AC3E}">
        <p14:creationId xmlns:p14="http://schemas.microsoft.com/office/powerpoint/2010/main" val="11754197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Our automaton goes over the input, symbol by symbol, and tries to find a valid set of states </a:t>
            </a:r>
          </a:p>
          <a:p>
            <a:endParaRPr lang="en-US" dirty="0"/>
          </a:p>
          <a:p>
            <a:r>
              <a:rPr lang="en-US" dirty="0"/>
              <a:t>We can think of this as reading a tape with letters: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But there’s no place to give output…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We need </a:t>
            </a:r>
            <a:r>
              <a:rPr lang="en-US" b="1" dirty="0"/>
              <a:t>another tape</a:t>
            </a:r>
            <a:r>
              <a:rPr lang="en-US" dirty="0"/>
              <a:t>!</a:t>
            </a:r>
          </a:p>
        </p:txBody>
      </p:sp>
      <p:pic>
        <p:nvPicPr>
          <p:cNvPr id="4" name="Picture 2" descr="https://upload.wikimedia.org/wikipedia/commons/thumb/a/a2/Turing_machine_2b.svg/550px-Turing_machine_2b.svg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276600"/>
            <a:ext cx="52387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4237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Transducers (FSTs)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Finite State Transducer is a Finite Automaton with two tapes: </a:t>
            </a:r>
            <a:r>
              <a:rPr lang="en-US" b="1" dirty="0"/>
              <a:t>input</a:t>
            </a:r>
            <a:r>
              <a:rPr lang="en-US" dirty="0"/>
              <a:t> and </a:t>
            </a:r>
            <a:r>
              <a:rPr lang="en-US" b="1" dirty="0"/>
              <a:t>output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(also: </a:t>
            </a:r>
            <a:r>
              <a:rPr lang="en-US" b="1" dirty="0"/>
              <a:t>lower</a:t>
            </a:r>
            <a:r>
              <a:rPr lang="en-US" dirty="0"/>
              <a:t> and </a:t>
            </a:r>
            <a:r>
              <a:rPr lang="en-US" b="1" dirty="0"/>
              <a:t>upper</a:t>
            </a:r>
            <a:r>
              <a:rPr lang="en-US" dirty="0"/>
              <a:t>)</a:t>
            </a:r>
          </a:p>
        </p:txBody>
      </p:sp>
      <p:pic>
        <p:nvPicPr>
          <p:cNvPr id="4" name="Picture 2" descr="https://upload.wikimedia.org/wikipedia/commons/thumb/a/a2/Turing_machine_2b.svg/550px-Turing_machine_2b.svg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50" y="4648200"/>
            <a:ext cx="52387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971800" y="3750799"/>
            <a:ext cx="5276850" cy="6477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098621" y="3933837"/>
            <a:ext cx="362542" cy="281623"/>
          </a:xfrm>
          <a:prstGeom prst="rect">
            <a:avLst/>
          </a:prstGeom>
          <a:solidFill>
            <a:srgbClr val="5C9E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83876" y="3758625"/>
            <a:ext cx="7489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♥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48200" y="3909377"/>
            <a:ext cx="362542" cy="281623"/>
          </a:xfrm>
          <a:prstGeom prst="rect">
            <a:avLst/>
          </a:prstGeom>
          <a:solidFill>
            <a:srgbClr val="5C9E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19600" y="3758625"/>
            <a:ext cx="7489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♥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123858" y="3909377"/>
            <a:ext cx="362542" cy="281623"/>
          </a:xfrm>
          <a:prstGeom prst="rect">
            <a:avLst/>
          </a:prstGeom>
          <a:solidFill>
            <a:srgbClr val="5C9E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029200" y="3711714"/>
            <a:ext cx="4202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★</a:t>
            </a:r>
          </a:p>
        </p:txBody>
      </p:sp>
    </p:spTree>
    <p:extLst>
      <p:ext uri="{BB962C8B-B14F-4D97-AF65-F5344CB8AC3E}">
        <p14:creationId xmlns:p14="http://schemas.microsoft.com/office/powerpoint/2010/main" val="2297709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FST ≡ {Q, q0, F, </a:t>
            </a:r>
            <a:r>
              <a:rPr lang="el-GR" dirty="0"/>
              <a:t>Σ</a:t>
            </a:r>
            <a:r>
              <a:rPr lang="en-US" dirty="0"/>
              <a:t>, </a:t>
            </a:r>
            <a:r>
              <a:rPr lang="el-GR" dirty="0"/>
              <a:t>Δ</a:t>
            </a:r>
            <a:r>
              <a:rPr lang="en-US" dirty="0"/>
              <a:t>, </a:t>
            </a:r>
            <a:r>
              <a:rPr lang="el-GR" dirty="0"/>
              <a:t>δ</a:t>
            </a:r>
            <a:r>
              <a:rPr lang="en-US" dirty="0"/>
              <a:t>(</a:t>
            </a:r>
            <a:r>
              <a:rPr lang="en-US" dirty="0" err="1"/>
              <a:t>q,i</a:t>
            </a:r>
            <a:r>
              <a:rPr lang="en-US" dirty="0"/>
              <a:t>), </a:t>
            </a:r>
            <a:r>
              <a:rPr lang="el-GR" dirty="0"/>
              <a:t>σ</a:t>
            </a:r>
            <a:r>
              <a:rPr lang="en-US" dirty="0"/>
              <a:t>(</a:t>
            </a:r>
            <a:r>
              <a:rPr lang="en-US" dirty="0" err="1"/>
              <a:t>q,i</a:t>
            </a:r>
            <a:r>
              <a:rPr lang="en-US" dirty="0"/>
              <a:t>)}</a:t>
            </a:r>
          </a:p>
          <a:p>
            <a:r>
              <a:rPr lang="en-US" dirty="0"/>
              <a:t>Where:</a:t>
            </a:r>
          </a:p>
          <a:p>
            <a:pPr lvl="1"/>
            <a:r>
              <a:rPr lang="en-US" dirty="0"/>
              <a:t>Q is a set of possible states qi… </a:t>
            </a:r>
            <a:r>
              <a:rPr lang="en-US" dirty="0" err="1"/>
              <a:t>qn</a:t>
            </a:r>
            <a:endParaRPr lang="en-US" dirty="0"/>
          </a:p>
          <a:p>
            <a:pPr lvl="1"/>
            <a:r>
              <a:rPr lang="en-US" dirty="0"/>
              <a:t>q0 is the starting state within Q</a:t>
            </a:r>
          </a:p>
          <a:p>
            <a:pPr lvl="1"/>
            <a:r>
              <a:rPr lang="en-US" dirty="0"/>
              <a:t>F is a subset of end states within Q</a:t>
            </a:r>
          </a:p>
          <a:p>
            <a:pPr lvl="1"/>
            <a:r>
              <a:rPr lang="el-GR" dirty="0"/>
              <a:t>Σ</a:t>
            </a:r>
            <a:r>
              <a:rPr lang="en-US" dirty="0"/>
              <a:t> is the input alphabet</a:t>
            </a:r>
          </a:p>
          <a:p>
            <a:pPr lvl="1"/>
            <a:r>
              <a:rPr lang="el-GR" dirty="0"/>
              <a:t>Δ</a:t>
            </a:r>
            <a:r>
              <a:rPr lang="en-US" dirty="0"/>
              <a:t> is the output alphabet</a:t>
            </a:r>
          </a:p>
          <a:p>
            <a:pPr lvl="1"/>
            <a:r>
              <a:rPr lang="el-GR" dirty="0"/>
              <a:t>δ</a:t>
            </a:r>
            <a:r>
              <a:rPr lang="en-US" dirty="0"/>
              <a:t>(</a:t>
            </a:r>
            <a:r>
              <a:rPr lang="en-US" dirty="0" err="1"/>
              <a:t>q,i</a:t>
            </a:r>
            <a:r>
              <a:rPr lang="en-US" dirty="0"/>
              <a:t>) is a set of allowable transitions from state q given input </a:t>
            </a:r>
            <a:r>
              <a:rPr lang="en-US" dirty="0" err="1"/>
              <a:t>i</a:t>
            </a:r>
            <a:r>
              <a:rPr lang="en-US" dirty="0"/>
              <a:t>, mapping to some states in Q</a:t>
            </a:r>
          </a:p>
          <a:p>
            <a:pPr lvl="1"/>
            <a:r>
              <a:rPr lang="el-GR" dirty="0"/>
              <a:t>σ</a:t>
            </a:r>
            <a:r>
              <a:rPr lang="en-US" dirty="0"/>
              <a:t>(</a:t>
            </a:r>
            <a:r>
              <a:rPr lang="en-US" dirty="0" err="1"/>
              <a:t>q,i</a:t>
            </a:r>
            <a:r>
              <a:rPr lang="en-US" dirty="0"/>
              <a:t>) is a set of allowable outputs given state q and input </a:t>
            </a:r>
            <a:r>
              <a:rPr lang="en-US" dirty="0" err="1"/>
              <a:t>i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2704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Transducers as graphs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FSTs can be expressed as graphs with symbol </a:t>
            </a:r>
            <a:r>
              <a:rPr lang="en-US" b="1" dirty="0"/>
              <a:t>translations</a:t>
            </a:r>
            <a:r>
              <a:rPr lang="en-US" dirty="0"/>
              <a:t> on the transitions</a:t>
            </a:r>
          </a:p>
          <a:p>
            <a:r>
              <a:rPr lang="en-US" dirty="0"/>
              <a:t>Suppose we wanted to translate Spanish </a:t>
            </a:r>
            <a:r>
              <a:rPr lang="en-US" b="1" i="1" dirty="0" err="1"/>
              <a:t>gato</a:t>
            </a:r>
            <a:r>
              <a:rPr lang="en-US" b="1" dirty="0"/>
              <a:t> </a:t>
            </a:r>
            <a:r>
              <a:rPr lang="en-US" dirty="0"/>
              <a:t>into English </a:t>
            </a:r>
            <a:r>
              <a:rPr lang="en-US" b="1" i="1" dirty="0"/>
              <a:t>cat</a:t>
            </a:r>
            <a:r>
              <a:rPr lang="en-US" dirty="0"/>
              <a:t>:</a:t>
            </a:r>
            <a:r>
              <a:rPr lang="en-US" b="1" dirty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4343400"/>
            <a:ext cx="7419975" cy="10001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316229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Transducers as analyzers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same idea holds for morphological analysis</a:t>
            </a:r>
          </a:p>
          <a:p>
            <a:r>
              <a:rPr lang="en-US" dirty="0"/>
              <a:t>Translate a word into an analysis: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789" y="3396343"/>
            <a:ext cx="7448550" cy="2266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3574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Relations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regular relation describes: </a:t>
            </a:r>
          </a:p>
          <a:p>
            <a:pPr lvl="1"/>
            <a:r>
              <a:rPr lang="en-US" dirty="0"/>
              <a:t>for every state change in a regular automaton </a:t>
            </a:r>
          </a:p>
          <a:p>
            <a:pPr lvl="1"/>
            <a:r>
              <a:rPr lang="en-US" dirty="0"/>
              <a:t>a </a:t>
            </a:r>
            <a:r>
              <a:rPr lang="en-US" b="1" dirty="0"/>
              <a:t>finite set </a:t>
            </a:r>
            <a:r>
              <a:rPr lang="en-US" dirty="0"/>
              <a:t>of possible outputs</a:t>
            </a:r>
          </a:p>
          <a:p>
            <a:r>
              <a:rPr lang="en-US" dirty="0"/>
              <a:t>Regular relations are like bilingual dictionaries for two regular languages</a:t>
            </a:r>
          </a:p>
          <a:p>
            <a:pPr lvl="1"/>
            <a:r>
              <a:rPr lang="en-US" dirty="0"/>
              <a:t>They allow </a:t>
            </a:r>
            <a:r>
              <a:rPr lang="en-US" b="1" dirty="0"/>
              <a:t>inversion</a:t>
            </a:r>
            <a:r>
              <a:rPr lang="en-US" dirty="0"/>
              <a:t> (we can go from L2 &lt;&gt; L1)</a:t>
            </a:r>
          </a:p>
          <a:p>
            <a:pPr lvl="1"/>
            <a:r>
              <a:rPr lang="en-US" dirty="0"/>
              <a:t>Allow </a:t>
            </a:r>
            <a:r>
              <a:rPr lang="en-US" b="1" dirty="0"/>
              <a:t>composition</a:t>
            </a:r>
            <a:r>
              <a:rPr lang="en-US" dirty="0"/>
              <a:t> (L1 &gt; L2, L2 &gt; L3 </a:t>
            </a:r>
            <a:r>
              <a:rPr lang="en-US" dirty="0">
                <a:sym typeface="Wingdings" panose="05000000000000000000" pitchFamily="2" charset="2"/>
              </a:rPr>
              <a:t> L1 &gt; L3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992213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What are the alphabets for each tape?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 the one side we have real words: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cats 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panicked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tries</a:t>
            </a:r>
          </a:p>
          <a:p>
            <a:r>
              <a:rPr lang="en-US" dirty="0"/>
              <a:t>On the other side?</a:t>
            </a:r>
          </a:p>
          <a:p>
            <a:pPr lvl="1"/>
            <a:r>
              <a:rPr lang="en-US" dirty="0"/>
              <a:t>…</a:t>
            </a:r>
          </a:p>
          <a:p>
            <a:r>
              <a:rPr lang="en-US" dirty="0"/>
              <a:t>Where do we store all these words and symbols?</a:t>
            </a:r>
          </a:p>
        </p:txBody>
      </p:sp>
    </p:spTree>
    <p:extLst>
      <p:ext uri="{BB962C8B-B14F-4D97-AF65-F5344CB8AC3E}">
        <p14:creationId xmlns:p14="http://schemas.microsoft.com/office/powerpoint/2010/main" val="1670872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66710-CA64-461A-BDCC-ABDD314A9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Coding </a:t>
            </a:r>
            <a:r>
              <a:rPr lang="en-US"/>
              <a:t>Studio today!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108E2B-603C-41D6-9171-1C82D7B50C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Join </a:t>
            </a:r>
            <a:r>
              <a:rPr lang="en-US" b="1" dirty="0" err="1"/>
              <a:t>guWeCode</a:t>
            </a:r>
            <a:r>
              <a:rPr lang="en-US" b="1" dirty="0"/>
              <a:t> </a:t>
            </a:r>
            <a:r>
              <a:rPr lang="en-US" dirty="0"/>
              <a:t>on September 29th for an intro lesson on Python! </a:t>
            </a:r>
          </a:p>
          <a:p>
            <a:r>
              <a:rPr lang="en-US" dirty="0"/>
              <a:t>If you are a beginner or just want a refresher, this is a great opportunity to sharpen your Python skills and meet others interested in coding. The session will be from 5-6:30pm in St. Mary's Room 120. We hope to see you there!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RSVP: </a:t>
            </a:r>
            <a:r>
              <a:rPr lang="en-US" u="sng" dirty="0">
                <a:hlinkClick r:id="rId2"/>
              </a:rPr>
              <a:t>https://forms.gle/cuhoPzt6TqMeUaSm8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724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1F30C-DEF0-41C4-919C-ECBB7685C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we do this with </a:t>
            </a:r>
            <a:r>
              <a:rPr lang="en-US" dirty="0" err="1"/>
              <a:t>re.sub</a:t>
            </a:r>
            <a:r>
              <a:rPr lang="en-US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ED0534-1C70-4968-A133-ED46A5D00D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Maybe, but…</a:t>
            </a:r>
          </a:p>
          <a:p>
            <a:pPr lvl="1"/>
            <a:r>
              <a:rPr lang="en-US" dirty="0"/>
              <a:t>For real-world systems we will not want to write 10K character regex substitutions</a:t>
            </a:r>
          </a:p>
          <a:p>
            <a:pPr lvl="1"/>
            <a:r>
              <a:rPr lang="en-US" dirty="0"/>
              <a:t>More convenient to store words and categories in a machine readable </a:t>
            </a:r>
            <a:r>
              <a:rPr lang="en-US" b="1" dirty="0"/>
              <a:t>lexicon</a:t>
            </a:r>
            <a:endParaRPr lang="en-US" dirty="0"/>
          </a:p>
          <a:p>
            <a:pPr lvl="1"/>
            <a:r>
              <a:rPr lang="en-US" dirty="0" err="1"/>
              <a:t>re.sub</a:t>
            </a:r>
            <a:r>
              <a:rPr lang="en-US" dirty="0"/>
              <a:t> is a bit different from textbooks FSTs:</a:t>
            </a:r>
          </a:p>
          <a:p>
            <a:pPr lvl="2"/>
            <a:r>
              <a:rPr lang="en-US" dirty="0"/>
              <a:t>Allows </a:t>
            </a:r>
            <a:r>
              <a:rPr lang="en-US" b="1" dirty="0"/>
              <a:t>capturing groups</a:t>
            </a:r>
          </a:p>
          <a:p>
            <a:pPr lvl="2"/>
            <a:r>
              <a:rPr lang="en-US" dirty="0"/>
              <a:t>Inversion property not guaranteed</a:t>
            </a:r>
          </a:p>
          <a:p>
            <a:pPr lvl="1"/>
            <a:r>
              <a:rPr lang="en-US" dirty="0"/>
              <a:t>Python </a:t>
            </a:r>
            <a:r>
              <a:rPr lang="en-US" b="1" dirty="0"/>
              <a:t>re </a:t>
            </a:r>
            <a:r>
              <a:rPr lang="en-US" dirty="0"/>
              <a:t>is also not actually that efficient… (esp. generation from nulls or ‘epsilons’)</a:t>
            </a:r>
          </a:p>
        </p:txBody>
      </p:sp>
    </p:spTree>
    <p:extLst>
      <p:ext uri="{BB962C8B-B14F-4D97-AF65-F5344CB8AC3E}">
        <p14:creationId xmlns:p14="http://schemas.microsoft.com/office/powerpoint/2010/main" val="5044394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E5B7B-D7C4-47C1-8946-B4971C9C2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Enter the .</a:t>
            </a:r>
            <a:r>
              <a:rPr lang="en-US" dirty="0" err="1"/>
              <a:t>lexc</a:t>
            </a:r>
            <a:r>
              <a:rPr lang="en-US" dirty="0"/>
              <a:t> format!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25AB30-633A-4E71-BFD4-81C343BE80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Developed by Xerox/AT&amp;T for XFST</a:t>
            </a:r>
          </a:p>
          <a:p>
            <a:r>
              <a:rPr lang="en-US" dirty="0"/>
              <a:t>De-facto standard in most commercial FSMs</a:t>
            </a:r>
          </a:p>
          <a:p>
            <a:r>
              <a:rPr lang="en-US" dirty="0"/>
              <a:t>Used for morphological analysis, date/other pattern recognizers, template generation…</a:t>
            </a:r>
          </a:p>
          <a:p>
            <a:endParaRPr lang="en-US" dirty="0"/>
          </a:p>
          <a:p>
            <a:r>
              <a:rPr lang="en-US" dirty="0"/>
              <a:t>Basic idea: </a:t>
            </a:r>
          </a:p>
          <a:p>
            <a:pPr lvl="1"/>
            <a:r>
              <a:rPr lang="en-US" dirty="0"/>
              <a:t>Define symbols and categories</a:t>
            </a:r>
          </a:p>
          <a:p>
            <a:pPr lvl="1"/>
            <a:r>
              <a:rPr lang="en-US" dirty="0"/>
              <a:t>Cascade through a set of continuation categories</a:t>
            </a:r>
          </a:p>
          <a:p>
            <a:pPr lvl="1"/>
            <a:r>
              <a:rPr lang="en-US" dirty="0"/>
              <a:t>Output analyses as we go along</a:t>
            </a:r>
          </a:p>
          <a:p>
            <a:pPr lvl="1"/>
            <a:r>
              <a:rPr lang="en-US" dirty="0"/>
              <a:t>Invert for generation</a:t>
            </a:r>
          </a:p>
        </p:txBody>
      </p:sp>
    </p:spTree>
    <p:extLst>
      <p:ext uri="{BB962C8B-B14F-4D97-AF65-F5344CB8AC3E}">
        <p14:creationId xmlns:p14="http://schemas.microsoft.com/office/powerpoint/2010/main" val="39446985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Enter the .</a:t>
            </a:r>
            <a:r>
              <a:rPr lang="en-US" dirty="0" err="1"/>
              <a:t>lexc</a:t>
            </a:r>
            <a:r>
              <a:rPr lang="en-US" dirty="0"/>
              <a:t> format!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11480" lvl="1" indent="0">
              <a:buNone/>
            </a:pPr>
            <a:r>
              <a:rPr lang="en-US" b="1" dirty="0" err="1">
                <a:solidFill>
                  <a:srgbClr val="0000FF"/>
                </a:solidFill>
              </a:rPr>
              <a:t>Multichar_Symbols</a:t>
            </a:r>
            <a:r>
              <a:rPr lang="en-US" dirty="0"/>
              <a:t> +N +Sg +Pl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Root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Noun ;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Noun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cat   </a:t>
            </a:r>
            <a:r>
              <a:rPr lang="en-US" dirty="0" err="1"/>
              <a:t>Ninf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</a:t>
            </a:r>
            <a:r>
              <a:rPr lang="en-US" dirty="0" err="1"/>
              <a:t>Ninf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+N+Sg:0   #;</a:t>
            </a:r>
          </a:p>
          <a:p>
            <a:pPr marL="411480" lvl="1" indent="0">
              <a:buNone/>
            </a:pPr>
            <a:r>
              <a:rPr lang="en-US" dirty="0"/>
              <a:t>+</a:t>
            </a:r>
            <a:r>
              <a:rPr lang="en-US" dirty="0" err="1"/>
              <a:t>N+Pl:s</a:t>
            </a:r>
            <a:r>
              <a:rPr lang="en-US" dirty="0"/>
              <a:t>  #;</a:t>
            </a:r>
          </a:p>
        </p:txBody>
      </p:sp>
    </p:spTree>
    <p:extLst>
      <p:ext uri="{BB962C8B-B14F-4D97-AF65-F5344CB8AC3E}">
        <p14:creationId xmlns:p14="http://schemas.microsoft.com/office/powerpoint/2010/main" val="38614605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 we can “translate”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628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Download from Canvas (Code &gt; </a:t>
            </a:r>
            <a:r>
              <a:rPr lang="en-US" sz="2400" dirty="0" err="1"/>
              <a:t>fsm</a:t>
            </a:r>
            <a:r>
              <a:rPr lang="en-US" sz="2400" dirty="0"/>
              <a:t>): </a:t>
            </a:r>
          </a:p>
          <a:p>
            <a:pPr lvl="1"/>
            <a:r>
              <a:rPr lang="en-US" sz="2000" b="1" i="1" dirty="0" err="1"/>
              <a:t>cat.lexc</a:t>
            </a:r>
            <a:r>
              <a:rPr lang="en-US" sz="2000" dirty="0"/>
              <a:t> </a:t>
            </a:r>
          </a:p>
          <a:p>
            <a:pPr lvl="1"/>
            <a:r>
              <a:rPr lang="en-US" sz="2000" b="1" i="1" dirty="0"/>
              <a:t>run_cat_lexc.py, fst.py</a:t>
            </a:r>
          </a:p>
          <a:p>
            <a:pPr marL="0" indent="0">
              <a:buNone/>
            </a:pPr>
            <a:endParaRPr lang="en-US" sz="2400" b="1" i="1" dirty="0"/>
          </a:p>
          <a:p>
            <a:pPr marL="0" indent="0">
              <a:buNone/>
            </a:pPr>
            <a:r>
              <a:rPr lang="en-US" sz="2400" b="1" i="1" dirty="0"/>
              <a:t>&gt; python run_cat_lexc.py -h</a:t>
            </a:r>
          </a:p>
          <a:p>
            <a:pPr marL="0" indent="0">
              <a:buNone/>
            </a:pPr>
            <a:endParaRPr lang="en-US" sz="2000" b="1" i="1" dirty="0"/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usage: run_cat_lexc.py [-h] 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lexc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inputfile</a:t>
            </a:r>
            <a:endParaRPr lang="en-US" sz="2000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000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positional arguments: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  </a:t>
            </a:r>
            <a:r>
              <a:rPr lang="en-US" sz="20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lexc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         the .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lexc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 file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  </a:t>
            </a:r>
            <a:r>
              <a:rPr lang="en-US" sz="20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inputfile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    an input text file consisting of the words 		 to analyze, one per line</a:t>
            </a:r>
          </a:p>
          <a:p>
            <a:pPr marL="0" indent="0">
              <a:buNone/>
            </a:pPr>
            <a:endParaRPr lang="en-US" sz="2000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optional arguments: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  -h, --help  show this help message and exit</a:t>
            </a:r>
          </a:p>
        </p:txBody>
      </p:sp>
    </p:spTree>
    <p:extLst>
      <p:ext uri="{BB962C8B-B14F-4D97-AF65-F5344CB8AC3E}">
        <p14:creationId xmlns:p14="http://schemas.microsoft.com/office/powerpoint/2010/main" val="37377273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71286-4147-4195-9FAE-59B9D4568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 we can “translate”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9E26E-15CF-4846-A1B8-3C9EA8F79E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p = </a:t>
            </a:r>
            <a:r>
              <a:rPr lang="en-US" dirty="0" err="1"/>
              <a:t>argparse.ArgumentParser</a:t>
            </a:r>
            <a:r>
              <a:rPr lang="en-US" dirty="0"/>
              <a:t>()</a:t>
            </a:r>
          </a:p>
          <a:p>
            <a:pPr marL="0" indent="0">
              <a:buNone/>
            </a:pPr>
            <a:r>
              <a:rPr lang="en-US" dirty="0" err="1"/>
              <a:t>p.add_argument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"</a:t>
            </a:r>
            <a:r>
              <a:rPr lang="en-US" dirty="0" err="1">
                <a:solidFill>
                  <a:srgbClr val="006600"/>
                </a:solidFill>
              </a:rPr>
              <a:t>lexc</a:t>
            </a:r>
            <a:r>
              <a:rPr lang="en-US" dirty="0">
                <a:solidFill>
                  <a:srgbClr val="006600"/>
                </a:solidFill>
              </a:rPr>
              <a:t>"</a:t>
            </a:r>
            <a:r>
              <a:rPr lang="en-US" dirty="0"/>
              <a:t>, help=</a:t>
            </a:r>
            <a:r>
              <a:rPr lang="en-US" dirty="0">
                <a:solidFill>
                  <a:srgbClr val="006600"/>
                </a:solidFill>
              </a:rPr>
              <a:t>"the .</a:t>
            </a:r>
            <a:r>
              <a:rPr lang="en-US" dirty="0" err="1">
                <a:solidFill>
                  <a:srgbClr val="006600"/>
                </a:solidFill>
              </a:rPr>
              <a:t>lexc</a:t>
            </a:r>
            <a:r>
              <a:rPr lang="en-US" dirty="0">
                <a:solidFill>
                  <a:srgbClr val="006600"/>
                </a:solidFill>
              </a:rPr>
              <a:t> file"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/>
              <a:t>p.add_argument</a:t>
            </a:r>
            <a:r>
              <a:rPr lang="en-US" dirty="0"/>
              <a:t>("</a:t>
            </a:r>
            <a:r>
              <a:rPr lang="en-US" dirty="0" err="1"/>
              <a:t>inputfile</a:t>
            </a:r>
            <a:r>
              <a:rPr lang="en-US" dirty="0"/>
              <a:t>", help=</a:t>
            </a:r>
            <a:r>
              <a:rPr lang="en-US" dirty="0">
                <a:solidFill>
                  <a:srgbClr val="006600"/>
                </a:solidFill>
              </a:rPr>
              <a:t>"an input text file"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options = </a:t>
            </a:r>
            <a:r>
              <a:rPr lang="en-US" dirty="0" err="1"/>
              <a:t>p.parse_args</a:t>
            </a:r>
            <a:r>
              <a:rPr lang="en-US" dirty="0"/>
              <a:t>()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compile transducer</a:t>
            </a:r>
          </a:p>
          <a:p>
            <a:pPr marL="0" indent="0">
              <a:buNone/>
            </a:pPr>
            <a:r>
              <a:rPr lang="en-US" dirty="0"/>
              <a:t>transducer = </a:t>
            </a:r>
            <a:r>
              <a:rPr lang="en-US" dirty="0" err="1"/>
              <a:t>generate_table</a:t>
            </a:r>
            <a:r>
              <a:rPr lang="en-US" dirty="0"/>
              <a:t>(</a:t>
            </a:r>
            <a:r>
              <a:rPr lang="en-US" dirty="0" err="1"/>
              <a:t>options.lexc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/>
              <a:t>fst</a:t>
            </a:r>
            <a:r>
              <a:rPr lang="en-US" dirty="0"/>
              <a:t> = FST(transducer)</a:t>
            </a:r>
          </a:p>
          <a:p>
            <a:pPr marL="0" indent="0">
              <a:buNone/>
            </a:pPr>
            <a:r>
              <a:rPr lang="en-US" dirty="0" err="1"/>
              <a:t>fst.invert</a:t>
            </a:r>
            <a:r>
              <a:rPr lang="en-US" dirty="0"/>
              <a:t>() 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Analysis, not generation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rgbClr val="002060"/>
                </a:solidFill>
              </a:rPr>
              <a:t>with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open</a:t>
            </a:r>
            <a:r>
              <a:rPr lang="en-US" dirty="0"/>
              <a:t>(</a:t>
            </a:r>
            <a:r>
              <a:rPr lang="en-US" dirty="0" err="1"/>
              <a:t>options.inputfile</a:t>
            </a:r>
            <a:r>
              <a:rPr lang="en-US" dirty="0"/>
              <a:t>, 'r', encoding=</a:t>
            </a:r>
            <a:r>
              <a:rPr lang="en-US" dirty="0">
                <a:solidFill>
                  <a:srgbClr val="006600"/>
                </a:solidFill>
              </a:rPr>
              <a:t>"utf-8"</a:t>
            </a:r>
            <a:r>
              <a:rPr lang="en-US" dirty="0"/>
              <a:t>) </a:t>
            </a:r>
            <a:r>
              <a:rPr lang="en-US" b="1" dirty="0">
                <a:solidFill>
                  <a:srgbClr val="002060"/>
                </a:solidFill>
              </a:rPr>
              <a:t>as</a:t>
            </a:r>
            <a:r>
              <a:rPr lang="en-US" dirty="0"/>
              <a:t> f: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1" dirty="0">
                <a:solidFill>
                  <a:srgbClr val="002060"/>
                </a:solidFill>
              </a:rPr>
              <a:t>for</a:t>
            </a:r>
            <a:r>
              <a:rPr lang="en-US" dirty="0"/>
              <a:t> line </a:t>
            </a:r>
            <a:r>
              <a:rPr lang="en-US" b="1" dirty="0">
                <a:solidFill>
                  <a:srgbClr val="002060"/>
                </a:solidFill>
              </a:rPr>
              <a:t>in</a:t>
            </a:r>
            <a:r>
              <a:rPr lang="en-US" dirty="0"/>
              <a:t> f: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 err="1"/>
              <a:t>fst.transduce</a:t>
            </a:r>
            <a:r>
              <a:rPr lang="en-US" dirty="0"/>
              <a:t>(</a:t>
            </a:r>
            <a:r>
              <a:rPr lang="en-US" dirty="0" err="1"/>
              <a:t>line.strip</a:t>
            </a:r>
            <a:r>
              <a:rPr lang="en-US" dirty="0"/>
              <a:t>()))</a:t>
            </a:r>
          </a:p>
        </p:txBody>
      </p:sp>
    </p:spTree>
    <p:extLst>
      <p:ext uri="{BB962C8B-B14F-4D97-AF65-F5344CB8AC3E}">
        <p14:creationId xmlns:p14="http://schemas.microsoft.com/office/powerpoint/2010/main" val="17041570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6337F-03D9-4F12-A781-69451F9D8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 we can “translate”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EF0FF-0A94-4260-8459-AB4740663AE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Inverted (analysis)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cat</a:t>
            </a:r>
          </a:p>
          <a:p>
            <a:pPr marL="0" indent="0">
              <a:buNone/>
            </a:pPr>
            <a:r>
              <a:rPr lang="en-US" dirty="0"/>
              <a:t>-&gt;</a:t>
            </a:r>
            <a:r>
              <a:rPr lang="en-US" dirty="0" err="1"/>
              <a:t>cat+N+Sg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cats</a:t>
            </a:r>
          </a:p>
          <a:p>
            <a:pPr marL="0" indent="0">
              <a:buNone/>
            </a:pPr>
            <a:r>
              <a:rPr lang="en-US" dirty="0"/>
              <a:t>-&gt;</a:t>
            </a:r>
            <a:r>
              <a:rPr lang="en-US" dirty="0" err="1"/>
              <a:t>cat+N+Pl</a:t>
            </a:r>
            <a:endParaRPr lang="en-US" dirty="0"/>
          </a:p>
          <a:p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CD942FB-83F6-4BE9-B3E1-05F3C1CD201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Uninverted</a:t>
            </a:r>
            <a:r>
              <a:rPr lang="en-US" dirty="0"/>
              <a:t> (generation)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err="1"/>
              <a:t>cat+N+Sg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-&gt;cat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cat+N+Pl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-&gt;cats</a:t>
            </a:r>
          </a:p>
        </p:txBody>
      </p:sp>
    </p:spTree>
    <p:extLst>
      <p:ext uri="{BB962C8B-B14F-4D97-AF65-F5344CB8AC3E}">
        <p14:creationId xmlns:p14="http://schemas.microsoft.com/office/powerpoint/2010/main" val="30320856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more complex lexicon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Download </a:t>
            </a:r>
            <a:r>
              <a:rPr lang="en-US" b="1" i="1" dirty="0"/>
              <a:t>english1.lexc</a:t>
            </a:r>
            <a:r>
              <a:rPr lang="en-US" dirty="0"/>
              <a:t> from Canvas</a:t>
            </a:r>
          </a:p>
          <a:p>
            <a:r>
              <a:rPr lang="en-US" dirty="0"/>
              <a:t>Some more words to play with:</a:t>
            </a:r>
          </a:p>
          <a:p>
            <a:pPr marL="411480" lvl="1" indent="0">
              <a:buNone/>
            </a:pPr>
            <a:r>
              <a:rPr lang="en-US" b="1" dirty="0" err="1">
                <a:solidFill>
                  <a:srgbClr val="0000FF"/>
                </a:solidFill>
              </a:rPr>
              <a:t>Multichar_Symbols</a:t>
            </a:r>
            <a:r>
              <a:rPr lang="en-US" dirty="0"/>
              <a:t> +N +V +</a:t>
            </a:r>
            <a:r>
              <a:rPr lang="en-US" dirty="0" err="1"/>
              <a:t>PastPart</a:t>
            </a:r>
            <a:r>
              <a:rPr lang="en-US" dirty="0"/>
              <a:t> +Past +</a:t>
            </a:r>
            <a:r>
              <a:rPr lang="en-US" dirty="0" err="1"/>
              <a:t>PresPart</a:t>
            </a:r>
            <a:r>
              <a:rPr lang="en-US" dirty="0"/>
              <a:t> +3P +Sg +Pl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Root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Noun ;</a:t>
            </a:r>
          </a:p>
          <a:p>
            <a:pPr marL="411480" lvl="1" indent="0">
              <a:buNone/>
            </a:pPr>
            <a:r>
              <a:rPr lang="en-US" dirty="0"/>
              <a:t>Verb ;</a:t>
            </a:r>
          </a:p>
        </p:txBody>
      </p:sp>
    </p:spTree>
    <p:extLst>
      <p:ext uri="{BB962C8B-B14F-4D97-AF65-F5344CB8AC3E}">
        <p14:creationId xmlns:p14="http://schemas.microsoft.com/office/powerpoint/2010/main" val="21638510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more complex lexicon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Noun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cat   </a:t>
            </a:r>
            <a:r>
              <a:rPr lang="en-US" dirty="0" err="1"/>
              <a:t>Ninf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city  </a:t>
            </a:r>
            <a:r>
              <a:rPr lang="en-US" dirty="0" err="1"/>
              <a:t>Ninf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fox   </a:t>
            </a:r>
            <a:r>
              <a:rPr lang="en-US" dirty="0" err="1"/>
              <a:t>Ninf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panic </a:t>
            </a:r>
            <a:r>
              <a:rPr lang="en-US" dirty="0" err="1"/>
              <a:t>Ninf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try   </a:t>
            </a:r>
            <a:r>
              <a:rPr lang="en-US" dirty="0" err="1"/>
              <a:t>Ninf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watch </a:t>
            </a:r>
            <a:r>
              <a:rPr lang="en-US" dirty="0" err="1"/>
              <a:t>Ninf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Verb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beg   </a:t>
            </a:r>
            <a:r>
              <a:rPr lang="en-US" dirty="0" err="1"/>
              <a:t>Vinf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fox   </a:t>
            </a:r>
            <a:r>
              <a:rPr lang="en-US" dirty="0" err="1"/>
              <a:t>Vinf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make  </a:t>
            </a:r>
            <a:r>
              <a:rPr lang="en-US" dirty="0" err="1"/>
              <a:t>Vinf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panic </a:t>
            </a:r>
            <a:r>
              <a:rPr lang="en-US" dirty="0" err="1"/>
              <a:t>Vinf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try   </a:t>
            </a:r>
            <a:r>
              <a:rPr lang="en-US" dirty="0" err="1"/>
              <a:t>Vinf</a:t>
            </a:r>
            <a:r>
              <a:rPr lang="en-US" dirty="0"/>
              <a:t>;</a:t>
            </a:r>
          </a:p>
          <a:p>
            <a:pPr marL="411480" lvl="1" indent="0">
              <a:buNone/>
            </a:pPr>
            <a:r>
              <a:rPr lang="en-US" dirty="0"/>
              <a:t>watch </a:t>
            </a:r>
            <a:r>
              <a:rPr lang="en-US" dirty="0" err="1"/>
              <a:t>Vinf</a:t>
            </a:r>
            <a:r>
              <a:rPr lang="en-US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5438918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more complex lexicon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</a:t>
            </a:r>
            <a:r>
              <a:rPr lang="en-US" dirty="0" err="1"/>
              <a:t>Ninf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+N+Sg:0   #;</a:t>
            </a:r>
          </a:p>
          <a:p>
            <a:pPr marL="411480" lvl="1" indent="0">
              <a:buNone/>
            </a:pPr>
            <a:r>
              <a:rPr lang="en-US" dirty="0"/>
              <a:t>+</a:t>
            </a:r>
            <a:r>
              <a:rPr lang="en-US" dirty="0" err="1"/>
              <a:t>N+Pl</a:t>
            </a:r>
            <a:r>
              <a:rPr lang="en-US" dirty="0"/>
              <a:t>:^s  #;</a:t>
            </a:r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LEXICON</a:t>
            </a:r>
            <a:r>
              <a:rPr lang="en-US" dirty="0"/>
              <a:t> </a:t>
            </a:r>
            <a:r>
              <a:rPr lang="en-US" dirty="0" err="1"/>
              <a:t>Vinf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 </a:t>
            </a:r>
          </a:p>
          <a:p>
            <a:pPr marL="411480" lvl="1" indent="0">
              <a:buNone/>
            </a:pPr>
            <a:r>
              <a:rPr lang="en-US" dirty="0"/>
              <a:t>+V:0             #;</a:t>
            </a:r>
          </a:p>
          <a:p>
            <a:pPr marL="411480" lvl="1" indent="0">
              <a:buNone/>
            </a:pPr>
            <a:r>
              <a:rPr lang="en-US" dirty="0"/>
              <a:t>+V+3P+Sg:^s      #;</a:t>
            </a:r>
          </a:p>
          <a:p>
            <a:pPr marL="411480" lvl="1" indent="0">
              <a:buNone/>
            </a:pPr>
            <a:r>
              <a:rPr lang="en-US" dirty="0"/>
              <a:t>+</a:t>
            </a:r>
            <a:r>
              <a:rPr lang="en-US" dirty="0" err="1"/>
              <a:t>V+Past</a:t>
            </a:r>
            <a:r>
              <a:rPr lang="en-US" dirty="0"/>
              <a:t>:^</a:t>
            </a:r>
            <a:r>
              <a:rPr lang="en-US" dirty="0" err="1"/>
              <a:t>ed</a:t>
            </a:r>
            <a:r>
              <a:rPr lang="en-US" dirty="0"/>
              <a:t>      #;</a:t>
            </a:r>
          </a:p>
          <a:p>
            <a:pPr marL="411480" lvl="1" indent="0">
              <a:buNone/>
            </a:pPr>
            <a:r>
              <a:rPr lang="en-US" dirty="0"/>
              <a:t>+</a:t>
            </a:r>
            <a:r>
              <a:rPr lang="en-US" dirty="0" err="1"/>
              <a:t>V+PastPart</a:t>
            </a:r>
            <a:r>
              <a:rPr lang="en-US" dirty="0"/>
              <a:t>:^</a:t>
            </a:r>
            <a:r>
              <a:rPr lang="en-US" dirty="0" err="1"/>
              <a:t>ed</a:t>
            </a:r>
            <a:r>
              <a:rPr lang="en-US" dirty="0"/>
              <a:t>  #;</a:t>
            </a:r>
          </a:p>
          <a:p>
            <a:pPr marL="411480" lvl="1" indent="0">
              <a:buNone/>
            </a:pPr>
            <a:r>
              <a:rPr lang="en-US" dirty="0"/>
              <a:t>+</a:t>
            </a:r>
            <a:r>
              <a:rPr lang="en-US" dirty="0" err="1"/>
              <a:t>V+PresPart</a:t>
            </a:r>
            <a:r>
              <a:rPr lang="en-US" dirty="0"/>
              <a:t>:^</a:t>
            </a:r>
            <a:r>
              <a:rPr lang="en-US" dirty="0" err="1"/>
              <a:t>ing</a:t>
            </a:r>
            <a:r>
              <a:rPr lang="en-US" dirty="0"/>
              <a:t> #;</a:t>
            </a:r>
          </a:p>
        </p:txBody>
      </p:sp>
    </p:spTree>
    <p:extLst>
      <p:ext uri="{BB962C8B-B14F-4D97-AF65-F5344CB8AC3E}">
        <p14:creationId xmlns:p14="http://schemas.microsoft.com/office/powerpoint/2010/main" val="30738747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Generating words on either tape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transducer = </a:t>
            </a:r>
            <a:r>
              <a:rPr lang="en-US" dirty="0" err="1"/>
              <a:t>generate_table</a:t>
            </a:r>
            <a:r>
              <a:rPr lang="en-US" dirty="0"/>
              <a:t>(</a:t>
            </a:r>
            <a:r>
              <a:rPr lang="en-US" dirty="0" err="1"/>
              <a:t>options.lexc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/>
              <a:t>fst</a:t>
            </a:r>
            <a:r>
              <a:rPr lang="en-US" dirty="0"/>
              <a:t> = FST(transducer)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 err="1"/>
              <a:t>fst.lower_words</a:t>
            </a:r>
            <a:r>
              <a:rPr lang="en-US" dirty="0"/>
              <a:t>(</a:t>
            </a:r>
            <a:r>
              <a:rPr lang="en-US" dirty="0">
                <a:solidFill>
                  <a:srgbClr val="7030A0"/>
                </a:solidFill>
              </a:rPr>
              <a:t>n</a:t>
            </a:r>
            <a:r>
              <a:rPr lang="en-US" dirty="0"/>
              <a:t>=</a:t>
            </a:r>
            <a:r>
              <a:rPr lang="en-US" dirty="0">
                <a:solidFill>
                  <a:srgbClr val="0000FF"/>
                </a:solidFill>
              </a:rPr>
              <a:t>3</a:t>
            </a:r>
            <a:r>
              <a:rPr lang="en-US" dirty="0"/>
              <a:t>))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try+N+Pl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try+N+Pl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fox+N+Sg</a:t>
            </a:r>
            <a:endParaRPr lang="en-US" dirty="0"/>
          </a:p>
        </p:txBody>
      </p:sp>
      <p:pic>
        <p:nvPicPr>
          <p:cNvPr id="6" name="Graphic 5" descr="Checkmark">
            <a:extLst>
              <a:ext uri="{FF2B5EF4-FFF2-40B4-BE49-F238E27FC236}">
                <a16:creationId xmlns:a16="http://schemas.microsoft.com/office/drawing/2014/main" id="{E6A047A0-10EC-4B0E-9373-752C872686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95600" y="427495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028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8629F-3BCE-4A82-BCD2-27ABD7EF0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 CS grad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9B7CCE-EEAA-4400-BF78-490C1718FD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/>
              <a:t>Friday, October 1  @1:30 PM , ZOOM:  </a:t>
            </a:r>
            <a:r>
              <a:rPr lang="en-US" u="sng" dirty="0">
                <a:hlinkClick r:id="rId2"/>
              </a:rPr>
              <a:t>https://georgetown.zoom.us/j/94352180689</a:t>
            </a:r>
            <a:r>
              <a:rPr lang="en-US" dirty="0"/>
              <a:t>  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Yang, Eugene and Lewis, David D. and Frieder, Ophir, </a:t>
            </a:r>
            <a:r>
              <a:rPr lang="en-US" b="1" dirty="0"/>
              <a:t>"Heuristic Stopping Rules For Technology-Assisted Review"</a:t>
            </a:r>
            <a:r>
              <a:rPr lang="en-US" dirty="0"/>
              <a:t>, Proceedings of the ACM Symposium on Document Engineering 2021 (</a:t>
            </a:r>
            <a:r>
              <a:rPr lang="en-US" dirty="0" err="1"/>
              <a:t>DocEng</a:t>
            </a:r>
            <a:r>
              <a:rPr lang="en-US" dirty="0"/>
              <a:t> '21) (2021)</a:t>
            </a:r>
          </a:p>
          <a:p>
            <a:r>
              <a:rPr lang="en-US" dirty="0"/>
              <a:t>Yang, Eugene and Lewis, David D. and Frieder, Ophir, </a:t>
            </a:r>
            <a:r>
              <a:rPr lang="en-US" b="1" dirty="0"/>
              <a:t>"On Minimizing Cost in Legal Document Review Workflows"</a:t>
            </a:r>
            <a:r>
              <a:rPr lang="en-US" dirty="0"/>
              <a:t>, Proceedings of the ACM Symposium on Document Engineering 2021 (</a:t>
            </a:r>
            <a:r>
              <a:rPr lang="en-US" dirty="0" err="1"/>
              <a:t>DocEng</a:t>
            </a:r>
            <a:r>
              <a:rPr lang="en-US" dirty="0"/>
              <a:t> '21) (2021) </a:t>
            </a:r>
          </a:p>
          <a:p>
            <a:r>
              <a:rPr lang="en-US" dirty="0"/>
              <a:t>Wang, </a:t>
            </a:r>
            <a:r>
              <a:rPr lang="en-US" dirty="0" err="1"/>
              <a:t>Yanchen</a:t>
            </a:r>
            <a:r>
              <a:rPr lang="en-US" dirty="0"/>
              <a:t> and Singh, Lisa, </a:t>
            </a:r>
            <a:r>
              <a:rPr lang="en-US" b="1" dirty="0"/>
              <a:t>"Analyzing the impact of missing values and selection bias on fairness"</a:t>
            </a:r>
            <a:r>
              <a:rPr lang="en-US" dirty="0"/>
              <a:t>, </a:t>
            </a:r>
            <a:r>
              <a:rPr lang="en-US" i="1" dirty="0"/>
              <a:t>Int J Data Sci Anal</a:t>
            </a:r>
            <a:r>
              <a:rPr lang="en-US" dirty="0"/>
              <a:t> 12</a:t>
            </a:r>
            <a:r>
              <a:rPr lang="en-US" b="1" dirty="0"/>
              <a:t>, </a:t>
            </a:r>
            <a:r>
              <a:rPr lang="en-US" dirty="0"/>
              <a:t>101–119 (2021).</a:t>
            </a:r>
          </a:p>
          <a:p>
            <a:r>
              <a:rPr lang="en-US" dirty="0" err="1"/>
              <a:t>Kornraphop</a:t>
            </a:r>
            <a:r>
              <a:rPr lang="en-US" dirty="0"/>
              <a:t> </a:t>
            </a:r>
            <a:r>
              <a:rPr lang="en-US" dirty="0" err="1"/>
              <a:t>Kawintiranon</a:t>
            </a:r>
            <a:r>
              <a:rPr lang="en-US" dirty="0"/>
              <a:t>, Lisa Singh. </a:t>
            </a:r>
            <a:r>
              <a:rPr lang="en-US" b="1" dirty="0"/>
              <a:t>Knowledge Enhanced Masked Language Model for Stance Detection. </a:t>
            </a:r>
            <a:r>
              <a:rPr lang="en-US" dirty="0"/>
              <a:t>Proceedings of the 2021 Conference of the North American Chapter of the Association for Computational Linguistics: Human Language Technologies (NAACL-HLT 2021). </a:t>
            </a:r>
          </a:p>
        </p:txBody>
      </p:sp>
    </p:spTree>
    <p:extLst>
      <p:ext uri="{BB962C8B-B14F-4D97-AF65-F5344CB8AC3E}">
        <p14:creationId xmlns:p14="http://schemas.microsoft.com/office/powerpoint/2010/main" val="20441606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Generating words on either tape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transducer = </a:t>
            </a:r>
            <a:r>
              <a:rPr lang="en-US" dirty="0" err="1"/>
              <a:t>generate_table</a:t>
            </a:r>
            <a:r>
              <a:rPr lang="en-US" dirty="0"/>
              <a:t>(</a:t>
            </a:r>
            <a:r>
              <a:rPr lang="en-US" dirty="0" err="1"/>
              <a:t>options.lexc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/>
              <a:t>fst</a:t>
            </a:r>
            <a:r>
              <a:rPr lang="en-US" dirty="0"/>
              <a:t> = FST(transducer)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 err="1"/>
              <a:t>fst.upper_words</a:t>
            </a:r>
            <a:r>
              <a:rPr lang="en-US" dirty="0"/>
              <a:t>(</a:t>
            </a:r>
            <a:r>
              <a:rPr lang="en-US" dirty="0">
                <a:solidFill>
                  <a:srgbClr val="7030A0"/>
                </a:solidFill>
              </a:rPr>
              <a:t>n</a:t>
            </a:r>
            <a:r>
              <a:rPr lang="en-US" dirty="0"/>
              <a:t>=</a:t>
            </a:r>
            <a:r>
              <a:rPr lang="en-US" dirty="0">
                <a:solidFill>
                  <a:srgbClr val="0000FF"/>
                </a:solidFill>
              </a:rPr>
              <a:t>3</a:t>
            </a:r>
            <a:r>
              <a:rPr lang="en-US" dirty="0"/>
              <a:t>))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watch^s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try^ed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make^ing</a:t>
            </a:r>
            <a:endParaRPr lang="en-US" dirty="0"/>
          </a:p>
        </p:txBody>
      </p:sp>
      <p:pic>
        <p:nvPicPr>
          <p:cNvPr id="5" name="Graphic 4" descr="Close">
            <a:extLst>
              <a:ext uri="{FF2B5EF4-FFF2-40B4-BE49-F238E27FC236}">
                <a16:creationId xmlns:a16="http://schemas.microsoft.com/office/drawing/2014/main" id="{062F451A-F341-4EAD-A096-7D71AFAACB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48000" y="4419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2138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We’ll need some adjustment rules to fix these:</a:t>
            </a:r>
          </a:p>
          <a:p>
            <a:pPr marL="411480" lvl="1" indent="0">
              <a:buNone/>
            </a:pPr>
            <a:r>
              <a:rPr lang="en-US" dirty="0" err="1"/>
              <a:t>watch^s</a:t>
            </a:r>
            <a:endParaRPr lang="en-US" dirty="0"/>
          </a:p>
          <a:p>
            <a:pPr marL="411480" lvl="1" indent="0">
              <a:buNone/>
            </a:pPr>
            <a:r>
              <a:rPr lang="en-US" dirty="0" err="1"/>
              <a:t>try^ed</a:t>
            </a:r>
            <a:endParaRPr lang="en-US" dirty="0"/>
          </a:p>
          <a:p>
            <a:pPr marL="411480" lvl="1" indent="0">
              <a:buNone/>
            </a:pPr>
            <a:r>
              <a:rPr lang="en-US" dirty="0" err="1"/>
              <a:t>make^ing</a:t>
            </a:r>
            <a:endParaRPr lang="en-US" dirty="0"/>
          </a:p>
          <a:p>
            <a:endParaRPr lang="en-US" dirty="0"/>
          </a:p>
          <a:p>
            <a:r>
              <a:rPr lang="en-US" dirty="0"/>
              <a:t>These rules should apply at the morpheme juncture (^ symbol used in our lexicon)</a:t>
            </a:r>
          </a:p>
        </p:txBody>
      </p:sp>
    </p:spTree>
    <p:extLst>
      <p:ext uri="{BB962C8B-B14F-4D97-AF65-F5344CB8AC3E}">
        <p14:creationId xmlns:p14="http://schemas.microsoft.com/office/powerpoint/2010/main" val="20229959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Replacement rules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We can use </a:t>
            </a:r>
            <a:r>
              <a:rPr lang="en-US" dirty="0" err="1"/>
              <a:t>re.sub</a:t>
            </a:r>
            <a:r>
              <a:rPr lang="en-US" dirty="0"/>
              <a:t> to clean up our outputs in a separate function: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b="1" dirty="0">
                <a:solidFill>
                  <a:srgbClr val="002060"/>
                </a:solidFill>
              </a:rPr>
              <a:t>def</a:t>
            </a:r>
            <a:r>
              <a:rPr lang="en-US" dirty="0"/>
              <a:t> </a:t>
            </a:r>
            <a:r>
              <a:rPr lang="en-US" dirty="0" err="1"/>
              <a:t>clean_word</a:t>
            </a:r>
            <a:r>
              <a:rPr lang="en-US" dirty="0"/>
              <a:t>(word):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e-deletion: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make^ing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-&gt;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mak^ing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 marL="411480" lvl="1" indent="0">
              <a:buNone/>
            </a:pPr>
            <a:r>
              <a:rPr lang="en-US" dirty="0"/>
              <a:t>	cleaned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dirty="0" err="1">
                <a:solidFill>
                  <a:srgbClr val="006600"/>
                </a:solidFill>
              </a:rPr>
              <a:t>r'e</a:t>
            </a:r>
            <a:r>
              <a:rPr lang="en-US" dirty="0">
                <a:solidFill>
                  <a:srgbClr val="006600"/>
                </a:solidFill>
              </a:rPr>
              <a:t>\^(</a:t>
            </a:r>
            <a:r>
              <a:rPr lang="en-US" dirty="0" err="1">
                <a:solidFill>
                  <a:srgbClr val="006600"/>
                </a:solidFill>
              </a:rPr>
              <a:t>ed|ing</a:t>
            </a:r>
            <a:r>
              <a:rPr lang="en-US" dirty="0">
                <a:solidFill>
                  <a:srgbClr val="006600"/>
                </a:solidFill>
              </a:rPr>
              <a:t>)'</a:t>
            </a:r>
            <a:r>
              <a:rPr lang="en-US" dirty="0"/>
              <a:t>,</a:t>
            </a:r>
            <a:r>
              <a:rPr lang="en-US" dirty="0">
                <a:solidFill>
                  <a:srgbClr val="006600"/>
                </a:solidFill>
              </a:rPr>
              <a:t> r'^\1'</a:t>
            </a:r>
            <a:r>
              <a:rPr lang="en-US" dirty="0"/>
              <a:t>, word)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	# e-insertion: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watch^s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-&gt;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watche^s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 marL="411480" lvl="1" indent="0">
              <a:buNone/>
            </a:pPr>
            <a:r>
              <a:rPr lang="en-US" dirty="0"/>
              <a:t>	cleaned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r'([</a:t>
            </a:r>
            <a:r>
              <a:rPr lang="en-US" dirty="0" err="1">
                <a:solidFill>
                  <a:srgbClr val="006600"/>
                </a:solidFill>
              </a:rPr>
              <a:t>szx</a:t>
            </a:r>
            <a:r>
              <a:rPr lang="en-US" dirty="0">
                <a:solidFill>
                  <a:srgbClr val="006600"/>
                </a:solidFill>
              </a:rPr>
              <a:t>]|</a:t>
            </a:r>
            <a:r>
              <a:rPr lang="en-US" dirty="0" err="1">
                <a:solidFill>
                  <a:srgbClr val="006600"/>
                </a:solidFill>
              </a:rPr>
              <a:t>ch|sh</a:t>
            </a:r>
            <a:r>
              <a:rPr lang="en-US" dirty="0">
                <a:solidFill>
                  <a:srgbClr val="006600"/>
                </a:solidFill>
              </a:rPr>
              <a:t>)\^s'</a:t>
            </a:r>
            <a:r>
              <a:rPr lang="en-US" dirty="0"/>
              <a:t>, </a:t>
            </a:r>
            <a:r>
              <a:rPr lang="en-US" dirty="0">
                <a:solidFill>
                  <a:srgbClr val="006600"/>
                </a:solidFill>
              </a:rPr>
              <a:t>r'\1^s'</a:t>
            </a:r>
            <a:r>
              <a:rPr lang="en-US" dirty="0"/>
              <a:t>, cleaned)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	# Remove remaining "^"</a:t>
            </a:r>
          </a:p>
          <a:p>
            <a:pPr marL="411480" lvl="1" indent="0">
              <a:buNone/>
            </a:pPr>
            <a:r>
              <a:rPr lang="en-US" dirty="0"/>
              <a:t>	cleaned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r'\^'</a:t>
            </a:r>
            <a:r>
              <a:rPr lang="en-US" dirty="0"/>
              <a:t>, </a:t>
            </a:r>
            <a:r>
              <a:rPr lang="en-US" dirty="0">
                <a:solidFill>
                  <a:srgbClr val="006600"/>
                </a:solidFill>
              </a:rPr>
              <a:t>''</a:t>
            </a:r>
            <a:r>
              <a:rPr lang="en-US" dirty="0"/>
              <a:t>, cleaned)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	</a:t>
            </a:r>
            <a:r>
              <a:rPr lang="en-US" b="1" dirty="0">
                <a:solidFill>
                  <a:srgbClr val="002060"/>
                </a:solidFill>
              </a:rPr>
              <a:t>return</a:t>
            </a:r>
            <a:r>
              <a:rPr lang="en-US" dirty="0"/>
              <a:t> cleaned</a:t>
            </a:r>
          </a:p>
        </p:txBody>
      </p:sp>
    </p:spTree>
    <p:extLst>
      <p:ext uri="{BB962C8B-B14F-4D97-AF65-F5344CB8AC3E}">
        <p14:creationId xmlns:p14="http://schemas.microsoft.com/office/powerpoint/2010/main" val="35378784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Combining everything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generate clean words from analyses</a:t>
            </a:r>
          </a:p>
          <a:p>
            <a:pPr marL="0" indent="0">
              <a:buNone/>
            </a:pPr>
            <a:r>
              <a:rPr lang="en-US" sz="2400" dirty="0"/>
              <a:t>print(</a:t>
            </a:r>
            <a:r>
              <a:rPr lang="en-US" sz="2400" dirty="0">
                <a:solidFill>
                  <a:srgbClr val="006600"/>
                </a:solidFill>
              </a:rPr>
              <a:t>"\</a:t>
            </a:r>
            <a:r>
              <a:rPr lang="en-US" sz="2400" dirty="0" err="1">
                <a:solidFill>
                  <a:srgbClr val="006600"/>
                </a:solidFill>
              </a:rPr>
              <a:t>nGenerating</a:t>
            </a:r>
            <a:r>
              <a:rPr lang="en-US" sz="2400" dirty="0">
                <a:solidFill>
                  <a:srgbClr val="006600"/>
                </a:solidFill>
              </a:rPr>
              <a:t> clean word forms:\n"</a:t>
            </a:r>
            <a:r>
              <a:rPr lang="en-US" sz="2400" dirty="0"/>
              <a:t> + </a:t>
            </a:r>
            <a:r>
              <a:rPr lang="en-US" sz="2400" dirty="0">
                <a:solidFill>
                  <a:srgbClr val="006600"/>
                </a:solidFill>
              </a:rPr>
              <a:t>"="</a:t>
            </a:r>
            <a:r>
              <a:rPr lang="en-US" sz="2400" dirty="0"/>
              <a:t>*</a:t>
            </a:r>
            <a:r>
              <a:rPr lang="en-US" sz="2400" dirty="0">
                <a:solidFill>
                  <a:srgbClr val="0000FF"/>
                </a:solidFill>
              </a:rPr>
              <a:t>20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r>
              <a:rPr lang="en-US" sz="2400" dirty="0" err="1"/>
              <a:t>to_generate</a:t>
            </a:r>
            <a:r>
              <a:rPr lang="en-US" sz="2400" dirty="0"/>
              <a:t> = </a:t>
            </a:r>
            <a:r>
              <a:rPr lang="en-US" sz="2400" b="1" dirty="0">
                <a:solidFill>
                  <a:srgbClr val="002060"/>
                </a:solidFill>
              </a:rPr>
              <a:t>open</a:t>
            </a:r>
            <a:r>
              <a:rPr lang="en-US" sz="2400" dirty="0"/>
              <a:t>(</a:t>
            </a:r>
            <a:r>
              <a:rPr lang="en-US" sz="2400" dirty="0" err="1"/>
              <a:t>options.inputfile</a:t>
            </a:r>
            <a:r>
              <a:rPr lang="en-US" sz="2400" dirty="0"/>
              <a:t>, encoding=</a:t>
            </a:r>
            <a:r>
              <a:rPr lang="en-US" sz="2400" dirty="0">
                <a:solidFill>
                  <a:srgbClr val="006600"/>
                </a:solidFill>
              </a:rPr>
              <a:t>"utf-8"</a:t>
            </a:r>
            <a:r>
              <a:rPr lang="en-US" sz="2400" dirty="0"/>
              <a:t>).read()</a:t>
            </a:r>
          </a:p>
          <a:p>
            <a:pPr marL="0" indent="0">
              <a:buNone/>
            </a:pPr>
            <a:r>
              <a:rPr lang="en-US" sz="2400" dirty="0" err="1"/>
              <a:t>to_generate</a:t>
            </a:r>
            <a:r>
              <a:rPr lang="en-US" sz="2400" dirty="0"/>
              <a:t> = </a:t>
            </a:r>
            <a:r>
              <a:rPr lang="en-US" sz="2400" dirty="0" err="1"/>
              <a:t>to_generate.strip</a:t>
            </a:r>
            <a:r>
              <a:rPr lang="en-US" sz="2400" dirty="0"/>
              <a:t>().split(</a:t>
            </a:r>
            <a:r>
              <a:rPr lang="en-US" sz="2400" dirty="0">
                <a:solidFill>
                  <a:srgbClr val="006600"/>
                </a:solidFill>
              </a:rPr>
              <a:t>"\n"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002060"/>
                </a:solidFill>
              </a:rPr>
              <a:t>for</a:t>
            </a:r>
            <a:r>
              <a:rPr lang="en-US" sz="2400" dirty="0"/>
              <a:t> analysis </a:t>
            </a:r>
            <a:r>
              <a:rPr lang="en-US" sz="2400" b="1" dirty="0">
                <a:solidFill>
                  <a:srgbClr val="002060"/>
                </a:solidFill>
              </a:rPr>
              <a:t>in</a:t>
            </a:r>
            <a:r>
              <a:rPr lang="en-US" sz="2400" dirty="0"/>
              <a:t> </a:t>
            </a:r>
            <a:r>
              <a:rPr lang="en-US" sz="2400" dirty="0" err="1"/>
              <a:t>to_generate</a:t>
            </a:r>
            <a:r>
              <a:rPr lang="en-US" sz="2400" dirty="0"/>
              <a:t>:</a:t>
            </a:r>
          </a:p>
          <a:p>
            <a:pPr marL="0" indent="0">
              <a:buNone/>
            </a:pPr>
            <a:r>
              <a:rPr lang="en-US" sz="2400" dirty="0"/>
              <a:t>	generated = </a:t>
            </a:r>
            <a:r>
              <a:rPr lang="en-US" sz="2400" dirty="0" err="1"/>
              <a:t>fst.transduce</a:t>
            </a:r>
            <a:r>
              <a:rPr lang="en-US" sz="2400" dirty="0"/>
              <a:t>(</a:t>
            </a:r>
            <a:r>
              <a:rPr lang="en-US" sz="2400" dirty="0" err="1"/>
              <a:t>analysis,</a:t>
            </a:r>
            <a:r>
              <a:rPr lang="en-US" sz="2400" dirty="0" err="1">
                <a:solidFill>
                  <a:srgbClr val="7030A0"/>
                </a:solidFill>
              </a:rPr>
              <a:t>with_input</a:t>
            </a:r>
            <a:r>
              <a:rPr lang="en-US" sz="2400" dirty="0"/>
              <a:t>=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False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r>
              <a:rPr lang="en-US" sz="2400" dirty="0"/>
              <a:t>	generated = </a:t>
            </a:r>
            <a:r>
              <a:rPr lang="en-US" sz="2400" dirty="0" err="1"/>
              <a:t>clean_word</a:t>
            </a:r>
            <a:r>
              <a:rPr lang="en-US" sz="2400" dirty="0"/>
              <a:t>(generated)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b="1" dirty="0">
                <a:solidFill>
                  <a:srgbClr val="002060"/>
                </a:solidFill>
              </a:rPr>
              <a:t>print</a:t>
            </a:r>
            <a:r>
              <a:rPr lang="en-US" sz="2400" dirty="0"/>
              <a:t>(generated)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i="1" dirty="0"/>
              <a:t>cats</a:t>
            </a:r>
          </a:p>
          <a:p>
            <a:pPr marL="0" indent="0">
              <a:buNone/>
            </a:pPr>
            <a:r>
              <a:rPr lang="en-US" sz="2400" i="1" dirty="0"/>
              <a:t>watches</a:t>
            </a:r>
          </a:p>
          <a:p>
            <a:pPr marL="0" indent="0">
              <a:buNone/>
            </a:pPr>
            <a:r>
              <a:rPr lang="en-US" sz="2400" i="1" dirty="0"/>
              <a:t>making</a:t>
            </a:r>
          </a:p>
        </p:txBody>
      </p:sp>
      <p:pic>
        <p:nvPicPr>
          <p:cNvPr id="6" name="Graphic 5" descr="Checkmark">
            <a:extLst>
              <a:ext uri="{FF2B5EF4-FFF2-40B4-BE49-F238E27FC236}">
                <a16:creationId xmlns:a16="http://schemas.microsoft.com/office/drawing/2014/main" id="{45D5C636-5943-4003-A92F-327A5AA12F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62200" y="50292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1814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3709B-984E-41A9-9A79-712D7BF07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Epsilon insertion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73A7A-7D7F-4EF9-B5D0-7D949BD173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46236"/>
            <a:ext cx="8382000" cy="48307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Note that analysis doesn’t quite work, since we expect inputs like “</a:t>
            </a:r>
            <a:r>
              <a:rPr lang="en-US" dirty="0" err="1"/>
              <a:t>cat</a:t>
            </a:r>
            <a:r>
              <a:rPr lang="en-US" dirty="0" err="1">
                <a:solidFill>
                  <a:srgbClr val="FF0000"/>
                </a:solidFill>
              </a:rPr>
              <a:t>^</a:t>
            </a:r>
            <a:r>
              <a:rPr lang="en-US" dirty="0" err="1"/>
              <a:t>s</a:t>
            </a:r>
            <a:r>
              <a:rPr lang="en-US" dirty="0"/>
              <a:t>”</a:t>
            </a:r>
          </a:p>
          <a:p>
            <a:r>
              <a:rPr lang="en-US" dirty="0"/>
              <a:t>Pure C++ FSMs can consider producing such symbols from empty input, also called ‘epsilon’</a:t>
            </a:r>
          </a:p>
          <a:p>
            <a:r>
              <a:rPr lang="en-US" dirty="0"/>
              <a:t>For our pure Python code we can do this: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400" dirty="0"/>
              <a:t>analyzed = </a:t>
            </a:r>
            <a:r>
              <a:rPr lang="en-US" sz="2400" dirty="0" err="1"/>
              <a:t>fst.transduce</a:t>
            </a:r>
            <a:r>
              <a:rPr lang="en-US" sz="2400" dirty="0"/>
              <a:t>(</a:t>
            </a:r>
            <a:r>
              <a:rPr lang="en-US" sz="2400" dirty="0" err="1"/>
              <a:t>word,</a:t>
            </a:r>
            <a:r>
              <a:rPr lang="en-US" sz="2400" dirty="0" err="1">
                <a:solidFill>
                  <a:srgbClr val="7030A0"/>
                </a:solidFill>
              </a:rPr>
              <a:t>with_input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CC7832"/>
                </a:solidFill>
              </a:rPr>
              <a:t>False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re.sub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cannot invert caret deletion (epsilon insertion)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002060"/>
                </a:solidFill>
              </a:rPr>
              <a:t>if</a:t>
            </a:r>
            <a:r>
              <a:rPr lang="en-US" sz="2400" dirty="0"/>
              <a:t> analyzed=="" </a:t>
            </a:r>
            <a:r>
              <a:rPr lang="en-US" sz="2400" dirty="0">
                <a:solidFill>
                  <a:srgbClr val="002060"/>
                </a:solidFill>
              </a:rPr>
              <a:t>and</a:t>
            </a:r>
            <a:r>
              <a:rPr lang="en-US" sz="2400" dirty="0"/>
              <a:t> </a:t>
            </a:r>
            <a:r>
              <a:rPr lang="en-US" sz="2400" dirty="0" err="1"/>
              <a:t>re.search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006600"/>
                </a:solidFill>
              </a:rPr>
              <a:t>r'(</a:t>
            </a:r>
            <a:r>
              <a:rPr lang="en-US" sz="2400" dirty="0" err="1">
                <a:solidFill>
                  <a:srgbClr val="006600"/>
                </a:solidFill>
              </a:rPr>
              <a:t>s|ed|ing</a:t>
            </a:r>
            <a:r>
              <a:rPr lang="en-US" sz="2400" dirty="0">
                <a:solidFill>
                  <a:srgbClr val="006600"/>
                </a:solidFill>
              </a:rPr>
              <a:t>)$'</a:t>
            </a:r>
            <a:r>
              <a:rPr lang="en-US" sz="2400" dirty="0"/>
              <a:t>,word) </a:t>
            </a:r>
            <a:r>
              <a:rPr lang="en-US" sz="2400" b="1" dirty="0">
                <a:solidFill>
                  <a:srgbClr val="002060"/>
                </a:solidFill>
              </a:rPr>
              <a:t>is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02060"/>
                </a:solidFill>
              </a:rPr>
              <a:t>not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002060"/>
                </a:solidFill>
              </a:rPr>
              <a:t>None</a:t>
            </a:r>
            <a:r>
              <a:rPr lang="en-US" sz="2400" dirty="0"/>
              <a:t>: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err="1"/>
              <a:t>with_caret</a:t>
            </a:r>
            <a:r>
              <a:rPr lang="en-US" sz="2400" dirty="0"/>
              <a:t> = </a:t>
            </a:r>
            <a:r>
              <a:rPr lang="en-US" sz="2400" dirty="0" err="1"/>
              <a:t>re.sub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006600"/>
                </a:solidFill>
              </a:rPr>
              <a:t>r'(</a:t>
            </a:r>
            <a:r>
              <a:rPr lang="en-US" sz="2400" dirty="0" err="1">
                <a:solidFill>
                  <a:srgbClr val="006600"/>
                </a:solidFill>
              </a:rPr>
              <a:t>s|ed|ing</a:t>
            </a:r>
            <a:r>
              <a:rPr lang="en-US" sz="2400" dirty="0">
                <a:solidFill>
                  <a:srgbClr val="006600"/>
                </a:solidFill>
              </a:rPr>
              <a:t>)$'</a:t>
            </a:r>
            <a:r>
              <a:rPr lang="en-US" sz="2400" dirty="0"/>
              <a:t>,</a:t>
            </a:r>
            <a:r>
              <a:rPr lang="en-US" sz="2400" dirty="0">
                <a:solidFill>
                  <a:srgbClr val="006600"/>
                </a:solidFill>
              </a:rPr>
              <a:t>r'^\1',word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r>
              <a:rPr lang="en-US" sz="2400" dirty="0"/>
              <a:t>	analyzed = </a:t>
            </a:r>
            <a:r>
              <a:rPr lang="en-US" sz="2400" dirty="0" err="1"/>
              <a:t>fst.transduce</a:t>
            </a:r>
            <a:r>
              <a:rPr lang="en-US" sz="2400" dirty="0"/>
              <a:t>(</a:t>
            </a:r>
            <a:r>
              <a:rPr lang="en-US" sz="2400" dirty="0" err="1"/>
              <a:t>with_caret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252445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two y-replacement rules to fix these outputs:</a:t>
            </a:r>
          </a:p>
          <a:p>
            <a:pPr marL="411480" lvl="1" indent="0">
              <a:buNone/>
            </a:pPr>
            <a:r>
              <a:rPr lang="en-US" i="1" dirty="0" err="1">
                <a:solidFill>
                  <a:srgbClr val="0070C0"/>
                </a:solidFill>
              </a:rPr>
              <a:t>try+V+Past</a:t>
            </a:r>
            <a:r>
              <a:rPr lang="en-US" i="1" dirty="0">
                <a:solidFill>
                  <a:srgbClr val="0070C0"/>
                </a:solidFill>
              </a:rPr>
              <a:t>	-&gt;	</a:t>
            </a:r>
            <a:r>
              <a:rPr lang="en-US" i="1" dirty="0" err="1">
                <a:solidFill>
                  <a:srgbClr val="0070C0"/>
                </a:solidFill>
              </a:rPr>
              <a:t>tryed</a:t>
            </a:r>
            <a:endParaRPr lang="en-US" i="1" dirty="0">
              <a:solidFill>
                <a:srgbClr val="0070C0"/>
              </a:solidFill>
            </a:endParaRPr>
          </a:p>
          <a:p>
            <a:pPr marL="411480" lvl="1" indent="0">
              <a:buNone/>
            </a:pPr>
            <a:r>
              <a:rPr lang="en-US" i="1" dirty="0" err="1">
                <a:solidFill>
                  <a:srgbClr val="0070C0"/>
                </a:solidFill>
              </a:rPr>
              <a:t>city+N+Pl</a:t>
            </a:r>
            <a:r>
              <a:rPr lang="en-US" i="1" dirty="0">
                <a:solidFill>
                  <a:srgbClr val="0070C0"/>
                </a:solidFill>
              </a:rPr>
              <a:t>		-&gt;	</a:t>
            </a:r>
            <a:r>
              <a:rPr lang="en-US" i="1" dirty="0" err="1">
                <a:solidFill>
                  <a:srgbClr val="0070C0"/>
                </a:solidFill>
              </a:rPr>
              <a:t>citys</a:t>
            </a:r>
            <a:endParaRPr lang="en-US" i="1" dirty="0">
              <a:solidFill>
                <a:srgbClr val="0070C0"/>
              </a:solidFill>
            </a:endParaRPr>
          </a:p>
          <a:p>
            <a:pPr marL="411480" lvl="1" indent="0">
              <a:buNone/>
            </a:pPr>
            <a:endParaRPr lang="en-US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9056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a K insertion rule to fix these outputs:</a:t>
            </a:r>
          </a:p>
          <a:p>
            <a:pPr marL="411480" lvl="1" indent="0">
              <a:buNone/>
            </a:pPr>
            <a:r>
              <a:rPr lang="en-US" i="1" dirty="0" err="1">
                <a:solidFill>
                  <a:srgbClr val="002060"/>
                </a:solidFill>
              </a:rPr>
              <a:t>panicing</a:t>
            </a:r>
            <a:endParaRPr lang="en-US" i="1" dirty="0">
              <a:solidFill>
                <a:srgbClr val="002060"/>
              </a:solidFill>
            </a:endParaRPr>
          </a:p>
          <a:p>
            <a:pPr marL="411480" lvl="1" indent="0">
              <a:buNone/>
            </a:pPr>
            <a:r>
              <a:rPr lang="en-US" i="1" dirty="0" err="1">
                <a:solidFill>
                  <a:srgbClr val="002060"/>
                </a:solidFill>
              </a:rPr>
              <a:t>paniced</a:t>
            </a:r>
            <a:endParaRPr lang="en-US" i="1" dirty="0">
              <a:solidFill>
                <a:srgbClr val="002060"/>
              </a:solidFill>
            </a:endParaRPr>
          </a:p>
          <a:p>
            <a:pPr marL="411480" lvl="1" indent="0">
              <a:buNone/>
            </a:pPr>
            <a:endParaRPr lang="en-US" i="1" dirty="0">
              <a:solidFill>
                <a:srgbClr val="002060"/>
              </a:solidFill>
            </a:endParaRPr>
          </a:p>
          <a:p>
            <a:pPr marL="41148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25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 work – Japanese verbs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next </a:t>
            </a:r>
            <a:r>
              <a:rPr lang="en-US" b="1" dirty="0"/>
              <a:t>Wednesday </a:t>
            </a:r>
            <a:r>
              <a:rPr lang="en-US" dirty="0"/>
              <a:t>we will write a .</a:t>
            </a:r>
            <a:r>
              <a:rPr lang="en-US" dirty="0" err="1"/>
              <a:t>lexc</a:t>
            </a:r>
            <a:r>
              <a:rPr lang="en-US" dirty="0"/>
              <a:t> file and a python script for Japanese verb forms</a:t>
            </a:r>
          </a:p>
          <a:p>
            <a:r>
              <a:rPr lang="en-US" dirty="0"/>
              <a:t>We will practice on four verbs from the two major conjugation classes:</a:t>
            </a:r>
          </a:p>
          <a:p>
            <a:pPr lvl="1"/>
            <a:r>
              <a:rPr lang="en-US" dirty="0"/>
              <a:t>-</a:t>
            </a:r>
            <a:r>
              <a:rPr lang="en-US" dirty="0" err="1"/>
              <a:t>eru</a:t>
            </a:r>
            <a:r>
              <a:rPr lang="en-US" dirty="0"/>
              <a:t>/-</a:t>
            </a:r>
            <a:r>
              <a:rPr lang="en-US" dirty="0" err="1"/>
              <a:t>iru</a:t>
            </a:r>
            <a:r>
              <a:rPr lang="en-US" dirty="0"/>
              <a:t> verbs: 	</a:t>
            </a:r>
            <a:r>
              <a:rPr lang="en-US" i="1" dirty="0" err="1">
                <a:solidFill>
                  <a:srgbClr val="0070C0"/>
                </a:solidFill>
              </a:rPr>
              <a:t>taberu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'eat', </a:t>
            </a:r>
            <a:r>
              <a:rPr lang="en-US" i="1" dirty="0" err="1">
                <a:solidFill>
                  <a:srgbClr val="0070C0"/>
                </a:solidFill>
              </a:rPr>
              <a:t>nobiru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'stretch'</a:t>
            </a:r>
          </a:p>
          <a:p>
            <a:pPr lvl="1"/>
            <a:r>
              <a:rPr lang="en-US" dirty="0"/>
              <a:t>-u verbs: 		</a:t>
            </a:r>
            <a:r>
              <a:rPr lang="en-US" i="1" dirty="0" err="1">
                <a:solidFill>
                  <a:srgbClr val="0070C0"/>
                </a:solidFill>
              </a:rPr>
              <a:t>yomu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'read', </a:t>
            </a:r>
            <a:r>
              <a:rPr lang="en-US" i="1" dirty="0" err="1">
                <a:solidFill>
                  <a:srgbClr val="0070C0"/>
                </a:solidFill>
              </a:rPr>
              <a:t>hanasu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'</a:t>
            </a:r>
            <a:r>
              <a:rPr lang="en-US" dirty="0"/>
              <a:t>speak'</a:t>
            </a:r>
          </a:p>
        </p:txBody>
      </p:sp>
    </p:spTree>
    <p:extLst>
      <p:ext uri="{BB962C8B-B14F-4D97-AF65-F5344CB8AC3E}">
        <p14:creationId xmlns:p14="http://schemas.microsoft.com/office/powerpoint/2010/main" val="14143890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 work – Japanese verbs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We will model the causative and passive inflections:</a:t>
            </a:r>
          </a:p>
          <a:p>
            <a:pPr lvl="1"/>
            <a:r>
              <a:rPr lang="en-US" dirty="0"/>
              <a:t>-</a:t>
            </a:r>
            <a:r>
              <a:rPr lang="en-US" dirty="0" err="1"/>
              <a:t>iru</a:t>
            </a:r>
            <a:r>
              <a:rPr lang="en-US" dirty="0"/>
              <a:t>/-</a:t>
            </a:r>
            <a:r>
              <a:rPr lang="en-US" dirty="0" err="1"/>
              <a:t>eru</a:t>
            </a:r>
            <a:r>
              <a:rPr lang="en-US" dirty="0"/>
              <a:t> verbs:</a:t>
            </a:r>
          </a:p>
          <a:p>
            <a:pPr lvl="2"/>
            <a:r>
              <a:rPr lang="en-US" dirty="0"/>
              <a:t>Drop '</a:t>
            </a:r>
            <a:r>
              <a:rPr lang="en-US" dirty="0" err="1"/>
              <a:t>ru</a:t>
            </a:r>
            <a:r>
              <a:rPr lang="en-US" dirty="0"/>
              <a:t>'</a:t>
            </a:r>
          </a:p>
          <a:p>
            <a:pPr lvl="2"/>
            <a:r>
              <a:rPr lang="en-US" dirty="0"/>
              <a:t>Add</a:t>
            </a:r>
            <a:r>
              <a:rPr lang="en-US" b="1" dirty="0"/>
              <a:t> </a:t>
            </a:r>
            <a:r>
              <a:rPr lang="en-US" b="1" dirty="0" err="1"/>
              <a:t>saseru</a:t>
            </a:r>
            <a:r>
              <a:rPr lang="en-US" dirty="0"/>
              <a:t> (causative) or </a:t>
            </a:r>
            <a:r>
              <a:rPr lang="en-US" b="1" dirty="0" err="1"/>
              <a:t>rareru</a:t>
            </a:r>
            <a:r>
              <a:rPr lang="en-US" b="1" dirty="0"/>
              <a:t> </a:t>
            </a:r>
            <a:r>
              <a:rPr lang="en-US" dirty="0"/>
              <a:t>(passive) </a:t>
            </a:r>
          </a:p>
          <a:p>
            <a:pPr lvl="2"/>
            <a:r>
              <a:rPr lang="en-US" dirty="0"/>
              <a:t>or both: </a:t>
            </a:r>
            <a:r>
              <a:rPr lang="en-US" b="1" dirty="0" err="1"/>
              <a:t>saserareru</a:t>
            </a:r>
            <a:r>
              <a:rPr lang="en-US" dirty="0"/>
              <a:t> (be made to do something)</a:t>
            </a:r>
          </a:p>
          <a:p>
            <a:pPr lvl="2"/>
            <a:r>
              <a:rPr lang="en-US" b="1" i="1" dirty="0" err="1">
                <a:solidFill>
                  <a:srgbClr val="0070C0"/>
                </a:solidFill>
              </a:rPr>
              <a:t>tabesaseru</a:t>
            </a:r>
            <a:r>
              <a:rPr lang="en-US" dirty="0"/>
              <a:t>: make someone eat; </a:t>
            </a:r>
            <a:r>
              <a:rPr lang="en-US" b="1" i="1" dirty="0" err="1">
                <a:solidFill>
                  <a:srgbClr val="0070C0"/>
                </a:solidFill>
              </a:rPr>
              <a:t>nobirareru</a:t>
            </a:r>
            <a:r>
              <a:rPr lang="en-US" dirty="0"/>
              <a:t>: be stretched</a:t>
            </a:r>
          </a:p>
          <a:p>
            <a:pPr lvl="1"/>
            <a:r>
              <a:rPr lang="en-US" dirty="0"/>
              <a:t>-u verbs:</a:t>
            </a:r>
          </a:p>
          <a:p>
            <a:pPr lvl="2"/>
            <a:r>
              <a:rPr lang="en-US" dirty="0"/>
              <a:t>Drop 'u'</a:t>
            </a:r>
          </a:p>
          <a:p>
            <a:pPr lvl="2"/>
            <a:r>
              <a:rPr lang="en-US" dirty="0"/>
              <a:t>Add </a:t>
            </a:r>
            <a:r>
              <a:rPr lang="en-US" b="1" dirty="0" err="1"/>
              <a:t>aseru</a:t>
            </a:r>
            <a:r>
              <a:rPr lang="en-US" dirty="0"/>
              <a:t> (causative) or </a:t>
            </a:r>
            <a:r>
              <a:rPr lang="en-US" b="1" dirty="0" err="1"/>
              <a:t>areru</a:t>
            </a:r>
            <a:r>
              <a:rPr lang="en-US" dirty="0"/>
              <a:t> (passive)</a:t>
            </a:r>
          </a:p>
          <a:p>
            <a:pPr lvl="2"/>
            <a:r>
              <a:rPr lang="en-US" dirty="0"/>
              <a:t>or both: </a:t>
            </a:r>
            <a:r>
              <a:rPr lang="en-US" b="1" dirty="0" err="1"/>
              <a:t>aserareru</a:t>
            </a:r>
            <a:endParaRPr lang="en-US" b="1" dirty="0"/>
          </a:p>
          <a:p>
            <a:pPr lvl="2"/>
            <a:r>
              <a:rPr lang="en-US" b="1" i="1" dirty="0" err="1">
                <a:solidFill>
                  <a:srgbClr val="0070C0"/>
                </a:solidFill>
              </a:rPr>
              <a:t>yomaserareru</a:t>
            </a:r>
            <a:r>
              <a:rPr lang="en-US" dirty="0"/>
              <a:t>: </a:t>
            </a:r>
            <a:r>
              <a:rPr lang="en-US" i="1" dirty="0"/>
              <a:t>be made to read</a:t>
            </a:r>
          </a:p>
        </p:txBody>
      </p:sp>
      <p:pic>
        <p:nvPicPr>
          <p:cNvPr id="1026" name="Picture 2" descr="C:\Users\az364\AppData\Local\Microsoft\Windows\Temporary Internet Files\Content.IE5\T9D010NJ\lego3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901015"/>
            <a:ext cx="1752600" cy="1832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20912117">
            <a:off x="7547673" y="2164276"/>
            <a:ext cx="861133" cy="14219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 err="1">
                <a:ln>
                  <a:solidFill>
                    <a:schemeClr val="bg1"/>
                  </a:solidFill>
                </a:ln>
              </a:rPr>
              <a:t>tabe</a:t>
            </a:r>
            <a:endParaRPr lang="en-US" b="1" dirty="0">
              <a:ln>
                <a:solidFill>
                  <a:schemeClr val="bg1"/>
                </a:solidFill>
              </a:ln>
            </a:endParaRPr>
          </a:p>
          <a:p>
            <a:pPr>
              <a:lnSpc>
                <a:spcPct val="120000"/>
              </a:lnSpc>
            </a:pPr>
            <a:r>
              <a:rPr lang="en-US" b="1" dirty="0">
                <a:ln>
                  <a:solidFill>
                    <a:schemeClr val="bg1"/>
                  </a:solidFill>
                </a:ln>
              </a:rPr>
              <a:t>     </a:t>
            </a:r>
            <a:r>
              <a:rPr lang="en-US" b="1" dirty="0" err="1">
                <a:ln>
                  <a:solidFill>
                    <a:schemeClr val="bg1"/>
                  </a:solidFill>
                </a:ln>
              </a:rPr>
              <a:t>sase</a:t>
            </a:r>
            <a:endParaRPr lang="en-US" b="1" dirty="0">
              <a:ln>
                <a:solidFill>
                  <a:schemeClr val="bg1"/>
                </a:solidFill>
              </a:ln>
            </a:endParaRPr>
          </a:p>
          <a:p>
            <a:pPr>
              <a:lnSpc>
                <a:spcPct val="120000"/>
              </a:lnSpc>
            </a:pPr>
            <a:r>
              <a:rPr lang="en-US" b="1" dirty="0">
                <a:ln>
                  <a:solidFill>
                    <a:schemeClr val="bg1"/>
                  </a:solidFill>
                </a:ln>
              </a:rPr>
              <a:t>rare</a:t>
            </a:r>
          </a:p>
          <a:p>
            <a:pPr>
              <a:lnSpc>
                <a:spcPct val="120000"/>
              </a:lnSpc>
            </a:pPr>
            <a:r>
              <a:rPr lang="en-US" b="1" dirty="0" err="1">
                <a:ln>
                  <a:solidFill>
                    <a:schemeClr val="bg1"/>
                  </a:solidFill>
                </a:ln>
              </a:rPr>
              <a:t>ru</a:t>
            </a:r>
            <a:endParaRPr lang="en-US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3664898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 work – Japanese verbs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305800" cy="452628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Produce a .</a:t>
            </a:r>
            <a:r>
              <a:rPr lang="en-US" dirty="0" err="1"/>
              <a:t>lexc</a:t>
            </a:r>
            <a:r>
              <a:rPr lang="en-US" dirty="0"/>
              <a:t> file that:</a:t>
            </a:r>
          </a:p>
          <a:p>
            <a:pPr lvl="1"/>
            <a:r>
              <a:rPr lang="en-US" dirty="0"/>
              <a:t>Defines the verb stems in each class (you will need two paths of verbal endings)</a:t>
            </a:r>
          </a:p>
          <a:p>
            <a:pPr lvl="1"/>
            <a:r>
              <a:rPr lang="en-US" dirty="0"/>
              <a:t>Defines the necessary suffixes (which differ in each class)</a:t>
            </a:r>
          </a:p>
          <a:p>
            <a:pPr lvl="1"/>
            <a:r>
              <a:rPr lang="en-US" dirty="0"/>
              <a:t>Combines the suffixes correctly with each verb type</a:t>
            </a:r>
          </a:p>
          <a:p>
            <a:r>
              <a:rPr lang="en-US" dirty="0"/>
              <a:t>In a separate </a:t>
            </a:r>
            <a:r>
              <a:rPr lang="en-US" b="1" dirty="0"/>
              <a:t>python </a:t>
            </a:r>
            <a:r>
              <a:rPr lang="en-US" dirty="0"/>
              <a:t>script, use the </a:t>
            </a:r>
            <a:r>
              <a:rPr lang="en-US" dirty="0" err="1"/>
              <a:t>fst’s</a:t>
            </a:r>
            <a:r>
              <a:rPr lang="en-US" dirty="0"/>
              <a:t> </a:t>
            </a:r>
            <a:r>
              <a:rPr lang="en-US" b="1" dirty="0"/>
              <a:t>transduce </a:t>
            </a:r>
            <a:r>
              <a:rPr lang="en-US" dirty="0"/>
              <a:t>command to get analyses for the provided Japanese words file (submit both </a:t>
            </a:r>
            <a:r>
              <a:rPr lang="en-US" b="1" dirty="0"/>
              <a:t>.</a:t>
            </a:r>
            <a:r>
              <a:rPr lang="en-US" b="1" dirty="0" err="1"/>
              <a:t>lexc</a:t>
            </a:r>
            <a:r>
              <a:rPr lang="en-US" b="1" dirty="0"/>
              <a:t> </a:t>
            </a:r>
            <a:r>
              <a:rPr lang="en-US" dirty="0"/>
              <a:t>and </a:t>
            </a:r>
            <a:r>
              <a:rPr lang="en-US" b="1" dirty="0"/>
              <a:t>.</a:t>
            </a:r>
            <a:r>
              <a:rPr lang="en-US" b="1" dirty="0" err="1"/>
              <a:t>py</a:t>
            </a:r>
            <a:r>
              <a:rPr lang="en-US" b="1" dirty="0"/>
              <a:t> </a:t>
            </a:r>
            <a:r>
              <a:rPr lang="en-US" dirty="0"/>
              <a:t>files!)</a:t>
            </a:r>
          </a:p>
          <a:p>
            <a:r>
              <a:rPr lang="en-US" dirty="0"/>
              <a:t>You should get all 1+3 possible inflected forms for all 4 verbs (16 forms): </a:t>
            </a:r>
          </a:p>
          <a:p>
            <a:pPr lvl="1"/>
            <a:r>
              <a:rPr lang="en-US" b="1" i="1" dirty="0" err="1">
                <a:solidFill>
                  <a:srgbClr val="0070C0"/>
                </a:solidFill>
              </a:rPr>
              <a:t>taberu</a:t>
            </a:r>
            <a:r>
              <a:rPr lang="en-US" b="1" i="1" dirty="0">
                <a:solidFill>
                  <a:srgbClr val="0070C0"/>
                </a:solidFill>
              </a:rPr>
              <a:t>, </a:t>
            </a:r>
            <a:r>
              <a:rPr lang="en-US" b="1" i="1" dirty="0" err="1">
                <a:solidFill>
                  <a:srgbClr val="0070C0"/>
                </a:solidFill>
              </a:rPr>
              <a:t>tabesaseru</a:t>
            </a:r>
            <a:r>
              <a:rPr lang="en-US" b="1" i="1" dirty="0">
                <a:solidFill>
                  <a:srgbClr val="0070C0"/>
                </a:solidFill>
              </a:rPr>
              <a:t>, </a:t>
            </a:r>
            <a:r>
              <a:rPr lang="en-US" b="1" i="1" dirty="0" err="1">
                <a:solidFill>
                  <a:srgbClr val="0070C0"/>
                </a:solidFill>
              </a:rPr>
              <a:t>taberareru</a:t>
            </a:r>
            <a:r>
              <a:rPr lang="en-US" b="1" i="1" dirty="0">
                <a:solidFill>
                  <a:srgbClr val="0070C0"/>
                </a:solidFill>
              </a:rPr>
              <a:t>, </a:t>
            </a:r>
            <a:r>
              <a:rPr lang="en-US" b="1" i="1" dirty="0" err="1">
                <a:solidFill>
                  <a:srgbClr val="0070C0"/>
                </a:solidFill>
              </a:rPr>
              <a:t>tabesaserareru</a:t>
            </a:r>
            <a:r>
              <a:rPr lang="en-US" b="1" i="1" dirty="0">
                <a:solidFill>
                  <a:srgbClr val="0070C0"/>
                </a:solidFill>
              </a:rPr>
              <a:t> </a:t>
            </a:r>
            <a:r>
              <a:rPr lang="en-US" sz="2400" dirty="0"/>
              <a:t>(be made to eat)</a:t>
            </a:r>
            <a:endParaRPr lang="en-US" dirty="0"/>
          </a:p>
          <a:p>
            <a:pPr lvl="1"/>
            <a:r>
              <a:rPr lang="en-US" i="1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674725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automata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Definition:</a:t>
            </a:r>
          </a:p>
          <a:p>
            <a:pPr lvl="1"/>
            <a:r>
              <a:rPr lang="en-US" dirty="0"/>
              <a:t>FSA ≡ {Q, q0, F, </a:t>
            </a:r>
            <a:r>
              <a:rPr lang="el-GR" dirty="0"/>
              <a:t>Σ</a:t>
            </a:r>
            <a:r>
              <a:rPr lang="en-US" dirty="0"/>
              <a:t>, </a:t>
            </a:r>
            <a:r>
              <a:rPr lang="el-GR" dirty="0"/>
              <a:t>δ</a:t>
            </a:r>
            <a:r>
              <a:rPr lang="en-US" dirty="0"/>
              <a:t>(</a:t>
            </a:r>
            <a:r>
              <a:rPr lang="en-US" dirty="0" err="1"/>
              <a:t>q,i</a:t>
            </a:r>
            <a:r>
              <a:rPr lang="en-US" dirty="0"/>
              <a:t>)}</a:t>
            </a:r>
          </a:p>
          <a:p>
            <a:r>
              <a:rPr lang="en-US" dirty="0"/>
              <a:t>Where:</a:t>
            </a:r>
          </a:p>
          <a:p>
            <a:pPr lvl="1"/>
            <a:r>
              <a:rPr lang="en-US" dirty="0"/>
              <a:t>Q is a set of possible states qi… </a:t>
            </a:r>
            <a:r>
              <a:rPr lang="en-US" dirty="0" err="1"/>
              <a:t>qn</a:t>
            </a:r>
            <a:endParaRPr lang="en-US" dirty="0"/>
          </a:p>
          <a:p>
            <a:pPr lvl="1"/>
            <a:r>
              <a:rPr lang="en-US" dirty="0"/>
              <a:t>q0 is the starting state within Q</a:t>
            </a:r>
          </a:p>
          <a:p>
            <a:pPr lvl="1"/>
            <a:r>
              <a:rPr lang="en-US" dirty="0"/>
              <a:t>F is a subset of end states within Q</a:t>
            </a:r>
          </a:p>
          <a:p>
            <a:pPr lvl="1"/>
            <a:r>
              <a:rPr lang="el-GR" dirty="0"/>
              <a:t>Σ</a:t>
            </a:r>
            <a:r>
              <a:rPr lang="en-US" dirty="0"/>
              <a:t> is the alphabet</a:t>
            </a:r>
          </a:p>
          <a:p>
            <a:pPr lvl="1"/>
            <a:r>
              <a:rPr lang="el-GR" dirty="0"/>
              <a:t>δ</a:t>
            </a:r>
            <a:r>
              <a:rPr lang="en-US" dirty="0"/>
              <a:t>(</a:t>
            </a:r>
            <a:r>
              <a:rPr lang="en-US" dirty="0" err="1"/>
              <a:t>q,i</a:t>
            </a:r>
            <a:r>
              <a:rPr lang="en-US" dirty="0"/>
              <a:t>) is a set of allowable transitions from state q given input </a:t>
            </a:r>
            <a:r>
              <a:rPr lang="en-US" dirty="0" err="1"/>
              <a:t>i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84503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 work – Japanese verbs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305800" cy="452628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Bonus: [1pt each, total 2pts]</a:t>
            </a:r>
          </a:p>
          <a:p>
            <a:pPr lvl="1"/>
            <a:r>
              <a:rPr lang="en-US" dirty="0"/>
              <a:t>Add a gloss to each word in the .</a:t>
            </a:r>
            <a:r>
              <a:rPr lang="en-US" dirty="0" err="1"/>
              <a:t>lexc</a:t>
            </a:r>
            <a:r>
              <a:rPr lang="en-US" dirty="0"/>
              <a:t> file so your analysis also outputs a </a:t>
            </a:r>
            <a:r>
              <a:rPr lang="en-US" b="1" dirty="0"/>
              <a:t>translation: </a:t>
            </a:r>
          </a:p>
          <a:p>
            <a:pPr lvl="2"/>
            <a:r>
              <a:rPr lang="en-US" dirty="0" err="1">
                <a:solidFill>
                  <a:srgbClr val="0070C0"/>
                </a:solidFill>
              </a:rPr>
              <a:t>yomaseru</a:t>
            </a:r>
            <a:r>
              <a:rPr lang="en-US" dirty="0">
                <a:solidFill>
                  <a:srgbClr val="0070C0"/>
                </a:solidFill>
              </a:rPr>
              <a:t> -&gt; </a:t>
            </a:r>
            <a:r>
              <a:rPr lang="en-US" dirty="0" err="1">
                <a:solidFill>
                  <a:srgbClr val="0070C0"/>
                </a:solidFill>
              </a:rPr>
              <a:t>read+V+Caus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r>
              <a:rPr lang="en-US" dirty="0"/>
              <a:t>Add the honorific suffix -</a:t>
            </a:r>
            <a:r>
              <a:rPr lang="en-US" dirty="0" err="1"/>
              <a:t>masu</a:t>
            </a:r>
            <a:r>
              <a:rPr lang="en-US" dirty="0"/>
              <a:t> to the base form according to this list, and the test forms to the .txt file:</a:t>
            </a:r>
          </a:p>
          <a:p>
            <a:pPr lvl="2"/>
            <a:r>
              <a:rPr lang="en-US" dirty="0"/>
              <a:t>Type 1:	(use a symbol +Hon)</a:t>
            </a:r>
          </a:p>
          <a:p>
            <a:pPr lvl="3"/>
            <a:r>
              <a:rPr lang="en-US" dirty="0" err="1">
                <a:solidFill>
                  <a:srgbClr val="0070C0"/>
                </a:solidFill>
              </a:rPr>
              <a:t>yomimasu</a:t>
            </a:r>
            <a:endParaRPr lang="en-US" dirty="0">
              <a:solidFill>
                <a:srgbClr val="0070C0"/>
              </a:solidFill>
            </a:endParaRPr>
          </a:p>
          <a:p>
            <a:pPr lvl="3"/>
            <a:r>
              <a:rPr lang="en-US" dirty="0" err="1">
                <a:solidFill>
                  <a:srgbClr val="0070C0"/>
                </a:solidFill>
              </a:rPr>
              <a:t>hanashimasu</a:t>
            </a:r>
            <a:r>
              <a:rPr lang="en-US" dirty="0"/>
              <a:t> &lt;- note: </a:t>
            </a:r>
            <a:r>
              <a:rPr lang="en-US" b="1" dirty="0" err="1"/>
              <a:t>si</a:t>
            </a:r>
            <a:r>
              <a:rPr lang="en-US" dirty="0"/>
              <a:t> is pronounced </a:t>
            </a:r>
            <a:r>
              <a:rPr lang="en-US" b="1" dirty="0" err="1"/>
              <a:t>shi</a:t>
            </a:r>
            <a:r>
              <a:rPr lang="en-US" b="1" dirty="0"/>
              <a:t> </a:t>
            </a:r>
            <a:r>
              <a:rPr lang="en-US" dirty="0"/>
              <a:t>in Japanese - use </a:t>
            </a:r>
            <a:r>
              <a:rPr lang="en-US" dirty="0" err="1"/>
              <a:t>re.sub</a:t>
            </a:r>
            <a:r>
              <a:rPr lang="en-US" dirty="0"/>
              <a:t>!</a:t>
            </a:r>
          </a:p>
          <a:p>
            <a:pPr lvl="2"/>
            <a:r>
              <a:rPr lang="en-US" dirty="0"/>
              <a:t>Type 2:	(use a symbol +Hon)</a:t>
            </a:r>
          </a:p>
          <a:p>
            <a:pPr lvl="3"/>
            <a:r>
              <a:rPr lang="en-US" dirty="0" err="1">
                <a:solidFill>
                  <a:srgbClr val="0070C0"/>
                </a:solidFill>
              </a:rPr>
              <a:t>tabemasu</a:t>
            </a:r>
            <a:endParaRPr lang="en-US" dirty="0">
              <a:solidFill>
                <a:srgbClr val="0070C0"/>
              </a:solidFill>
            </a:endParaRPr>
          </a:p>
          <a:p>
            <a:pPr lvl="3"/>
            <a:r>
              <a:rPr lang="en-US" dirty="0" err="1">
                <a:solidFill>
                  <a:srgbClr val="0070C0"/>
                </a:solidFill>
              </a:rPr>
              <a:t>nobimasu</a:t>
            </a:r>
            <a:endParaRPr lang="en-US" dirty="0">
              <a:solidFill>
                <a:srgbClr val="0070C0"/>
              </a:solidFill>
            </a:endParaRP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8163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FSM: Going further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More on XFST syntax: in </a:t>
            </a:r>
            <a:r>
              <a:rPr lang="en-US" b="1" dirty="0"/>
              <a:t>Canvas</a:t>
            </a:r>
          </a:p>
          <a:p>
            <a:r>
              <a:rPr lang="en-US" dirty="0"/>
              <a:t>XTAG English Morphology</a:t>
            </a:r>
          </a:p>
          <a:p>
            <a:pPr lvl="1"/>
            <a:r>
              <a:rPr lang="en-US" dirty="0" err="1"/>
              <a:t>Upenn</a:t>
            </a:r>
            <a:r>
              <a:rPr lang="en-US" dirty="0"/>
              <a:t> project for a large coverage English grammar (in TAG, backed by FSM)</a:t>
            </a:r>
          </a:p>
          <a:p>
            <a:pPr lvl="1"/>
            <a:r>
              <a:rPr lang="en-US" dirty="0">
                <a:hlinkClick r:id="rId2"/>
              </a:rPr>
              <a:t>http://www.cis.upenn.edu/~xtag/swrelease.html</a:t>
            </a:r>
            <a:r>
              <a:rPr lang="en-US" dirty="0"/>
              <a:t> </a:t>
            </a:r>
          </a:p>
          <a:p>
            <a:r>
              <a:rPr lang="en-US" dirty="0"/>
              <a:t>EMOR (and SMOR for German):</a:t>
            </a:r>
          </a:p>
          <a:p>
            <a:pPr lvl="1"/>
            <a:r>
              <a:rPr lang="en-US" dirty="0">
                <a:hlinkClick r:id="rId3"/>
              </a:rPr>
              <a:t>http://www.cis.uni-muenchen.de/~schmid/tools/SFST/</a:t>
            </a:r>
            <a:r>
              <a:rPr lang="en-US" dirty="0"/>
              <a:t> </a:t>
            </a:r>
          </a:p>
          <a:p>
            <a:r>
              <a:rPr lang="en-US" dirty="0"/>
              <a:t>PCKIMMO – English FSM (and Japanese, Finnish)</a:t>
            </a:r>
          </a:p>
          <a:p>
            <a:pPr lvl="1"/>
            <a:r>
              <a:rPr lang="en-US" dirty="0">
                <a:hlinkClick r:id="rId4"/>
              </a:rPr>
              <a:t>http://www.sil.org/pckimmo</a:t>
            </a:r>
            <a:r>
              <a:rPr lang="en-US" dirty="0"/>
              <a:t> </a:t>
            </a:r>
          </a:p>
          <a:p>
            <a:r>
              <a:rPr lang="en-US" dirty="0" err="1"/>
              <a:t>morpha</a:t>
            </a:r>
            <a:r>
              <a:rPr lang="en-US" dirty="0"/>
              <a:t>/</a:t>
            </a:r>
            <a:r>
              <a:rPr lang="en-US" dirty="0" err="1"/>
              <a:t>morphg</a:t>
            </a:r>
            <a:r>
              <a:rPr lang="en-US" dirty="0"/>
              <a:t> – English grammar</a:t>
            </a:r>
          </a:p>
          <a:p>
            <a:pPr lvl="1"/>
            <a:r>
              <a:rPr lang="en-US" sz="2800" dirty="0">
                <a:hlinkClick r:id="rId5"/>
              </a:rPr>
              <a:t>http://users.sussex.ac.uk/~johnca/morph.html</a:t>
            </a:r>
            <a:r>
              <a:rPr lang="en-US" sz="2800" dirty="0"/>
              <a:t> </a:t>
            </a:r>
          </a:p>
          <a:p>
            <a:pPr lvl="1"/>
            <a:r>
              <a:rPr lang="en-US" sz="2800" dirty="0"/>
              <a:t>Version ported to Java:</a:t>
            </a:r>
            <a:r>
              <a:rPr lang="en-US" sz="2000" dirty="0"/>
              <a:t> </a:t>
            </a:r>
            <a:r>
              <a:rPr lang="en-US" sz="2800" dirty="0">
                <a:hlinkClick r:id="rId6"/>
              </a:rPr>
              <a:t>https://github.com/knowitall/morpha</a:t>
            </a:r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74148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Automata as graphs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States indicate steps in the derivation</a:t>
            </a:r>
          </a:p>
          <a:p>
            <a:r>
              <a:rPr lang="en-US" dirty="0"/>
              <a:t>Morphology as transitions between lexicon items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What about linguistic order of processes?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Underlying and surface forms? (is -</a:t>
            </a:r>
            <a:r>
              <a:rPr lang="en-US" sz="2400" dirty="0" err="1"/>
              <a:t>iest</a:t>
            </a:r>
            <a:r>
              <a:rPr lang="en-US" sz="2400" dirty="0"/>
              <a:t> a suffix?)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18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411480" lvl="1" indent="0">
              <a:buNone/>
            </a:pPr>
            <a:endParaRPr lang="en-US" sz="2000" dirty="0"/>
          </a:p>
          <a:p>
            <a:pPr>
              <a:buFont typeface="Wingdings"/>
              <a:buChar char="Ø"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137454"/>
            <a:ext cx="5997362" cy="1957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0227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480" lvl="1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Adapted from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Karttunen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(2004)</a:t>
            </a:r>
          </a:p>
          <a:p>
            <a:pPr marL="411480" lvl="1" indent="0">
              <a:buNone/>
            </a:pPr>
            <a:r>
              <a:rPr lang="en-US" sz="2000" b="1" dirty="0">
                <a:solidFill>
                  <a:srgbClr val="002060"/>
                </a:solidFill>
              </a:rPr>
              <a:t>import</a:t>
            </a:r>
            <a:r>
              <a:rPr lang="en-US" sz="2000" dirty="0">
                <a:solidFill>
                  <a:srgbClr val="006600"/>
                </a:solidFill>
              </a:rPr>
              <a:t> </a:t>
            </a:r>
            <a:r>
              <a:rPr lang="en-US" sz="2000" dirty="0"/>
              <a:t>re, </a:t>
            </a:r>
            <a:r>
              <a:rPr lang="en-US" sz="2000" dirty="0" err="1"/>
              <a:t>exrex</a:t>
            </a:r>
            <a:endParaRPr lang="en-US" sz="2000" dirty="0"/>
          </a:p>
          <a:p>
            <a:pPr marL="411480" lvl="1" indent="0">
              <a:buNone/>
            </a:pPr>
            <a:endParaRPr lang="en-US" sz="2000" dirty="0"/>
          </a:p>
          <a:p>
            <a:pPr marL="411480" lvl="1" indent="0">
              <a:buNone/>
            </a:pPr>
            <a:r>
              <a:rPr lang="en-US" sz="2000" dirty="0" err="1"/>
              <a:t>one_to_nine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6600"/>
                </a:solidFill>
              </a:rPr>
              <a:t>"(</a:t>
            </a:r>
            <a:r>
              <a:rPr lang="en-US" sz="2000" dirty="0" err="1">
                <a:solidFill>
                  <a:srgbClr val="006600"/>
                </a:solidFill>
              </a:rPr>
              <a:t>one|two|three|four|five|six|seven|eight|nine</a:t>
            </a:r>
            <a:r>
              <a:rPr lang="en-US" sz="2000" dirty="0">
                <a:solidFill>
                  <a:srgbClr val="006600"/>
                </a:solidFill>
              </a:rPr>
              <a:t>)"</a:t>
            </a:r>
          </a:p>
          <a:p>
            <a:pPr marL="411480" lvl="1" indent="0">
              <a:buNone/>
            </a:pPr>
            <a:r>
              <a:rPr lang="en-US" sz="2000" dirty="0" err="1"/>
              <a:t>teen_ten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6600"/>
                </a:solidFill>
              </a:rPr>
              <a:t>"(</a:t>
            </a:r>
            <a:r>
              <a:rPr lang="en-US" sz="2000" dirty="0" err="1">
                <a:solidFill>
                  <a:srgbClr val="006600"/>
                </a:solidFill>
              </a:rPr>
              <a:t>thir|fif|six|seven|eigh|nine</a:t>
            </a:r>
            <a:r>
              <a:rPr lang="en-US" sz="2000" dirty="0">
                <a:solidFill>
                  <a:srgbClr val="006600"/>
                </a:solidFill>
              </a:rPr>
              <a:t>)"</a:t>
            </a:r>
          </a:p>
          <a:p>
            <a:pPr marL="411480" lvl="1" indent="0">
              <a:buNone/>
            </a:pPr>
            <a:r>
              <a:rPr lang="en-US" sz="2000" dirty="0"/>
              <a:t>teens = </a:t>
            </a:r>
            <a:r>
              <a:rPr lang="en-US" sz="2000" dirty="0">
                <a:solidFill>
                  <a:srgbClr val="7030A0"/>
                </a:solidFill>
              </a:rPr>
              <a:t>f</a:t>
            </a:r>
            <a:r>
              <a:rPr lang="en-US" sz="2000" dirty="0">
                <a:solidFill>
                  <a:srgbClr val="006600"/>
                </a:solidFill>
              </a:rPr>
              <a:t>"(</a:t>
            </a:r>
            <a:r>
              <a:rPr lang="en-US" sz="2000" dirty="0" err="1">
                <a:solidFill>
                  <a:srgbClr val="006600"/>
                </a:solidFill>
              </a:rPr>
              <a:t>ten|eleven|twelve</a:t>
            </a:r>
            <a:r>
              <a:rPr lang="en-US" sz="2000" dirty="0">
                <a:solidFill>
                  <a:srgbClr val="006600"/>
                </a:solidFill>
              </a:rPr>
              <a:t>|((</a:t>
            </a:r>
            <a:r>
              <a:rPr lang="en-US" sz="2000" dirty="0">
                <a:solidFill>
                  <a:srgbClr val="CC7832"/>
                </a:solidFill>
              </a:rPr>
              <a:t>{</a:t>
            </a:r>
            <a:r>
              <a:rPr lang="en-US" sz="2000" dirty="0" err="1">
                <a:solidFill>
                  <a:srgbClr val="7030A0"/>
                </a:solidFill>
              </a:rPr>
              <a:t>teen_ten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|four)teen))"</a:t>
            </a:r>
          </a:p>
          <a:p>
            <a:pPr marL="411480" lvl="1" indent="0">
              <a:buNone/>
            </a:pPr>
            <a:r>
              <a:rPr lang="en-US" sz="2000" dirty="0" err="1"/>
              <a:t>ten_stem</a:t>
            </a:r>
            <a:r>
              <a:rPr lang="en-US" sz="2000" dirty="0"/>
              <a:t> =</a:t>
            </a:r>
            <a:r>
              <a:rPr lang="en-US" sz="2000" dirty="0">
                <a:solidFill>
                  <a:srgbClr val="006600"/>
                </a:solidFill>
              </a:rPr>
              <a:t> </a:t>
            </a:r>
            <a:r>
              <a:rPr lang="nl-NL" sz="2000" dirty="0">
                <a:solidFill>
                  <a:srgbClr val="7030A0"/>
                </a:solidFill>
              </a:rPr>
              <a:t>f</a:t>
            </a:r>
            <a:r>
              <a:rPr lang="nl-NL" sz="2000" dirty="0">
                <a:solidFill>
                  <a:srgbClr val="006600"/>
                </a:solidFill>
              </a:rPr>
              <a:t>"(</a:t>
            </a:r>
            <a:r>
              <a:rPr lang="nl-NL" sz="2000" dirty="0">
                <a:solidFill>
                  <a:srgbClr val="CC7832"/>
                </a:solidFill>
              </a:rPr>
              <a:t>{</a:t>
            </a:r>
            <a:r>
              <a:rPr lang="nl-NL" sz="2000" dirty="0">
                <a:solidFill>
                  <a:srgbClr val="7030A0"/>
                </a:solidFill>
              </a:rPr>
              <a:t>teen_ten</a:t>
            </a:r>
            <a:r>
              <a:rPr lang="nl-NL" sz="2000" dirty="0">
                <a:solidFill>
                  <a:srgbClr val="CC7832"/>
                </a:solidFill>
              </a:rPr>
              <a:t>}</a:t>
            </a:r>
            <a:r>
              <a:rPr lang="nl-NL" sz="2000" dirty="0">
                <a:solidFill>
                  <a:srgbClr val="006600"/>
                </a:solidFill>
              </a:rPr>
              <a:t>|twen|for)ty"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pPr marL="411480" lvl="1" indent="0">
              <a:buNone/>
            </a:pPr>
            <a:r>
              <a:rPr lang="en-US" sz="2000" dirty="0"/>
              <a:t>tens = </a:t>
            </a:r>
            <a:r>
              <a:rPr lang="en-US" sz="2000" dirty="0">
                <a:solidFill>
                  <a:srgbClr val="7030A0"/>
                </a:solidFill>
              </a:rPr>
              <a:t>f</a:t>
            </a:r>
            <a:r>
              <a:rPr lang="en-US" sz="2000" dirty="0">
                <a:solidFill>
                  <a:srgbClr val="006600"/>
                </a:solidFill>
              </a:rPr>
              <a:t>"(</a:t>
            </a:r>
            <a:r>
              <a:rPr lang="en-US" sz="2000" dirty="0">
                <a:solidFill>
                  <a:srgbClr val="CC7832"/>
                </a:solidFill>
              </a:rPr>
              <a:t>{</a:t>
            </a:r>
            <a:r>
              <a:rPr lang="en-US" sz="2000" dirty="0" err="1">
                <a:solidFill>
                  <a:srgbClr val="7030A0"/>
                </a:solidFill>
              </a:rPr>
              <a:t>ten_stem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(-</a:t>
            </a:r>
            <a:r>
              <a:rPr lang="en-US" sz="2000" dirty="0">
                <a:solidFill>
                  <a:srgbClr val="CC7832"/>
                </a:solidFill>
              </a:rPr>
              <a:t>{</a:t>
            </a:r>
            <a:r>
              <a:rPr lang="en-US" sz="2000" dirty="0" err="1">
                <a:solidFill>
                  <a:srgbClr val="7030A0"/>
                </a:solidFill>
              </a:rPr>
              <a:t>one_to_nine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)?)"</a:t>
            </a:r>
          </a:p>
          <a:p>
            <a:pPr marL="411480" lvl="1" indent="0">
              <a:buNone/>
            </a:pPr>
            <a:r>
              <a:rPr lang="en-US" sz="2000" dirty="0" err="1"/>
              <a:t>one_to_ninety_nine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7030A0"/>
                </a:solidFill>
              </a:rPr>
              <a:t>f</a:t>
            </a:r>
            <a:r>
              <a:rPr lang="en-US" sz="2000" dirty="0">
                <a:solidFill>
                  <a:srgbClr val="006600"/>
                </a:solidFill>
              </a:rPr>
              <a:t>"^(</a:t>
            </a:r>
            <a:r>
              <a:rPr lang="en-US" sz="2000" dirty="0">
                <a:solidFill>
                  <a:srgbClr val="CC7832"/>
                </a:solidFill>
              </a:rPr>
              <a:t>{</a:t>
            </a:r>
            <a:r>
              <a:rPr lang="en-US" sz="2000" dirty="0" err="1">
                <a:solidFill>
                  <a:srgbClr val="7030A0"/>
                </a:solidFill>
              </a:rPr>
              <a:t>one_to_nine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|</a:t>
            </a:r>
            <a:r>
              <a:rPr lang="en-US" sz="2000" dirty="0">
                <a:solidFill>
                  <a:srgbClr val="CC7832"/>
                </a:solidFill>
              </a:rPr>
              <a:t>{</a:t>
            </a:r>
            <a:r>
              <a:rPr lang="en-US" sz="2000" dirty="0">
                <a:solidFill>
                  <a:srgbClr val="7030A0"/>
                </a:solidFill>
              </a:rPr>
              <a:t>teens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|</a:t>
            </a:r>
            <a:r>
              <a:rPr lang="en-US" sz="2000" dirty="0">
                <a:solidFill>
                  <a:srgbClr val="CC7832"/>
                </a:solidFill>
              </a:rPr>
              <a:t>{</a:t>
            </a:r>
            <a:r>
              <a:rPr lang="en-US" sz="2000" dirty="0">
                <a:solidFill>
                  <a:srgbClr val="7030A0"/>
                </a:solidFill>
              </a:rPr>
              <a:t>tens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)$"</a:t>
            </a:r>
          </a:p>
          <a:p>
            <a:pPr marL="411480" lvl="1" indent="0">
              <a:buNone/>
            </a:pPr>
            <a:endParaRPr lang="en-US" sz="2000" dirty="0">
              <a:solidFill>
                <a:srgbClr val="006600"/>
              </a:solidFill>
            </a:endParaRPr>
          </a:p>
          <a:p>
            <a:pPr marL="411480" lvl="1" indent="0">
              <a:buNone/>
            </a:pPr>
            <a:endParaRPr lang="en-US" sz="20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177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Generate forms:</a:t>
            </a:r>
            <a:r>
              <a:rPr lang="en-US" sz="2000" dirty="0">
                <a:solidFill>
                  <a:srgbClr val="006600"/>
                </a:solidFill>
              </a:rPr>
              <a:t>	</a:t>
            </a:r>
          </a:p>
          <a:p>
            <a:pPr marL="347980" lvl="1" indent="0">
              <a:buNone/>
            </a:pPr>
            <a:r>
              <a:rPr lang="en-US" sz="2000" dirty="0" err="1"/>
              <a:t>max_forms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FF"/>
                </a:solidFill>
              </a:rPr>
              <a:t>10</a:t>
            </a:r>
          </a:p>
          <a:p>
            <a:pPr marL="347980" lvl="1" indent="0">
              <a:buNone/>
            </a:pPr>
            <a:r>
              <a:rPr lang="en-US" sz="2000" b="1" dirty="0">
                <a:solidFill>
                  <a:srgbClr val="002060"/>
                </a:solidFill>
              </a:rPr>
              <a:t>print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7030A0"/>
                </a:solidFill>
              </a:rPr>
              <a:t>f</a:t>
            </a:r>
            <a:r>
              <a:rPr lang="en-US" sz="2000" dirty="0" err="1">
                <a:solidFill>
                  <a:srgbClr val="006600"/>
                </a:solidFill>
              </a:rPr>
              <a:t>"Generating</a:t>
            </a:r>
            <a:r>
              <a:rPr lang="en-US" sz="2000" dirty="0">
                <a:solidFill>
                  <a:srgbClr val="006600"/>
                </a:solidFill>
              </a:rPr>
              <a:t> </a:t>
            </a:r>
            <a:r>
              <a:rPr lang="en-US" sz="2000" dirty="0">
                <a:solidFill>
                  <a:srgbClr val="CC7832"/>
                </a:solidFill>
              </a:rPr>
              <a:t>{</a:t>
            </a:r>
            <a:r>
              <a:rPr lang="en-US" sz="2000" dirty="0" err="1">
                <a:solidFill>
                  <a:srgbClr val="7030A0"/>
                </a:solidFill>
              </a:rPr>
              <a:t>max_forms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 random forms:\n"</a:t>
            </a:r>
            <a:r>
              <a:rPr lang="en-US" sz="2000" dirty="0"/>
              <a:t>)</a:t>
            </a:r>
          </a:p>
          <a:p>
            <a:pPr marL="347980" lvl="1" indent="0">
              <a:buNone/>
            </a:pPr>
            <a:endParaRPr lang="en-US" sz="2000" dirty="0"/>
          </a:p>
          <a:p>
            <a:pPr marL="347980" lvl="1" indent="0">
              <a:buNone/>
            </a:pPr>
            <a:r>
              <a:rPr lang="en-US" sz="2000" b="1" dirty="0">
                <a:solidFill>
                  <a:srgbClr val="002060"/>
                </a:solidFill>
              </a:rPr>
              <a:t>for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002060"/>
                </a:solidFill>
              </a:rPr>
              <a:t>in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002060"/>
                </a:solidFill>
              </a:rPr>
              <a:t>range</a:t>
            </a:r>
            <a:r>
              <a:rPr lang="en-US" sz="2000" dirty="0"/>
              <a:t>(</a:t>
            </a:r>
            <a:r>
              <a:rPr lang="en-US" sz="2000" dirty="0" err="1"/>
              <a:t>max_forms</a:t>
            </a:r>
            <a:r>
              <a:rPr lang="en-US" sz="2000" dirty="0"/>
              <a:t>): 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range generates numbers up to its argument</a:t>
            </a:r>
          </a:p>
          <a:p>
            <a:pPr marL="347980" lvl="1" indent="0">
              <a:buNone/>
            </a:pPr>
            <a:r>
              <a:rPr lang="en-US" sz="2000" dirty="0"/>
              <a:t>    output = </a:t>
            </a:r>
            <a:r>
              <a:rPr lang="en-US" sz="2000" dirty="0" err="1"/>
              <a:t>exrex.getone</a:t>
            </a:r>
            <a:r>
              <a:rPr lang="en-US" sz="2000" dirty="0"/>
              <a:t>(</a:t>
            </a:r>
            <a:r>
              <a:rPr lang="en-US" sz="2000" dirty="0" err="1"/>
              <a:t>one_to_ninety_nine</a:t>
            </a:r>
            <a:r>
              <a:rPr lang="en-US" sz="2000" dirty="0"/>
              <a:t>)</a:t>
            </a:r>
          </a:p>
          <a:p>
            <a:pPr marL="347980" lvl="1" indent="0">
              <a:buNone/>
            </a:pPr>
            <a:r>
              <a:rPr lang="en-US" sz="2000" dirty="0"/>
              <a:t>    </a:t>
            </a:r>
            <a:r>
              <a:rPr lang="en-US" sz="2000" b="1" dirty="0">
                <a:solidFill>
                  <a:srgbClr val="002060"/>
                </a:solidFill>
              </a:rPr>
              <a:t>print</a:t>
            </a:r>
            <a:r>
              <a:rPr lang="en-US" sz="2000" dirty="0"/>
              <a:t>(output)</a:t>
            </a:r>
          </a:p>
          <a:p>
            <a:pPr lvl="1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30474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C87D5-4B86-46A0-A73C-4114BDF40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DD460E-A814-401A-8D0E-82E48A3F65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four</a:t>
            </a:r>
          </a:p>
          <a:p>
            <a:pPr lvl="1"/>
            <a:r>
              <a:rPr lang="en-US" dirty="0"/>
              <a:t>two</a:t>
            </a:r>
          </a:p>
          <a:p>
            <a:pPr lvl="1"/>
            <a:r>
              <a:rPr lang="en-US" dirty="0"/>
              <a:t>eight</a:t>
            </a:r>
          </a:p>
          <a:p>
            <a:pPr lvl="1"/>
            <a:r>
              <a:rPr lang="en-US" dirty="0"/>
              <a:t>twenty</a:t>
            </a:r>
          </a:p>
          <a:p>
            <a:pPr lvl="1"/>
            <a:r>
              <a:rPr lang="en-US" dirty="0"/>
              <a:t>forty</a:t>
            </a:r>
          </a:p>
          <a:p>
            <a:pPr lvl="1"/>
            <a:r>
              <a:rPr lang="en-US" dirty="0"/>
              <a:t>twenty-five</a:t>
            </a:r>
          </a:p>
          <a:p>
            <a:pPr lvl="1"/>
            <a:r>
              <a:rPr lang="en-US" dirty="0"/>
              <a:t>twelve</a:t>
            </a:r>
          </a:p>
          <a:p>
            <a:pPr lvl="1"/>
            <a:r>
              <a:rPr lang="en-US" dirty="0"/>
              <a:t>eleven</a:t>
            </a:r>
          </a:p>
          <a:p>
            <a:pPr lvl="1"/>
            <a:r>
              <a:rPr lang="en-US" dirty="0"/>
              <a:t>forty-one</a:t>
            </a:r>
          </a:p>
          <a:p>
            <a:pPr lvl="1"/>
            <a:r>
              <a:rPr lang="en-US" dirty="0"/>
              <a:t>twenty-two</a:t>
            </a:r>
          </a:p>
        </p:txBody>
      </p:sp>
    </p:spTree>
    <p:extLst>
      <p:ext uri="{BB962C8B-B14F-4D97-AF65-F5344CB8AC3E}">
        <p14:creationId xmlns:p14="http://schemas.microsoft.com/office/powerpoint/2010/main" val="2032647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6E0A7-E2B5-4EFC-AE3C-70F4875A8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NLU vs NLG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F5C28-5A11-4D14-AB15-10EA662CD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We can also </a:t>
            </a:r>
            <a:r>
              <a:rPr lang="en-US" b="1" dirty="0"/>
              <a:t>recognize </a:t>
            </a:r>
            <a:r>
              <a:rPr lang="en-US" dirty="0"/>
              <a:t>or reject numbers: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Test inputs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"\</a:t>
            </a:r>
            <a:r>
              <a:rPr lang="en-US" dirty="0" err="1">
                <a:solidFill>
                  <a:srgbClr val="006600"/>
                </a:solidFill>
              </a:rPr>
              <a:t>nTesting</a:t>
            </a:r>
            <a:r>
              <a:rPr lang="en-US" dirty="0">
                <a:solidFill>
                  <a:srgbClr val="006600"/>
                </a:solidFill>
              </a:rPr>
              <a:t> inputs:\n"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inputs = [</a:t>
            </a:r>
            <a:r>
              <a:rPr lang="en-US" dirty="0">
                <a:solidFill>
                  <a:srgbClr val="006600"/>
                </a:solidFill>
              </a:rPr>
              <a:t>"</a:t>
            </a:r>
            <a:r>
              <a:rPr lang="en-US" dirty="0" err="1">
                <a:solidFill>
                  <a:srgbClr val="006600"/>
                </a:solidFill>
              </a:rPr>
              <a:t>ten","twenty</a:t>
            </a:r>
            <a:r>
              <a:rPr lang="en-US" dirty="0">
                <a:solidFill>
                  <a:srgbClr val="006600"/>
                </a:solidFill>
              </a:rPr>
              <a:t>-three","</a:t>
            </a:r>
            <a:r>
              <a:rPr lang="en-US" dirty="0" err="1">
                <a:solidFill>
                  <a:srgbClr val="006600"/>
                </a:solidFill>
              </a:rPr>
              <a:t>eleventy</a:t>
            </a:r>
            <a:r>
              <a:rPr lang="en-US" dirty="0">
                <a:solidFill>
                  <a:srgbClr val="006600"/>
                </a:solidFill>
              </a:rPr>
              <a:t>","fifty-ten"</a:t>
            </a:r>
            <a:r>
              <a:rPr lang="en-US" dirty="0"/>
              <a:t>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for</a:t>
            </a:r>
            <a:r>
              <a:rPr lang="en-US" dirty="0"/>
              <a:t> word </a:t>
            </a:r>
            <a:r>
              <a:rPr lang="en-US" dirty="0">
                <a:solidFill>
                  <a:srgbClr val="002060"/>
                </a:solidFill>
              </a:rPr>
              <a:t>in</a:t>
            </a:r>
            <a:r>
              <a:rPr lang="en-US" dirty="0"/>
              <a:t> inputs: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>
                <a:solidFill>
                  <a:srgbClr val="002060"/>
                </a:solidFill>
              </a:rPr>
              <a:t>if</a:t>
            </a:r>
            <a:r>
              <a:rPr lang="en-US" dirty="0"/>
              <a:t> </a:t>
            </a:r>
            <a:r>
              <a:rPr lang="en-US" dirty="0" err="1"/>
              <a:t>re.search</a:t>
            </a:r>
            <a:r>
              <a:rPr lang="en-US" dirty="0"/>
              <a:t>(</a:t>
            </a:r>
            <a:r>
              <a:rPr lang="en-US" dirty="0" err="1"/>
              <a:t>one_to_ninety_nine,word</a:t>
            </a:r>
            <a:r>
              <a:rPr lang="en-US" dirty="0"/>
              <a:t>) </a:t>
            </a:r>
            <a:r>
              <a:rPr lang="en-US" dirty="0">
                <a:solidFill>
                  <a:srgbClr val="002060"/>
                </a:solidFill>
              </a:rPr>
              <a:t>is</a:t>
            </a:r>
            <a:r>
              <a:rPr lang="en-US" dirty="0"/>
              <a:t> None: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"input " </a:t>
            </a:r>
            <a:r>
              <a:rPr lang="en-US" dirty="0"/>
              <a:t>+ word + </a:t>
            </a:r>
            <a:r>
              <a:rPr lang="en-US" dirty="0">
                <a:solidFill>
                  <a:srgbClr val="006600"/>
                </a:solidFill>
              </a:rPr>
              <a:t>" does not pass validation"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>
                <a:solidFill>
                  <a:srgbClr val="002060"/>
                </a:solidFill>
              </a:rPr>
              <a:t>else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"input "</a:t>
            </a:r>
            <a:r>
              <a:rPr lang="en-US" dirty="0"/>
              <a:t> + word + </a:t>
            </a:r>
            <a:r>
              <a:rPr lang="en-US" dirty="0">
                <a:solidFill>
                  <a:srgbClr val="006600"/>
                </a:solidFill>
              </a:rPr>
              <a:t>" is valid"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4954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3357</TotalTime>
  <Words>2666</Words>
  <Application>Microsoft Office PowerPoint</Application>
  <PresentationFormat>On-screen Show (4:3)</PresentationFormat>
  <Paragraphs>387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Calibri</vt:lpstr>
      <vt:lpstr>Cambria</vt:lpstr>
      <vt:lpstr>Consolas</vt:lpstr>
      <vt:lpstr>Courier New</vt:lpstr>
      <vt:lpstr>Wingdings</vt:lpstr>
      <vt:lpstr>Wingdings 2</vt:lpstr>
      <vt:lpstr>Foundry</vt:lpstr>
      <vt:lpstr>LING-362 Introduction to  Natural Language Processing</vt:lpstr>
      <vt:lpstr>Python Coding Studio today!</vt:lpstr>
      <vt:lpstr>GU CS grad research</vt:lpstr>
      <vt:lpstr>Finite state automata</vt:lpstr>
      <vt:lpstr>Automata as graphs</vt:lpstr>
      <vt:lpstr>Numerals</vt:lpstr>
      <vt:lpstr>Numerals</vt:lpstr>
      <vt:lpstr>Output </vt:lpstr>
      <vt:lpstr>NLU vs NLG</vt:lpstr>
      <vt:lpstr>Output </vt:lpstr>
      <vt:lpstr>From forms to analyses</vt:lpstr>
      <vt:lpstr>Better output</vt:lpstr>
      <vt:lpstr>Getting output</vt:lpstr>
      <vt:lpstr>Finite State Transducers (FSTs)</vt:lpstr>
      <vt:lpstr>Formal definition</vt:lpstr>
      <vt:lpstr>Transducers as graphs</vt:lpstr>
      <vt:lpstr>Transducers as analyzers</vt:lpstr>
      <vt:lpstr>Regular Relations</vt:lpstr>
      <vt:lpstr>What are the alphabets for each tape?</vt:lpstr>
      <vt:lpstr>Can we do this with re.sub?</vt:lpstr>
      <vt:lpstr>Enter the .lexc format!</vt:lpstr>
      <vt:lpstr>Enter the .lexc format!</vt:lpstr>
      <vt:lpstr>Now we can “translate”</vt:lpstr>
      <vt:lpstr>Now we can “translate”</vt:lpstr>
      <vt:lpstr>Now we can “translate”</vt:lpstr>
      <vt:lpstr>A more complex lexicon</vt:lpstr>
      <vt:lpstr>A more complex lexicon</vt:lpstr>
      <vt:lpstr>A more complex lexicon</vt:lpstr>
      <vt:lpstr>Generating words on either tape</vt:lpstr>
      <vt:lpstr>Generating words on either tape</vt:lpstr>
      <vt:lpstr>Some problems</vt:lpstr>
      <vt:lpstr>Replacement rules</vt:lpstr>
      <vt:lpstr>Combining everything</vt:lpstr>
      <vt:lpstr>Epsilon insertion</vt:lpstr>
      <vt:lpstr>Exercise 1</vt:lpstr>
      <vt:lpstr>Exercise 2</vt:lpstr>
      <vt:lpstr>Home work – Japanese verbs</vt:lpstr>
      <vt:lpstr>Home work – Japanese verbs</vt:lpstr>
      <vt:lpstr>Home work – Japanese verbs</vt:lpstr>
      <vt:lpstr>Home work – Japanese verbs</vt:lpstr>
      <vt:lpstr>FSM: Going further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1163</cp:revision>
  <dcterms:created xsi:type="dcterms:W3CDTF">2015-10-05T21:10:16Z</dcterms:created>
  <dcterms:modified xsi:type="dcterms:W3CDTF">2021-09-29T14:16:20Z</dcterms:modified>
</cp:coreProperties>
</file>