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1"/>
  </p:notesMasterIdLst>
  <p:sldIdLst>
    <p:sldId id="256" r:id="rId2"/>
    <p:sldId id="450" r:id="rId3"/>
    <p:sldId id="447" r:id="rId4"/>
    <p:sldId id="448" r:id="rId5"/>
    <p:sldId id="413" r:id="rId6"/>
    <p:sldId id="440" r:id="rId7"/>
    <p:sldId id="257" r:id="rId8"/>
    <p:sldId id="264" r:id="rId9"/>
    <p:sldId id="265" r:id="rId10"/>
    <p:sldId id="266" r:id="rId11"/>
    <p:sldId id="267" r:id="rId12"/>
    <p:sldId id="258" r:id="rId13"/>
    <p:sldId id="259" r:id="rId14"/>
    <p:sldId id="260" r:id="rId15"/>
    <p:sldId id="261" r:id="rId16"/>
    <p:sldId id="262" r:id="rId17"/>
    <p:sldId id="263" r:id="rId18"/>
    <p:sldId id="268" r:id="rId19"/>
    <p:sldId id="416" r:id="rId20"/>
    <p:sldId id="417" r:id="rId21"/>
    <p:sldId id="418" r:id="rId22"/>
    <p:sldId id="419" r:id="rId23"/>
    <p:sldId id="420" r:id="rId24"/>
    <p:sldId id="421" r:id="rId25"/>
    <p:sldId id="449" r:id="rId26"/>
    <p:sldId id="422" r:id="rId27"/>
    <p:sldId id="423" r:id="rId28"/>
    <p:sldId id="424" r:id="rId29"/>
    <p:sldId id="425" r:id="rId30"/>
    <p:sldId id="426" r:id="rId31"/>
    <p:sldId id="427" r:id="rId32"/>
    <p:sldId id="428" r:id="rId33"/>
    <p:sldId id="429" r:id="rId34"/>
    <p:sldId id="430" r:id="rId35"/>
    <p:sldId id="431" r:id="rId36"/>
    <p:sldId id="432" r:id="rId37"/>
    <p:sldId id="433" r:id="rId38"/>
    <p:sldId id="434" r:id="rId39"/>
    <p:sldId id="435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5C9E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0B73B-0812-4975-A8B4-D2D7AAFE4965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66361-746C-4569-A822-E768C017F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4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cistern.cis.lmu.de/marmot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flairNLP/flair/blob/master/resources/docs/TUTORIAL_7_TRAINING_A_MODEL.md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-2sEgxADpmp2jlCvlAb8m-8VqccUneHtYK1zFGUqWAs/edit?usp=sharing" TargetMode="External"/><Relationship Id="rId2" Type="http://schemas.openxmlformats.org/officeDocument/2006/relationships/hyperlink" Target="https://wse.zoom.us/j/93327212503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From HMM to Sequence Labeling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 BIO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add more label types to indicate </a:t>
            </a:r>
            <a:r>
              <a:rPr lang="en-US" b="1" dirty="0"/>
              <a:t>B</a:t>
            </a:r>
            <a:r>
              <a:rPr lang="en-US" dirty="0"/>
              <a:t>eginning and </a:t>
            </a:r>
            <a:r>
              <a:rPr lang="en-US" b="1" dirty="0"/>
              <a:t>I</a:t>
            </a:r>
            <a:r>
              <a:rPr lang="en-US" dirty="0"/>
              <a:t>nside of entities:</a:t>
            </a:r>
          </a:p>
          <a:p>
            <a:pPr lvl="1"/>
            <a:r>
              <a:rPr lang="en-US" dirty="0"/>
              <a:t>IBM	</a:t>
            </a:r>
            <a:r>
              <a:rPr lang="en-US" b="1" i="1" dirty="0">
                <a:solidFill>
                  <a:srgbClr val="0070C0"/>
                </a:solidFill>
              </a:rPr>
              <a:t>B-ORG	</a:t>
            </a:r>
          </a:p>
          <a:p>
            <a:pPr lvl="1"/>
            <a:r>
              <a:rPr lang="en-US" dirty="0"/>
              <a:t>Corp.	</a:t>
            </a:r>
            <a:r>
              <a:rPr lang="en-US" b="1" i="1" dirty="0">
                <a:solidFill>
                  <a:srgbClr val="0070C0"/>
                </a:solidFill>
              </a:rPr>
              <a:t>I-ORG</a:t>
            </a:r>
          </a:p>
          <a:p>
            <a:pPr lvl="1"/>
            <a:r>
              <a:rPr lang="en-US" dirty="0"/>
              <a:t>hired	</a:t>
            </a:r>
            <a:r>
              <a:rPr lang="en-US" b="1" i="1" dirty="0">
                <a:solidFill>
                  <a:srgbClr val="0070C0"/>
                </a:solidFill>
              </a:rPr>
              <a:t>O</a:t>
            </a:r>
          </a:p>
          <a:p>
            <a:pPr lvl="1"/>
            <a:r>
              <a:rPr lang="en-US" dirty="0"/>
              <a:t>Kim	</a:t>
            </a:r>
            <a:r>
              <a:rPr lang="en-US" b="1" i="1" dirty="0">
                <a:solidFill>
                  <a:srgbClr val="0070C0"/>
                </a:solidFill>
              </a:rPr>
              <a:t>B-PER</a:t>
            </a:r>
          </a:p>
          <a:p>
            <a:pPr lvl="1"/>
            <a:r>
              <a:rPr lang="en-US" dirty="0"/>
              <a:t>Jung	</a:t>
            </a:r>
            <a:r>
              <a:rPr lang="en-US" b="1" i="1" dirty="0">
                <a:solidFill>
                  <a:srgbClr val="0070C0"/>
                </a:solidFill>
              </a:rPr>
              <a:t>I-PER</a:t>
            </a:r>
          </a:p>
          <a:p>
            <a:pPr lvl="1"/>
            <a:endParaRPr lang="en-US" dirty="0"/>
          </a:p>
          <a:p>
            <a:r>
              <a:rPr lang="en-US" dirty="0"/>
              <a:t>The label </a:t>
            </a:r>
            <a:r>
              <a:rPr lang="en-US" b="1" dirty="0"/>
              <a:t>O</a:t>
            </a:r>
            <a:r>
              <a:rPr lang="en-US" dirty="0"/>
              <a:t> is like our ‘--’: </a:t>
            </a:r>
            <a:r>
              <a:rPr lang="en-US" b="1" dirty="0"/>
              <a:t>Outside</a:t>
            </a:r>
            <a:r>
              <a:rPr lang="en-US" dirty="0"/>
              <a:t> any entity</a:t>
            </a:r>
          </a:p>
          <a:p>
            <a:pPr lvl="1"/>
            <a:endParaRPr lang="en-US" dirty="0"/>
          </a:p>
        </p:txBody>
      </p:sp>
      <p:sp>
        <p:nvSpPr>
          <p:cNvPr id="4" name="AutoShape 2" descr="Image result for google in ibm fo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272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 BIO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Labels impose restrictions on transitions:</a:t>
            </a:r>
          </a:p>
          <a:p>
            <a:pPr lvl="1"/>
            <a:r>
              <a:rPr lang="en-US" dirty="0"/>
              <a:t>P(B-PER </a:t>
            </a:r>
            <a:r>
              <a:rPr lang="en-US" dirty="0">
                <a:sym typeface="Wingdings" panose="05000000000000000000" pitchFamily="2" charset="2"/>
              </a:rPr>
              <a:t> I-PER) 	&gt;	p(I-PER  B-PER)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P(O  I-PER)  		=	0		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(why?)</a:t>
            </a:r>
          </a:p>
          <a:p>
            <a:endParaRPr lang="en-US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endParaRPr lang="en-US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We can still use HMM/Viterbi…</a:t>
            </a:r>
          </a:p>
          <a:p>
            <a:r>
              <a:rPr lang="en-US" dirty="0">
                <a:sym typeface="Wingdings" panose="05000000000000000000" pitchFamily="2" charset="2"/>
              </a:rPr>
              <a:t>But is just one emission probability enough?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P(</a:t>
            </a:r>
            <a:r>
              <a:rPr lang="en-US" dirty="0" err="1">
                <a:sym typeface="Wingdings" panose="05000000000000000000" pitchFamily="2" charset="2"/>
              </a:rPr>
              <a:t>PER|Kim</a:t>
            </a:r>
            <a:r>
              <a:rPr lang="en-US" dirty="0">
                <a:sym typeface="Wingdings" panose="05000000000000000000" pitchFamily="2" charset="2"/>
              </a:rPr>
              <a:t>) …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What about other features?</a:t>
            </a:r>
          </a:p>
        </p:txBody>
      </p:sp>
    </p:spTree>
    <p:extLst>
      <p:ext uri="{BB962C8B-B14F-4D97-AF65-F5344CB8AC3E}">
        <p14:creationId xmlns:p14="http://schemas.microsoft.com/office/powerpoint/2010/main" val="3323821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Just one emission?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Many things influence the probability that a word is a person/company name:</a:t>
            </a:r>
          </a:p>
          <a:p>
            <a:pPr lvl="1"/>
            <a:r>
              <a:rPr lang="en-US" dirty="0"/>
              <a:t>Capitalization 		(very good at finding ‘O’)</a:t>
            </a:r>
          </a:p>
          <a:p>
            <a:pPr lvl="1"/>
            <a:r>
              <a:rPr lang="en-US" dirty="0"/>
              <a:t>All caps?	 		(ORG)</a:t>
            </a:r>
          </a:p>
          <a:p>
            <a:pPr lvl="1"/>
            <a:r>
              <a:rPr lang="en-US" dirty="0"/>
              <a:t>Word length</a:t>
            </a:r>
          </a:p>
          <a:p>
            <a:pPr lvl="1"/>
            <a:r>
              <a:rPr lang="en-US" dirty="0"/>
              <a:t>Knowledge bases 	(is this in a list of company					names? Place names?)</a:t>
            </a:r>
          </a:p>
          <a:p>
            <a:pPr lvl="1"/>
            <a:r>
              <a:rPr lang="en-US" dirty="0"/>
              <a:t>…</a:t>
            </a:r>
          </a:p>
          <a:p>
            <a:r>
              <a:rPr lang="en-US" dirty="0"/>
              <a:t>Viterbi can only multiply feature probabilities</a:t>
            </a:r>
          </a:p>
          <a:p>
            <a:r>
              <a:rPr lang="en-US" dirty="0"/>
              <a:t>Not good for learning arbitrary feature conjunctions (weighted features)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3356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multiple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Ideally our input should look like this:</a:t>
            </a:r>
          </a:p>
          <a:p>
            <a:pPr lvl="1"/>
            <a:r>
              <a:rPr lang="en-US" dirty="0"/>
              <a:t>IBM	NNP	</a:t>
            </a:r>
            <a:r>
              <a:rPr lang="en-US" dirty="0" err="1"/>
              <a:t>allcaps</a:t>
            </a:r>
            <a:r>
              <a:rPr lang="en-US" dirty="0"/>
              <a:t>		…	</a:t>
            </a:r>
            <a:r>
              <a:rPr lang="en-US" b="1" i="1" dirty="0">
                <a:solidFill>
                  <a:srgbClr val="0070C0"/>
                </a:solidFill>
              </a:rPr>
              <a:t>B-ORG	</a:t>
            </a:r>
          </a:p>
          <a:p>
            <a:pPr lvl="1"/>
            <a:r>
              <a:rPr lang="en-US" dirty="0"/>
              <a:t>Corp.	NNP	title		…	</a:t>
            </a:r>
            <a:r>
              <a:rPr lang="en-US" b="1" i="1" dirty="0">
                <a:solidFill>
                  <a:srgbClr val="0070C0"/>
                </a:solidFill>
              </a:rPr>
              <a:t>I-ORG</a:t>
            </a:r>
          </a:p>
          <a:p>
            <a:pPr lvl="1"/>
            <a:r>
              <a:rPr lang="en-US" dirty="0"/>
              <a:t>hired	VBD	lower		…	</a:t>
            </a:r>
            <a:r>
              <a:rPr lang="en-US" b="1" i="1" dirty="0">
                <a:solidFill>
                  <a:srgbClr val="0070C0"/>
                </a:solidFill>
              </a:rPr>
              <a:t>O</a:t>
            </a:r>
          </a:p>
          <a:p>
            <a:pPr lvl="1"/>
            <a:r>
              <a:rPr lang="en-US" dirty="0"/>
              <a:t>Kim	NNP	title		…	</a:t>
            </a:r>
            <a:r>
              <a:rPr lang="en-US" b="1" i="1" dirty="0">
                <a:solidFill>
                  <a:srgbClr val="0070C0"/>
                </a:solidFill>
              </a:rPr>
              <a:t>B-PER</a:t>
            </a:r>
          </a:p>
          <a:p>
            <a:pPr lvl="1"/>
            <a:r>
              <a:rPr lang="en-US" dirty="0"/>
              <a:t>Jung	NNP	title		…	</a:t>
            </a:r>
            <a:r>
              <a:rPr lang="en-US" b="1" i="1" dirty="0">
                <a:solidFill>
                  <a:srgbClr val="0070C0"/>
                </a:solidFill>
              </a:rPr>
              <a:t>I-PER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798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Decoding - CRF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Efficient decoding over </a:t>
            </a:r>
            <a:r>
              <a:rPr lang="en-US" b="1" dirty="0"/>
              <a:t>multiple</a:t>
            </a:r>
            <a:r>
              <a:rPr lang="en-US" dirty="0"/>
              <a:t> weighted features can be done using </a:t>
            </a:r>
            <a:r>
              <a:rPr lang="en-US" b="1" dirty="0"/>
              <a:t>Conditional Random Fields </a:t>
            </a:r>
            <a:r>
              <a:rPr lang="en-US" dirty="0"/>
              <a:t>(CRF)</a:t>
            </a:r>
          </a:p>
          <a:p>
            <a:r>
              <a:rPr lang="en-US" dirty="0"/>
              <a:t>We do not have time to implement CRF in this course</a:t>
            </a:r>
          </a:p>
          <a:p>
            <a:r>
              <a:rPr lang="en-US" dirty="0"/>
              <a:t>For our purposes, a Linear Chain CRF is </a:t>
            </a:r>
          </a:p>
          <a:p>
            <a:pPr lvl="1"/>
            <a:r>
              <a:rPr lang="en-US" dirty="0"/>
              <a:t>a sequence label decoder equivalent to a Viterbi decoder </a:t>
            </a:r>
          </a:p>
          <a:p>
            <a:pPr lvl="1"/>
            <a:r>
              <a:rPr lang="en-US" dirty="0"/>
              <a:t>using </a:t>
            </a:r>
            <a:r>
              <a:rPr lang="en-US" b="1" dirty="0"/>
              <a:t>multiple input features </a:t>
            </a:r>
          </a:p>
          <a:p>
            <a:pPr lvl="1"/>
            <a:r>
              <a:rPr lang="en-US" dirty="0"/>
              <a:t>and </a:t>
            </a:r>
            <a:r>
              <a:rPr lang="en-US" b="1" dirty="0"/>
              <a:t>arbitrary functions </a:t>
            </a:r>
            <a:r>
              <a:rPr lang="en-US" dirty="0"/>
              <a:t>for features over the sequence</a:t>
            </a:r>
          </a:p>
          <a:p>
            <a:r>
              <a:rPr lang="en-US" dirty="0"/>
              <a:t>Advanced reading: Sutton &amp; McCallum (2006) in Canvas (optional!)</a:t>
            </a:r>
          </a:p>
        </p:txBody>
      </p:sp>
    </p:spTree>
    <p:extLst>
      <p:ext uri="{BB962C8B-B14F-4D97-AF65-F5344CB8AC3E}">
        <p14:creationId xmlns:p14="http://schemas.microsoft.com/office/powerpoint/2010/main" val="7583498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Decoding - CRF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smaller datasets, CRF taggers can learn joint discrete feature value distributions:</a:t>
            </a:r>
          </a:p>
          <a:p>
            <a:pPr lvl="1"/>
            <a:r>
              <a:rPr lang="en-US" dirty="0"/>
              <a:t>Python library: </a:t>
            </a:r>
          </a:p>
          <a:p>
            <a:pPr lvl="2"/>
            <a:r>
              <a:rPr lang="en-US" dirty="0"/>
              <a:t>pip install python-</a:t>
            </a:r>
            <a:r>
              <a:rPr lang="en-US" dirty="0" err="1"/>
              <a:t>crfsuite</a:t>
            </a:r>
            <a:r>
              <a:rPr lang="en-US" dirty="0"/>
              <a:t>	(Okazaki 2007)</a:t>
            </a:r>
          </a:p>
          <a:p>
            <a:pPr lvl="1"/>
            <a:r>
              <a:rPr lang="en-US" dirty="0"/>
              <a:t>Good off the shelf CRF tagger:</a:t>
            </a:r>
          </a:p>
          <a:p>
            <a:pPr lvl="2"/>
            <a:r>
              <a:rPr lang="en-US" dirty="0"/>
              <a:t>Marmot (Müller et al. 2013; Java), </a:t>
            </a:r>
            <a:r>
              <a:rPr lang="en-US" dirty="0">
                <a:hlinkClick r:id="rId2"/>
              </a:rPr>
              <a:t>http://cistern.cis.lmu.de/marmot/</a:t>
            </a:r>
            <a:endParaRPr lang="en-US" dirty="0"/>
          </a:p>
          <a:p>
            <a:pPr lvl="1"/>
            <a:r>
              <a:rPr lang="en-US" dirty="0"/>
              <a:t>CRF NER tagging example in Canvas:</a:t>
            </a:r>
          </a:p>
          <a:p>
            <a:pPr lvl="2"/>
            <a:r>
              <a:rPr lang="en-US" dirty="0"/>
              <a:t>ner/crf_entities.py</a:t>
            </a:r>
          </a:p>
        </p:txBody>
      </p:sp>
      <p:pic>
        <p:nvPicPr>
          <p:cNvPr id="1030" name="Picture 6" descr="https://upload.wikimedia.org/wikipedia/commons/thumb/3/3b/Marmot-edit1.jpg/320px-Marmot-edit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962400"/>
            <a:ext cx="1752600" cy="131445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32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Neural sequence labeling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Since features can be anything…</a:t>
            </a:r>
          </a:p>
          <a:p>
            <a:r>
              <a:rPr lang="en-US" dirty="0"/>
              <a:t>For larger datasets, we can use neural networks</a:t>
            </a:r>
          </a:p>
          <a:p>
            <a:r>
              <a:rPr lang="en-US" dirty="0"/>
              <a:t>Word embeddings as features</a:t>
            </a:r>
          </a:p>
          <a:p>
            <a:r>
              <a:rPr lang="en-US" dirty="0"/>
              <a:t>What algorithm to use?</a:t>
            </a:r>
          </a:p>
          <a:p>
            <a:pPr lvl="1"/>
            <a:r>
              <a:rPr lang="en-US" dirty="0"/>
              <a:t>Definitely not Viterbi: we don’t want the product of probabilities that dimension 1 is…</a:t>
            </a:r>
          </a:p>
          <a:p>
            <a:pPr lvl="1"/>
            <a:r>
              <a:rPr lang="en-US" dirty="0"/>
              <a:t>-&gt; use CRF on neural network outputs!</a:t>
            </a:r>
          </a:p>
        </p:txBody>
      </p:sp>
    </p:spTree>
    <p:extLst>
      <p:ext uri="{BB962C8B-B14F-4D97-AF65-F5344CB8AC3E}">
        <p14:creationId xmlns:p14="http://schemas.microsoft.com/office/powerpoint/2010/main" val="31730833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Popular libraries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Flair (</a:t>
            </a:r>
            <a:r>
              <a:rPr lang="en-US" dirty="0" err="1"/>
              <a:t>Akbik</a:t>
            </a:r>
            <a:r>
              <a:rPr lang="en-US" dirty="0"/>
              <a:t> et al. 2019)</a:t>
            </a:r>
          </a:p>
          <a:p>
            <a:endParaRPr lang="en-US" dirty="0"/>
          </a:p>
          <a:p>
            <a:r>
              <a:rPr lang="en-US" dirty="0" err="1"/>
              <a:t>AllenNLP</a:t>
            </a:r>
            <a:r>
              <a:rPr lang="en-US" dirty="0"/>
              <a:t> (Gardner et al. 2018)</a:t>
            </a:r>
          </a:p>
          <a:p>
            <a:endParaRPr lang="en-US" dirty="0"/>
          </a:p>
          <a:p>
            <a:r>
              <a:rPr lang="en-US" dirty="0"/>
              <a:t>NCRF++ (Yang &amp; Zhang 2018)</a:t>
            </a:r>
          </a:p>
        </p:txBody>
      </p:sp>
      <p:pic>
        <p:nvPicPr>
          <p:cNvPr id="2050" name="Picture 2" descr="NCRF++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666" y="32766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629" y="2667000"/>
            <a:ext cx="181927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340177"/>
            <a:ext cx="169077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10588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 – Flair</a:t>
            </a:r>
            <a:r>
              <a:rPr lang="en-US" sz="3200" dirty="0"/>
              <a:t> (</a:t>
            </a:r>
            <a:r>
              <a:rPr lang="en-US" sz="3200" dirty="0" err="1"/>
              <a:t>Akbik</a:t>
            </a:r>
            <a:r>
              <a:rPr lang="en-US" sz="3200" dirty="0"/>
              <a:t> et al. 2019)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2060"/>
                </a:solidFill>
              </a:rPr>
              <a:t>from </a:t>
            </a:r>
            <a:r>
              <a:rPr lang="en-US" dirty="0" err="1"/>
              <a:t>flair.models</a:t>
            </a:r>
            <a:r>
              <a:rPr lang="en-US" dirty="0"/>
              <a:t> </a:t>
            </a:r>
            <a:r>
              <a:rPr lang="en-US" b="1" dirty="0">
                <a:solidFill>
                  <a:srgbClr val="002060"/>
                </a:solidFill>
              </a:rPr>
              <a:t>import </a:t>
            </a:r>
            <a:r>
              <a:rPr lang="en-US" dirty="0" err="1"/>
              <a:t>SequenceTagger</a:t>
            </a:r>
            <a:br>
              <a:rPr lang="en-US" dirty="0"/>
            </a:br>
            <a:br>
              <a:rPr lang="en-US" dirty="0"/>
            </a:br>
            <a:r>
              <a:rPr lang="en-US" dirty="0">
                <a:solidFill>
                  <a:srgbClr val="808080"/>
                </a:solidFill>
              </a:rPr>
              <a:t># </a:t>
            </a:r>
            <a:r>
              <a:rPr lang="en-US" dirty="0" err="1">
                <a:solidFill>
                  <a:srgbClr val="808080"/>
                </a:solidFill>
              </a:rPr>
              <a:t>pretrained</a:t>
            </a:r>
            <a:r>
              <a:rPr lang="en-US" dirty="0">
                <a:solidFill>
                  <a:srgbClr val="808080"/>
                </a:solidFill>
              </a:rPr>
              <a:t> NER tagger</a:t>
            </a:r>
            <a:br>
              <a:rPr lang="en-US" dirty="0">
                <a:solidFill>
                  <a:srgbClr val="808080"/>
                </a:solidFill>
              </a:rPr>
            </a:br>
            <a:r>
              <a:rPr lang="en-US" dirty="0" err="1"/>
              <a:t>tagger</a:t>
            </a:r>
            <a:r>
              <a:rPr lang="en-US" dirty="0"/>
              <a:t> = </a:t>
            </a:r>
            <a:r>
              <a:rPr lang="en-US" dirty="0" err="1"/>
              <a:t>SequenceTagger.load</a:t>
            </a:r>
            <a:r>
              <a:rPr lang="en-US" dirty="0"/>
              <a:t>(</a:t>
            </a:r>
            <a:r>
              <a:rPr lang="en-US" dirty="0">
                <a:solidFill>
                  <a:srgbClr val="6A8759"/>
                </a:solidFill>
              </a:rPr>
              <a:t>'</a:t>
            </a:r>
            <a:r>
              <a:rPr lang="en-US" dirty="0" err="1">
                <a:solidFill>
                  <a:srgbClr val="6A8759"/>
                </a:solidFill>
              </a:rPr>
              <a:t>ner</a:t>
            </a:r>
            <a:r>
              <a:rPr lang="en-US" dirty="0">
                <a:solidFill>
                  <a:srgbClr val="6A8759"/>
                </a:solidFill>
              </a:rPr>
              <a:t>'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sentence = Sentence(</a:t>
            </a:r>
            <a:r>
              <a:rPr lang="en-US" dirty="0">
                <a:solidFill>
                  <a:srgbClr val="006600"/>
                </a:solidFill>
              </a:rPr>
              <a:t>'George Washington went to Washington .'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r>
              <a:rPr lang="en-US" dirty="0">
                <a:solidFill>
                  <a:srgbClr val="808080"/>
                </a:solidFill>
              </a:rPr>
              <a:t># predict NER tags</a:t>
            </a:r>
            <a:br>
              <a:rPr lang="en-US" dirty="0">
                <a:solidFill>
                  <a:srgbClr val="808080"/>
                </a:solidFill>
              </a:rPr>
            </a:br>
            <a:r>
              <a:rPr lang="en-US" dirty="0" err="1"/>
              <a:t>tagger.predict</a:t>
            </a:r>
            <a:r>
              <a:rPr lang="en-US" dirty="0"/>
              <a:t>(sentence)</a:t>
            </a:r>
            <a:br>
              <a:rPr lang="en-US" dirty="0"/>
            </a:br>
            <a:br>
              <a:rPr lang="en-US" dirty="0"/>
            </a:br>
            <a:r>
              <a:rPr lang="en-US" dirty="0">
                <a:solidFill>
                  <a:srgbClr val="808080"/>
                </a:solidFill>
              </a:rPr>
              <a:t># print sentence with predicted tags</a:t>
            </a:r>
            <a:br>
              <a:rPr lang="en-US" dirty="0">
                <a:solidFill>
                  <a:srgbClr val="80808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/>
              <a:t>sentence.to_tagged_string</a:t>
            </a:r>
            <a:r>
              <a:rPr lang="en-US" dirty="0"/>
              <a:t>())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i="1" dirty="0"/>
              <a:t>George &lt;B-PER&gt; Washington &lt;E-PER&gt; went to Washington &lt;S-LOC&gt; .</a:t>
            </a:r>
          </a:p>
          <a:p>
            <a:pPr marL="0" indent="0">
              <a:buNone/>
            </a:pPr>
            <a:endParaRPr lang="en-US" b="1" i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FA27A3-CFF8-4EAA-8B03-90565B2AFC76}"/>
              </a:ext>
            </a:extLst>
          </p:cNvPr>
          <p:cNvSpPr txBox="1"/>
          <p:nvPr/>
        </p:nvSpPr>
        <p:spPr>
          <a:xfrm>
            <a:off x="76200" y="5638800"/>
            <a:ext cx="8991600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i="1" dirty="0"/>
              <a:t>For training see: </a:t>
            </a:r>
            <a:r>
              <a:rPr lang="en-US" sz="1600" b="1" i="1" dirty="0">
                <a:hlinkClick r:id="rId2"/>
              </a:rPr>
              <a:t>https://github.com/flairNLP/flair/blob/master/resources/docs/TUTORIAL_7_TRAINING_A_MODEL.md</a:t>
            </a:r>
            <a:r>
              <a:rPr lang="en-US" sz="1600" b="1" i="1" dirty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727837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HMMs to syntax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We’ve already seen some simple ways of dealing with syntax:</a:t>
            </a:r>
          </a:p>
          <a:p>
            <a:pPr lvl="1"/>
            <a:r>
              <a:rPr lang="en-US" dirty="0"/>
              <a:t>Markov models capture surface properties of syntax</a:t>
            </a:r>
          </a:p>
          <a:p>
            <a:pPr lvl="2"/>
            <a:r>
              <a:rPr lang="en-US" dirty="0"/>
              <a:t>N-grams (VMM): </a:t>
            </a:r>
            <a:r>
              <a:rPr lang="en-US" b="1" i="1" dirty="0">
                <a:solidFill>
                  <a:srgbClr val="0070C0"/>
                </a:solidFill>
              </a:rPr>
              <a:t>A lot of …</a:t>
            </a:r>
          </a:p>
          <a:p>
            <a:pPr lvl="2"/>
            <a:r>
              <a:rPr lang="en-US" dirty="0"/>
              <a:t>HMM: </a:t>
            </a:r>
            <a:r>
              <a:rPr lang="en-US" b="1" dirty="0">
                <a:solidFill>
                  <a:srgbClr val="0070C0"/>
                </a:solidFill>
              </a:rPr>
              <a:t>DT JJ NN</a:t>
            </a:r>
          </a:p>
        </p:txBody>
      </p:sp>
    </p:spTree>
    <p:extLst>
      <p:ext uri="{BB962C8B-B14F-4D97-AF65-F5344CB8AC3E}">
        <p14:creationId xmlns:p14="http://schemas.microsoft.com/office/powerpoint/2010/main" val="3621890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6A3E4-941A-4B73-8D21-40C218645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Talk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F67C8-0BCC-40A9-9EEB-55BD87AC9B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Center for Language and Speech Processing Seminar, Friday, November 12 at 12:00pm ET</a:t>
            </a:r>
          </a:p>
          <a:p>
            <a:pPr marL="0" indent="0">
              <a:buNone/>
            </a:pPr>
            <a:r>
              <a:rPr lang="en-US" b="1" dirty="0"/>
              <a:t> </a:t>
            </a:r>
            <a:endParaRPr lang="en-US" dirty="0"/>
          </a:p>
          <a:p>
            <a:r>
              <a:rPr lang="en-US" b="1" dirty="0"/>
              <a:t>Andrew Piper, </a:t>
            </a:r>
            <a:r>
              <a:rPr lang="en-US" dirty="0"/>
              <a:t>McGill University</a:t>
            </a:r>
          </a:p>
          <a:p>
            <a:endParaRPr lang="en-US" dirty="0"/>
          </a:p>
          <a:p>
            <a:pPr lvl="1"/>
            <a:r>
              <a:rPr lang="en-US" dirty="0"/>
              <a:t>“How Can We Use Machine Learning to Understand Narration?”</a:t>
            </a:r>
          </a:p>
          <a:p>
            <a:endParaRPr lang="en-US" dirty="0"/>
          </a:p>
          <a:p>
            <a:pPr lvl="1"/>
            <a:r>
              <a:rPr lang="en-US" b="1" dirty="0"/>
              <a:t>Zoom Link:</a:t>
            </a:r>
            <a:r>
              <a:rPr lang="en-US" dirty="0"/>
              <a:t> </a:t>
            </a:r>
            <a:r>
              <a:rPr lang="en-US" b="1" u="sng" dirty="0">
                <a:hlinkClick r:id="rId2"/>
              </a:rPr>
              <a:t>https://wse.zoom.us/j/93327212503</a:t>
            </a:r>
            <a:endParaRPr lang="en-US" b="1" u="sng" dirty="0"/>
          </a:p>
          <a:p>
            <a:pPr lvl="1"/>
            <a:r>
              <a:rPr lang="en-US" dirty="0"/>
              <a:t>Sign In Sheet:</a:t>
            </a:r>
            <a:br>
              <a:rPr lang="en-US" dirty="0"/>
            </a:br>
            <a:r>
              <a:rPr lang="en-US" u="sng" dirty="0">
                <a:hlinkClick r:id="rId3"/>
              </a:rPr>
              <a:t>https://docs.google.com/spreadsheets/d/1-2sEgxADpmp2jlCvlAb8m-8VqccUneHtYK1zFGUqWAs/edit?usp=sharing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1442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HMMs to syntax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We’ve already seen some simple ways of dealing with syntax:</a:t>
            </a:r>
          </a:p>
          <a:p>
            <a:pPr lvl="1"/>
            <a:r>
              <a:rPr lang="en-US" dirty="0"/>
              <a:t>Markov models capture surface properties of syntax</a:t>
            </a:r>
          </a:p>
          <a:p>
            <a:pPr lvl="2"/>
            <a:r>
              <a:rPr lang="en-US" dirty="0"/>
              <a:t>N-grams (VMM): </a:t>
            </a:r>
            <a:r>
              <a:rPr lang="en-US" b="1" i="1" dirty="0">
                <a:solidFill>
                  <a:srgbClr val="0070C0"/>
                </a:solidFill>
              </a:rPr>
              <a:t>A lot of …</a:t>
            </a:r>
          </a:p>
          <a:p>
            <a:pPr lvl="2"/>
            <a:r>
              <a:rPr lang="en-US" dirty="0"/>
              <a:t>HMM: </a:t>
            </a:r>
            <a:r>
              <a:rPr lang="en-US" b="1" dirty="0">
                <a:solidFill>
                  <a:srgbClr val="0070C0"/>
                </a:solidFill>
              </a:rPr>
              <a:t>DT JJ NN</a:t>
            </a:r>
          </a:p>
          <a:p>
            <a:pPr lvl="1"/>
            <a:r>
              <a:rPr lang="en-US" dirty="0"/>
              <a:t>Finite-state methods build possible sequences</a:t>
            </a:r>
          </a:p>
          <a:p>
            <a:pPr lvl="2"/>
            <a:r>
              <a:rPr lang="en-US" dirty="0"/>
              <a:t>Coptic: </a:t>
            </a:r>
          </a:p>
          <a:p>
            <a:pPr lvl="3"/>
            <a:r>
              <a:rPr lang="en-US" dirty="0"/>
              <a:t>PREP -&gt; ART -&gt; NOUN</a:t>
            </a:r>
          </a:p>
          <a:p>
            <a:pPr lvl="3"/>
            <a:r>
              <a:rPr lang="en-US" dirty="0"/>
              <a:t>AUX -&gt; SUBJ -&gt; V -&gt; OBJ</a:t>
            </a:r>
          </a:p>
        </p:txBody>
      </p:sp>
    </p:spTree>
    <p:extLst>
      <p:ext uri="{BB962C8B-B14F-4D97-AF65-F5344CB8AC3E}">
        <p14:creationId xmlns:p14="http://schemas.microsoft.com/office/powerpoint/2010/main" val="35216327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Modelling syntax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Why isn’t it enough?</a:t>
            </a:r>
          </a:p>
          <a:p>
            <a:pPr lvl="1"/>
            <a:r>
              <a:rPr lang="en-US" dirty="0"/>
              <a:t>FSAs and n-grams (weighted FSAs) have </a:t>
            </a:r>
            <a:r>
              <a:rPr lang="en-US" b="1" dirty="0"/>
              <a:t>no memory</a:t>
            </a:r>
            <a:endParaRPr lang="en-US" dirty="0"/>
          </a:p>
          <a:p>
            <a:pPr lvl="1"/>
            <a:r>
              <a:rPr lang="en-US" dirty="0"/>
              <a:t>No way to manage long distance dependencies:</a:t>
            </a:r>
          </a:p>
          <a:p>
            <a:pPr lvl="2"/>
            <a:r>
              <a:rPr lang="en-US" dirty="0"/>
              <a:t>Pick					up</a:t>
            </a:r>
          </a:p>
          <a:p>
            <a:pPr marL="822960" lvl="3" indent="0">
              <a:buNone/>
            </a:pPr>
            <a:r>
              <a:rPr lang="en-US" dirty="0"/>
              <a:t>		the one we saw yesterday…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Distance &gt; n (for n-order Markov model)</a:t>
            </a:r>
          </a:p>
          <a:p>
            <a:pPr lvl="1"/>
            <a:r>
              <a:rPr lang="en-US" dirty="0"/>
              <a:t>Unlimited embedding depth can exceed properties of regular languages</a:t>
            </a:r>
          </a:p>
          <a:p>
            <a:pPr lvl="1"/>
            <a:r>
              <a:rPr lang="en-US" dirty="0"/>
              <a:t>Sparse attestation can exceed learnability with realistic (finite) unconstrained neural network</a:t>
            </a:r>
          </a:p>
        </p:txBody>
      </p:sp>
    </p:spTree>
    <p:extLst>
      <p:ext uri="{BB962C8B-B14F-4D97-AF65-F5344CB8AC3E}">
        <p14:creationId xmlns:p14="http://schemas.microsoft.com/office/powerpoint/2010/main" val="2696387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Languages and complexity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Regular languages are the simplest grammars we can build:</a:t>
            </a:r>
          </a:p>
          <a:p>
            <a:pPr lvl="1"/>
            <a:r>
              <a:rPr lang="en-US" dirty="0"/>
              <a:t>Include all </a:t>
            </a:r>
            <a:r>
              <a:rPr lang="en-US" b="1" dirty="0"/>
              <a:t>finite </a:t>
            </a:r>
            <a:r>
              <a:rPr lang="en-US" dirty="0"/>
              <a:t>languages (where we can enumerate all expressions)</a:t>
            </a:r>
          </a:p>
          <a:p>
            <a:pPr lvl="1"/>
            <a:r>
              <a:rPr lang="en-US" dirty="0"/>
              <a:t>Potential for infinite generation (a+)</a:t>
            </a:r>
          </a:p>
          <a:p>
            <a:pPr lvl="1"/>
            <a:r>
              <a:rPr lang="en-US" dirty="0"/>
              <a:t>Optional or empty elements (ab?, ab*)</a:t>
            </a:r>
          </a:p>
          <a:p>
            <a:pPr lvl="1"/>
            <a:r>
              <a:rPr lang="en-US" dirty="0"/>
              <a:t>(Regular languages without the latter are also called 'star-free')</a:t>
            </a:r>
          </a:p>
        </p:txBody>
      </p:sp>
    </p:spTree>
    <p:extLst>
      <p:ext uri="{BB962C8B-B14F-4D97-AF65-F5344CB8AC3E}">
        <p14:creationId xmlns:p14="http://schemas.microsoft.com/office/powerpoint/2010/main" val="6007486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regular languages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if we want to name </a:t>
            </a:r>
            <a:r>
              <a:rPr lang="en-US" dirty="0" err="1"/>
              <a:t>a+b</a:t>
            </a:r>
            <a:r>
              <a:rPr lang="en-US" dirty="0"/>
              <a:t> something else?</a:t>
            </a:r>
          </a:p>
          <a:p>
            <a:pPr lvl="1"/>
            <a:r>
              <a:rPr lang="en-US" dirty="0"/>
              <a:t>We could do things like: (DT+JJ+N)=NP: NP+…</a:t>
            </a:r>
          </a:p>
          <a:p>
            <a:pPr lvl="1"/>
            <a:r>
              <a:rPr lang="en-US" dirty="0"/>
              <a:t>This is </a:t>
            </a:r>
            <a:r>
              <a:rPr lang="en-US" b="1" dirty="0"/>
              <a:t>still</a:t>
            </a:r>
            <a:r>
              <a:rPr lang="en-US" dirty="0"/>
              <a:t> a regular language (can use FSA)</a:t>
            </a:r>
          </a:p>
          <a:p>
            <a:pPr lvl="1"/>
            <a:r>
              <a:rPr lang="en-US" dirty="0"/>
              <a:t>Even some recursion is OK: </a:t>
            </a:r>
          </a:p>
          <a:p>
            <a:pPr lvl="2"/>
            <a:r>
              <a:rPr lang="en-US" dirty="0"/>
              <a:t>x -&gt; x</a:t>
            </a:r>
          </a:p>
          <a:p>
            <a:pPr lvl="2"/>
            <a:r>
              <a:rPr lang="en-US" dirty="0"/>
              <a:t>un + </a:t>
            </a:r>
            <a:r>
              <a:rPr lang="en-US" dirty="0" err="1"/>
              <a:t>adj</a:t>
            </a:r>
            <a:r>
              <a:rPr lang="en-US" dirty="0"/>
              <a:t> -&gt; </a:t>
            </a:r>
            <a:r>
              <a:rPr lang="en-US" dirty="0" err="1"/>
              <a:t>adj</a:t>
            </a:r>
            <a:endParaRPr lang="en-US" dirty="0"/>
          </a:p>
          <a:p>
            <a:r>
              <a:rPr lang="en-US" dirty="0"/>
              <a:t>Are there constructions that can’t be expressed using regular grammars?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1976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center-embedding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In English we can center-embed relative clauses: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The boy laughed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The boy the cat bit laughed</a:t>
            </a:r>
            <a:endParaRPr lang="en-US" dirty="0">
              <a:solidFill>
                <a:srgbClr val="0070C0"/>
              </a:solidFill>
            </a:endParaRP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/>
              <a:t>Structure:</a:t>
            </a:r>
          </a:p>
          <a:p>
            <a:pPr lvl="1"/>
            <a:r>
              <a:rPr lang="en-US" dirty="0"/>
              <a:t>S &gt; NP VP</a:t>
            </a:r>
          </a:p>
          <a:p>
            <a:pPr lvl="1"/>
            <a:r>
              <a:rPr lang="en-US" dirty="0"/>
              <a:t>S &gt; NP S VP </a:t>
            </a:r>
            <a:r>
              <a:rPr lang="en-US" dirty="0">
                <a:sym typeface="Wingdings" panose="05000000000000000000" pitchFamily="2" charset="2"/>
              </a:rPr>
              <a:t> NP </a:t>
            </a:r>
            <a:r>
              <a:rPr lang="en-US" dirty="0" err="1">
                <a:sym typeface="Wingdings" panose="05000000000000000000" pitchFamily="2" charset="2"/>
              </a:rPr>
              <a:t>NP</a:t>
            </a:r>
            <a:r>
              <a:rPr lang="en-US" dirty="0">
                <a:sym typeface="Wingdings" panose="05000000000000000000" pitchFamily="2" charset="2"/>
              </a:rPr>
              <a:t> VP </a:t>
            </a:r>
            <a:r>
              <a:rPr lang="en-US" dirty="0" err="1">
                <a:sym typeface="Wingdings" panose="05000000000000000000" pitchFamily="2" charset="2"/>
              </a:rPr>
              <a:t>VP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/>
              <a:t>We can potentially continue to center-embed…</a:t>
            </a:r>
          </a:p>
          <a:p>
            <a:pPr lvl="1"/>
            <a:r>
              <a:rPr lang="en-US" dirty="0"/>
              <a:t>Result: </a:t>
            </a:r>
            <a:br>
              <a:rPr lang="en-US" dirty="0"/>
            </a:br>
            <a:r>
              <a:rPr lang="en-US" dirty="0"/>
              <a:t>utterances of the type </a:t>
            </a:r>
            <a:r>
              <a:rPr lang="en-US" dirty="0" err="1"/>
              <a:t>NP</a:t>
            </a:r>
            <a:r>
              <a:rPr lang="en-US" baseline="30000" dirty="0" err="1"/>
              <a:t>n</a:t>
            </a:r>
            <a:r>
              <a:rPr lang="en-US" dirty="0"/>
              <a:t> </a:t>
            </a:r>
            <a:r>
              <a:rPr lang="en-US" dirty="0" err="1"/>
              <a:t>VP</a:t>
            </a:r>
            <a:r>
              <a:rPr lang="en-US" baseline="30000" dirty="0" err="1"/>
              <a:t>n</a:t>
            </a:r>
            <a:r>
              <a:rPr lang="en-US" baseline="30000" dirty="0"/>
              <a:t> </a:t>
            </a:r>
            <a:r>
              <a:rPr lang="en-US" dirty="0"/>
              <a:t>(or generally </a:t>
            </a:r>
            <a:r>
              <a:rPr lang="en-US" dirty="0" err="1"/>
              <a:t>a</a:t>
            </a:r>
            <a:r>
              <a:rPr lang="en-US" baseline="30000" dirty="0" err="1"/>
              <a:t>n</a:t>
            </a:r>
            <a:r>
              <a:rPr lang="en-US" dirty="0" err="1"/>
              <a:t>b</a:t>
            </a:r>
            <a:r>
              <a:rPr lang="en-US" baseline="30000" dirty="0" err="1"/>
              <a:t>n</a:t>
            </a:r>
            <a:r>
              <a:rPr lang="en-US" dirty="0"/>
              <a:t>)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7309681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0D47C-BE07-4255-B077-269EA0ECB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53C7C-5C31-4625-9CFD-73C55ADA59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12ED0A-19FB-4779-8454-A4B8953304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762000"/>
            <a:ext cx="4865569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2774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Less famous – Semitic embedded compound modifiers:</a:t>
            </a:r>
          </a:p>
          <a:p>
            <a:pPr lvl="1"/>
            <a:r>
              <a:rPr lang="de-DE" dirty="0"/>
              <a:t>[</a:t>
            </a:r>
            <a:r>
              <a:rPr lang="de-DE" dirty="0">
                <a:solidFill>
                  <a:srgbClr val="0070C0"/>
                </a:solidFill>
              </a:rPr>
              <a:t>bat</a:t>
            </a:r>
            <a:r>
              <a:rPr lang="de-DE" dirty="0"/>
              <a:t>	  [</a:t>
            </a:r>
            <a:r>
              <a:rPr lang="de-DE" dirty="0" err="1">
                <a:solidFill>
                  <a:srgbClr val="0070C0"/>
                </a:solidFill>
              </a:rPr>
              <a:t>melex</a:t>
            </a:r>
            <a:r>
              <a:rPr lang="de-DE" dirty="0"/>
              <a:t> 	</a:t>
            </a:r>
            <a:r>
              <a:rPr lang="de-DE" dirty="0">
                <a:solidFill>
                  <a:srgbClr val="0070C0"/>
                </a:solidFill>
              </a:rPr>
              <a:t>‘</a:t>
            </a:r>
            <a:r>
              <a:rPr lang="de-DE" dirty="0" err="1">
                <a:solidFill>
                  <a:srgbClr val="0070C0"/>
                </a:solidFill>
              </a:rPr>
              <a:t>ašir</a:t>
            </a:r>
            <a:r>
              <a:rPr lang="de-DE" dirty="0"/>
              <a:t>] 	    </a:t>
            </a:r>
            <a:r>
              <a:rPr lang="de-DE" dirty="0" err="1">
                <a:solidFill>
                  <a:srgbClr val="0070C0"/>
                </a:solidFill>
              </a:rPr>
              <a:t>yafa</a:t>
            </a:r>
            <a:r>
              <a:rPr lang="de-DE" dirty="0"/>
              <a:t>]		</a:t>
            </a:r>
            <a:br>
              <a:rPr lang="de-DE" dirty="0"/>
            </a:br>
            <a:r>
              <a:rPr lang="de-DE" sz="2000" dirty="0" err="1"/>
              <a:t>daughter</a:t>
            </a:r>
            <a:r>
              <a:rPr lang="de-DE" sz="2000" dirty="0"/>
              <a:t>          </a:t>
            </a:r>
            <a:r>
              <a:rPr lang="de-DE" sz="2000" dirty="0" err="1"/>
              <a:t>king</a:t>
            </a:r>
            <a:r>
              <a:rPr lang="de-DE" sz="2000" dirty="0"/>
              <a:t>	               </a:t>
            </a:r>
            <a:r>
              <a:rPr lang="de-DE" sz="2000" dirty="0" err="1"/>
              <a:t>rich.M</a:t>
            </a:r>
            <a:r>
              <a:rPr lang="de-DE" sz="2000" dirty="0"/>
              <a:t>   </a:t>
            </a:r>
            <a:r>
              <a:rPr lang="de-DE" sz="2000" dirty="0" err="1"/>
              <a:t>beautiful.F</a:t>
            </a:r>
            <a:br>
              <a:rPr lang="de-DE" sz="2000" dirty="0"/>
            </a:br>
            <a:r>
              <a:rPr lang="de-DE" i="1" dirty="0" err="1"/>
              <a:t>Beautiful</a:t>
            </a:r>
            <a:r>
              <a:rPr lang="de-DE" i="1" dirty="0"/>
              <a:t> </a:t>
            </a:r>
            <a:r>
              <a:rPr lang="de-DE" i="1" dirty="0" err="1"/>
              <a:t>daughter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a </a:t>
            </a:r>
            <a:r>
              <a:rPr lang="de-DE" i="1" dirty="0" err="1"/>
              <a:t>rich</a:t>
            </a:r>
            <a:r>
              <a:rPr lang="de-DE" i="1" dirty="0"/>
              <a:t> </a:t>
            </a:r>
            <a:r>
              <a:rPr lang="de-DE" i="1" dirty="0" err="1"/>
              <a:t>king</a:t>
            </a:r>
            <a:endParaRPr lang="de-DE" i="1" dirty="0"/>
          </a:p>
          <a:p>
            <a:pPr lvl="1"/>
            <a:endParaRPr lang="de-DE" dirty="0"/>
          </a:p>
          <a:p>
            <a:pPr lvl="1"/>
            <a:r>
              <a:rPr lang="de-DE" dirty="0"/>
              <a:t>[</a:t>
            </a:r>
            <a:r>
              <a:rPr lang="de-DE" dirty="0">
                <a:solidFill>
                  <a:srgbClr val="0070C0"/>
                </a:solidFill>
              </a:rPr>
              <a:t>bat</a:t>
            </a:r>
            <a:r>
              <a:rPr lang="de-DE" dirty="0"/>
              <a:t>	  [</a:t>
            </a:r>
            <a:r>
              <a:rPr lang="de-DE" dirty="0" err="1">
                <a:solidFill>
                  <a:srgbClr val="0070C0"/>
                </a:solidFill>
              </a:rPr>
              <a:t>melex</a:t>
            </a:r>
            <a:r>
              <a:rPr lang="de-DE" dirty="0"/>
              <a:t> [</a:t>
            </a:r>
            <a:r>
              <a:rPr lang="de-DE" dirty="0">
                <a:solidFill>
                  <a:srgbClr val="0070C0"/>
                </a:solidFill>
              </a:rPr>
              <a:t>‘am</a:t>
            </a:r>
            <a:r>
              <a:rPr lang="de-DE" dirty="0"/>
              <a:t>   </a:t>
            </a:r>
            <a:r>
              <a:rPr lang="de-DE" dirty="0" err="1">
                <a:solidFill>
                  <a:srgbClr val="0070C0"/>
                </a:solidFill>
              </a:rPr>
              <a:t>gadol</a:t>
            </a:r>
            <a:r>
              <a:rPr lang="de-DE" dirty="0"/>
              <a:t>]  </a:t>
            </a:r>
            <a:r>
              <a:rPr lang="de-DE" dirty="0">
                <a:solidFill>
                  <a:srgbClr val="0070C0"/>
                </a:solidFill>
              </a:rPr>
              <a:t>‘</a:t>
            </a:r>
            <a:r>
              <a:rPr lang="de-DE" dirty="0" err="1">
                <a:solidFill>
                  <a:srgbClr val="0070C0"/>
                </a:solidFill>
              </a:rPr>
              <a:t>ašir</a:t>
            </a:r>
            <a:r>
              <a:rPr lang="de-DE" dirty="0"/>
              <a:t>]   </a:t>
            </a:r>
            <a:r>
              <a:rPr lang="de-DE" dirty="0" err="1">
                <a:solidFill>
                  <a:srgbClr val="0070C0"/>
                </a:solidFill>
              </a:rPr>
              <a:t>yafa</a:t>
            </a:r>
            <a:r>
              <a:rPr lang="de-DE" dirty="0"/>
              <a:t>]	</a:t>
            </a:r>
            <a:br>
              <a:rPr lang="de-DE" dirty="0"/>
            </a:br>
            <a:r>
              <a:rPr lang="de-DE" sz="2000" dirty="0" err="1"/>
              <a:t>daughter</a:t>
            </a:r>
            <a:r>
              <a:rPr lang="de-DE" sz="2000" dirty="0"/>
              <a:t>         </a:t>
            </a:r>
            <a:r>
              <a:rPr lang="de-DE" sz="2000" dirty="0" err="1"/>
              <a:t>king</a:t>
            </a:r>
            <a:r>
              <a:rPr lang="de-DE" sz="2000" dirty="0"/>
              <a:t>	     </a:t>
            </a:r>
            <a:r>
              <a:rPr lang="de-DE" sz="2000" dirty="0" err="1"/>
              <a:t>people</a:t>
            </a:r>
            <a:r>
              <a:rPr lang="de-DE" sz="2000" dirty="0"/>
              <a:t> </a:t>
            </a:r>
            <a:r>
              <a:rPr lang="de-DE" sz="2000" dirty="0" err="1"/>
              <a:t>great.M</a:t>
            </a:r>
            <a:r>
              <a:rPr lang="de-DE" sz="2000" dirty="0"/>
              <a:t>  </a:t>
            </a:r>
            <a:r>
              <a:rPr lang="de-DE" sz="2000" dirty="0" err="1"/>
              <a:t>rich.M</a:t>
            </a:r>
            <a:r>
              <a:rPr lang="de-DE" sz="2000" dirty="0"/>
              <a:t>   </a:t>
            </a:r>
            <a:r>
              <a:rPr lang="de-DE" sz="2000" dirty="0" err="1"/>
              <a:t>beautiful.F</a:t>
            </a:r>
            <a:br>
              <a:rPr lang="de-DE" sz="2000" dirty="0"/>
            </a:br>
            <a:r>
              <a:rPr lang="de-DE" i="1" dirty="0" err="1"/>
              <a:t>Beautiful</a:t>
            </a:r>
            <a:r>
              <a:rPr lang="de-DE" i="1" dirty="0"/>
              <a:t> </a:t>
            </a:r>
            <a:r>
              <a:rPr lang="de-DE" i="1" dirty="0" err="1"/>
              <a:t>daughter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a </a:t>
            </a:r>
            <a:r>
              <a:rPr lang="de-DE" i="1" dirty="0" err="1"/>
              <a:t>rich</a:t>
            </a:r>
            <a:r>
              <a:rPr lang="de-DE" i="1" dirty="0"/>
              <a:t> </a:t>
            </a:r>
            <a:r>
              <a:rPr lang="de-DE" i="1" dirty="0" err="1"/>
              <a:t>king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a </a:t>
            </a:r>
            <a:r>
              <a:rPr lang="de-DE" i="1" dirty="0" err="1"/>
              <a:t>great</a:t>
            </a:r>
            <a:r>
              <a:rPr lang="de-DE" i="1" dirty="0"/>
              <a:t> </a:t>
            </a:r>
            <a:r>
              <a:rPr lang="de-DE" i="1" dirty="0" err="1"/>
              <a:t>people</a:t>
            </a:r>
            <a:endParaRPr lang="de-DE" i="1" dirty="0"/>
          </a:p>
          <a:p>
            <a:pPr lvl="1"/>
            <a:endParaRPr lang="de-DE" i="1" dirty="0"/>
          </a:p>
          <a:p>
            <a:pPr>
              <a:buFont typeface="Wingdings"/>
              <a:buChar char="Ø"/>
            </a:pPr>
            <a:r>
              <a:rPr lang="de-DE" dirty="0"/>
              <a:t>Note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agreement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must </a:t>
            </a:r>
            <a:r>
              <a:rPr lang="de-DE" dirty="0" err="1"/>
              <a:t>match</a:t>
            </a:r>
            <a:endParaRPr lang="de-DE" dirty="0"/>
          </a:p>
          <a:p>
            <a:pPr>
              <a:buFont typeface="Wingdings"/>
              <a:buChar char="Ø"/>
            </a:pPr>
            <a:r>
              <a:rPr lang="de-DE" dirty="0"/>
              <a:t>Memory: </a:t>
            </a:r>
            <a:r>
              <a:rPr lang="de-DE" dirty="0" err="1"/>
              <a:t>N</a:t>
            </a:r>
            <a:r>
              <a:rPr lang="de-DE" baseline="30000" dirty="0" err="1"/>
              <a:t>n</a:t>
            </a:r>
            <a:r>
              <a:rPr lang="de-DE" dirty="0"/>
              <a:t> A</a:t>
            </a:r>
            <a:r>
              <a:rPr lang="de-DE" baseline="30000" dirty="0"/>
              <a:t>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matching</a:t>
            </a:r>
            <a:r>
              <a:rPr lang="de-DE" dirty="0"/>
              <a:t> </a:t>
            </a:r>
            <a:r>
              <a:rPr lang="de-DE" dirty="0" err="1"/>
              <a:t>gender</a:t>
            </a:r>
            <a:r>
              <a:rPr lang="de-DE" dirty="0"/>
              <a:t>/</a:t>
            </a:r>
            <a:r>
              <a:rPr lang="de-DE" dirty="0" err="1"/>
              <a:t>number</a:t>
            </a:r>
            <a:endParaRPr lang="de-DE" dirty="0"/>
          </a:p>
          <a:p>
            <a:pPr>
              <a:buFont typeface="Wingdings"/>
              <a:buChar char="Ø"/>
            </a:pPr>
            <a:endParaRPr lang="de-DE" i="1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6141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Chomsky Hierarchy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5059364"/>
          </a:xfrm>
        </p:spPr>
        <p:txBody>
          <a:bodyPr>
            <a:normAutofit/>
          </a:bodyPr>
          <a:lstStyle/>
          <a:p>
            <a:r>
              <a:rPr lang="en-US" dirty="0"/>
              <a:t>“self-embedding” categories:</a:t>
            </a:r>
          </a:p>
          <a:p>
            <a:pPr lvl="1"/>
            <a:r>
              <a:rPr lang="en-US" dirty="0"/>
              <a:t>Are a feature of </a:t>
            </a:r>
            <a:r>
              <a:rPr lang="en-US" b="1" dirty="0"/>
              <a:t>context free</a:t>
            </a:r>
            <a:r>
              <a:rPr lang="en-US" dirty="0"/>
              <a:t> languages</a:t>
            </a:r>
          </a:p>
          <a:p>
            <a:pPr lvl="1"/>
            <a:r>
              <a:rPr lang="en-US" dirty="0"/>
              <a:t>Allow us a sort of 'memory'</a:t>
            </a:r>
          </a:p>
          <a:p>
            <a:pPr lvl="1"/>
            <a:r>
              <a:rPr lang="en-US" dirty="0"/>
              <a:t>Long thought to cover human grammars</a:t>
            </a:r>
          </a:p>
          <a:p>
            <a:r>
              <a:rPr lang="en-US" dirty="0"/>
              <a:t>Context free grammars (CFGs) occupy Type-2 of the Chomsky hierarchy (Chomsky 1956)</a:t>
            </a:r>
          </a:p>
          <a:p>
            <a:pPr marL="630936" lvl="2" indent="0">
              <a:buNone/>
            </a:pPr>
            <a:r>
              <a:rPr lang="en-US" dirty="0"/>
              <a:t>	</a:t>
            </a:r>
            <a:r>
              <a:rPr lang="en-US" dirty="0">
                <a:solidFill>
                  <a:srgbClr val="0070C0"/>
                </a:solidFill>
              </a:rPr>
              <a:t>	</a:t>
            </a:r>
            <a:r>
              <a:rPr lang="en-US" sz="2000" dirty="0">
                <a:solidFill>
                  <a:srgbClr val="0070C0"/>
                </a:solidFill>
              </a:rPr>
              <a:t>	</a:t>
            </a:r>
          </a:p>
          <a:p>
            <a:pPr marL="630936" lvl="2" indent="0">
              <a:buNone/>
            </a:pPr>
            <a:r>
              <a:rPr lang="en-US" sz="2000" dirty="0">
                <a:solidFill>
                  <a:srgbClr val="0070C0"/>
                </a:solidFill>
              </a:rPr>
              <a:t>		Type:	  0</a:t>
            </a:r>
          </a:p>
          <a:p>
            <a:pPr marL="630936" lvl="2" indent="0">
              <a:buNone/>
            </a:pPr>
            <a:r>
              <a:rPr lang="en-US" sz="2000" dirty="0">
                <a:solidFill>
                  <a:srgbClr val="0070C0"/>
                </a:solidFill>
              </a:rPr>
              <a:t>			        1</a:t>
            </a:r>
          </a:p>
          <a:p>
            <a:pPr marL="630936" lvl="2" indent="0">
              <a:buNone/>
            </a:pPr>
            <a:r>
              <a:rPr lang="en-US" sz="2000" dirty="0">
                <a:solidFill>
                  <a:srgbClr val="0070C0"/>
                </a:solidFill>
              </a:rPr>
              <a:t>                                                2</a:t>
            </a:r>
          </a:p>
          <a:p>
            <a:pPr marL="630936" lvl="2" indent="0">
              <a:buNone/>
            </a:pPr>
            <a:r>
              <a:rPr lang="en-US" sz="2000" dirty="0">
                <a:solidFill>
                  <a:srgbClr val="0070C0"/>
                </a:solidFill>
              </a:rPr>
              <a:t>				3</a:t>
            </a:r>
          </a:p>
        </p:txBody>
      </p:sp>
      <p:pic>
        <p:nvPicPr>
          <p:cNvPr id="1026" name="Picture 2" descr="https://upload.wikimedia.org/wikipedia/commons/thumb/9/9a/Chomsky-hierarchy.svg/714px-Chomsky-hierarchy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430912"/>
            <a:ext cx="3048000" cy="21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05600" y="6302829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(Image: Wikimedia)</a:t>
            </a:r>
          </a:p>
        </p:txBody>
      </p:sp>
    </p:spTree>
    <p:extLst>
      <p:ext uri="{BB962C8B-B14F-4D97-AF65-F5344CB8AC3E}">
        <p14:creationId xmlns:p14="http://schemas.microsoft.com/office/powerpoint/2010/main" val="21442175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The limits of CFGs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Context free grammars allow rules of the form:</a:t>
            </a:r>
          </a:p>
          <a:p>
            <a:pPr lvl="1"/>
            <a:r>
              <a:rPr lang="el-GR" dirty="0"/>
              <a:t>α</a:t>
            </a:r>
            <a:r>
              <a:rPr lang="en-US" dirty="0"/>
              <a:t> &gt; </a:t>
            </a:r>
            <a:r>
              <a:rPr lang="el-GR" dirty="0"/>
              <a:t>β</a:t>
            </a:r>
            <a:r>
              <a:rPr lang="en-US" dirty="0"/>
              <a:t> </a:t>
            </a:r>
          </a:p>
          <a:p>
            <a:pPr lvl="1"/>
            <a:r>
              <a:rPr lang="el-GR" dirty="0"/>
              <a:t>α</a:t>
            </a:r>
            <a:r>
              <a:rPr lang="en-US" dirty="0"/>
              <a:t> is a non terminal symbol (hidden node: NP, VP, S …)</a:t>
            </a:r>
          </a:p>
          <a:p>
            <a:pPr lvl="1"/>
            <a:r>
              <a:rPr lang="el-GR" dirty="0"/>
              <a:t>β</a:t>
            </a:r>
            <a:r>
              <a:rPr lang="en-US" dirty="0"/>
              <a:t> is any sequence of terminal or non-terminal symbols (tokens or higher nodes)</a:t>
            </a:r>
          </a:p>
          <a:p>
            <a:endParaRPr lang="en-US" dirty="0"/>
          </a:p>
          <a:p>
            <a:r>
              <a:rPr lang="en-US" dirty="0"/>
              <a:t>Examples:</a:t>
            </a:r>
          </a:p>
          <a:p>
            <a:pPr lvl="1"/>
            <a:r>
              <a:rPr lang="en-US" dirty="0"/>
              <a:t>S &gt; NP VP (could still be regular)</a:t>
            </a:r>
          </a:p>
          <a:p>
            <a:pPr lvl="1"/>
            <a:r>
              <a:rPr lang="en-US" dirty="0"/>
              <a:t>S &gt; NP S VP  (context free)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7703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Are human languages more complex?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Some conceivable rules are not covered:</a:t>
            </a:r>
          </a:p>
          <a:p>
            <a:pPr lvl="1"/>
            <a:r>
              <a:rPr lang="en-US" dirty="0"/>
              <a:t>We cannot ‘peek’ to limit application of a rule:</a:t>
            </a:r>
          </a:p>
          <a:p>
            <a:pPr lvl="2"/>
            <a:r>
              <a:rPr lang="en-US" dirty="0"/>
              <a:t>S &gt; NP S VP   (OK)</a:t>
            </a:r>
          </a:p>
          <a:p>
            <a:pPr lvl="2"/>
            <a:r>
              <a:rPr lang="en-US" dirty="0"/>
              <a:t>PP S PP &gt; PP NP S VP PP  (check for surrounding PPs: not OK)</a:t>
            </a:r>
          </a:p>
          <a:p>
            <a:r>
              <a:rPr lang="en-US" dirty="0"/>
              <a:t>Rules of this type are </a:t>
            </a:r>
            <a:r>
              <a:rPr lang="en-US" b="1" dirty="0"/>
              <a:t>context-sensitive</a:t>
            </a:r>
            <a:endParaRPr lang="en-US" dirty="0"/>
          </a:p>
          <a:p>
            <a:pPr lvl="1"/>
            <a:r>
              <a:rPr lang="el-GR" dirty="0"/>
              <a:t>α</a:t>
            </a:r>
            <a:r>
              <a:rPr lang="en-US" dirty="0"/>
              <a:t>A</a:t>
            </a:r>
            <a:r>
              <a:rPr lang="el-GR" dirty="0"/>
              <a:t>β </a:t>
            </a:r>
            <a:r>
              <a:rPr lang="en-US" dirty="0"/>
              <a:t>&gt;</a:t>
            </a:r>
            <a:r>
              <a:rPr lang="el-GR" dirty="0"/>
              <a:t> </a:t>
            </a:r>
            <a:r>
              <a:rPr lang="el-GR" dirty="0" err="1"/>
              <a:t>αγβ</a:t>
            </a:r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We can prove that patterns of the type </a:t>
            </a:r>
            <a:r>
              <a:rPr lang="en-US" b="1" dirty="0" err="1"/>
              <a:t>a</a:t>
            </a:r>
            <a:r>
              <a:rPr lang="en-US" b="1" baseline="30000" dirty="0" err="1"/>
              <a:t>n</a:t>
            </a:r>
            <a:r>
              <a:rPr lang="en-US" b="1" dirty="0" err="1"/>
              <a:t>b</a:t>
            </a:r>
            <a:r>
              <a:rPr lang="en-US" b="1" baseline="30000" dirty="0" err="1"/>
              <a:t>n</a:t>
            </a:r>
            <a:r>
              <a:rPr lang="en-US" b="1" dirty="0" err="1"/>
              <a:t>c</a:t>
            </a:r>
            <a:r>
              <a:rPr lang="en-US" b="1" baseline="30000" dirty="0" err="1"/>
              <a:t>n</a:t>
            </a:r>
            <a:r>
              <a:rPr lang="en-US" b="1" baseline="30000" dirty="0"/>
              <a:t> </a:t>
            </a:r>
            <a:r>
              <a:rPr lang="en-US" dirty="0"/>
              <a:t>are </a:t>
            </a:r>
            <a:r>
              <a:rPr lang="en-US" b="1" dirty="0"/>
              <a:t>context-sensitive </a:t>
            </a:r>
          </a:p>
          <a:p>
            <a:pPr lvl="1"/>
            <a:r>
              <a:rPr lang="en-US" dirty="0"/>
              <a:t>So are patterns like (</a:t>
            </a:r>
            <a:r>
              <a:rPr lang="en-US" dirty="0" err="1"/>
              <a:t>abc</a:t>
            </a:r>
            <a:r>
              <a:rPr lang="en-US" dirty="0"/>
              <a:t> …)</a:t>
            </a:r>
            <a:r>
              <a:rPr lang="en-US" baseline="30000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915572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 about 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Create same dictionaries for start/trans/emit</a:t>
            </a:r>
          </a:p>
          <a:p>
            <a:r>
              <a:rPr lang="en-US" dirty="0"/>
              <a:t>Create the state list from seen tags</a:t>
            </a:r>
          </a:p>
          <a:p>
            <a:r>
              <a:rPr lang="en-US" dirty="0"/>
              <a:t>Read a file line by line…</a:t>
            </a:r>
          </a:p>
          <a:p>
            <a:r>
              <a:rPr lang="en-US" dirty="0"/>
              <a:t>Check if lines have a tab…</a:t>
            </a:r>
          </a:p>
          <a:p>
            <a:pPr lvl="1"/>
            <a:r>
              <a:rPr lang="en-US" dirty="0"/>
              <a:t>Split by tab</a:t>
            </a:r>
          </a:p>
          <a:p>
            <a:pPr lvl="1"/>
            <a:r>
              <a:rPr lang="en-US" dirty="0"/>
              <a:t>Get POS and word columns</a:t>
            </a:r>
          </a:p>
          <a:p>
            <a:pPr lvl="1"/>
            <a:r>
              <a:rPr lang="en-US" dirty="0"/>
              <a:t>Remember tag as </a:t>
            </a:r>
            <a:r>
              <a:rPr lang="en-US" dirty="0" err="1"/>
              <a:t>prev_tag</a:t>
            </a:r>
            <a:r>
              <a:rPr lang="en-US" dirty="0"/>
              <a:t> for transition…</a:t>
            </a:r>
          </a:p>
          <a:p>
            <a:pPr lvl="1"/>
            <a:r>
              <a:rPr lang="en-US" dirty="0"/>
              <a:t>+=1 to relevant frequencies</a:t>
            </a:r>
          </a:p>
          <a:p>
            <a:r>
              <a:rPr lang="en-US" dirty="0"/>
              <a:t>Divide all dictionary values by sum of dictionary so you get </a:t>
            </a:r>
            <a:r>
              <a:rPr lang="en-US" b="1" dirty="0"/>
              <a:t>probabilities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8691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Are human languages more complex?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few examples of context sensitive structures in natural language</a:t>
            </a:r>
          </a:p>
          <a:p>
            <a:r>
              <a:rPr lang="en-US" dirty="0"/>
              <a:t>Famous example: Swiss German crossing dependencies </a:t>
            </a:r>
            <a:r>
              <a:rPr lang="en-US" sz="2400" dirty="0"/>
              <a:t>(</a:t>
            </a:r>
            <a:r>
              <a:rPr lang="en-US" sz="2400" dirty="0" err="1"/>
              <a:t>Shieber</a:t>
            </a:r>
            <a:r>
              <a:rPr lang="en-US" sz="2400" dirty="0"/>
              <a:t> 1985)</a:t>
            </a:r>
            <a:endParaRPr lang="en-US" baseline="30000" dirty="0"/>
          </a:p>
        </p:txBody>
      </p:sp>
      <p:pic>
        <p:nvPicPr>
          <p:cNvPr id="1026" name="Picture 2" descr="https://upload.wikimedia.org/wikipedia/commons/c/ce/Cross-serial_dependencie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933" y="3962400"/>
            <a:ext cx="4148667" cy="15944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76800" y="5638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Image: </a:t>
            </a:r>
            <a:r>
              <a:rPr lang="en-US" dirty="0" err="1"/>
              <a:t>wikimedia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5900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Are human languages more complex?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few examples of context sensitive structures in natural language</a:t>
            </a:r>
          </a:p>
          <a:p>
            <a:r>
              <a:rPr lang="en-US" dirty="0"/>
              <a:t>Famous example: Swiss German crossing dependencies </a:t>
            </a:r>
            <a:r>
              <a:rPr lang="en-US" sz="2400" dirty="0"/>
              <a:t>(</a:t>
            </a:r>
            <a:r>
              <a:rPr lang="en-US" sz="2400" dirty="0" err="1"/>
              <a:t>Shieber</a:t>
            </a:r>
            <a:r>
              <a:rPr lang="en-US" sz="2400" dirty="0"/>
              <a:t> 1985)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76800" y="5638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Image: </a:t>
            </a:r>
            <a:r>
              <a:rPr lang="en-US" dirty="0" err="1"/>
              <a:t>wikimedia</a:t>
            </a:r>
            <a:endParaRPr lang="en-US" dirty="0"/>
          </a:p>
        </p:txBody>
      </p:sp>
      <p:pic>
        <p:nvPicPr>
          <p:cNvPr id="2050" name="Picture 2" descr="https://upload.wikimedia.org/wikipedia/commons/8/83/Cross-serial_dependencies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886200"/>
            <a:ext cx="6172200" cy="15944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8754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 Free Grammars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CFGs are nevertheless enough for most structures and much more efficient to compute</a:t>
            </a:r>
          </a:p>
          <a:p>
            <a:pPr lvl="1"/>
            <a:r>
              <a:rPr lang="en-US" dirty="0"/>
              <a:t>A context free grammar is a set of (de)composition rules over a set of symbols:</a:t>
            </a:r>
          </a:p>
          <a:p>
            <a:pPr lvl="2"/>
            <a:r>
              <a:rPr lang="en-US" dirty="0"/>
              <a:t>NP &gt; DT NN</a:t>
            </a:r>
          </a:p>
          <a:p>
            <a:pPr lvl="2"/>
            <a:r>
              <a:rPr lang="en-US" dirty="0"/>
              <a:t>NP &gt; NNP</a:t>
            </a:r>
          </a:p>
          <a:p>
            <a:pPr lvl="2"/>
            <a:r>
              <a:rPr lang="en-US" dirty="0"/>
              <a:t>DT &gt; the</a:t>
            </a:r>
          </a:p>
          <a:p>
            <a:pPr lvl="2"/>
            <a:r>
              <a:rPr lang="en-US" dirty="0"/>
              <a:t>NN &gt; house</a:t>
            </a:r>
          </a:p>
          <a:p>
            <a:pPr lvl="2"/>
            <a:r>
              <a:rPr lang="en-US" dirty="0"/>
              <a:t>NN &gt; mouse</a:t>
            </a:r>
          </a:p>
          <a:p>
            <a:pPr lvl="2"/>
            <a:r>
              <a:rPr lang="en-US" dirty="0"/>
              <a:t>…</a:t>
            </a:r>
          </a:p>
          <a:p>
            <a:pPr lvl="1"/>
            <a:r>
              <a:rPr lang="en-US" dirty="0"/>
              <a:t>Symbols which do not decompose are called </a:t>
            </a:r>
            <a:r>
              <a:rPr lang="en-US" b="1" dirty="0"/>
              <a:t>terminals </a:t>
            </a:r>
            <a:r>
              <a:rPr lang="en-US" dirty="0"/>
              <a:t>(often =tokens)</a:t>
            </a:r>
          </a:p>
        </p:txBody>
      </p:sp>
    </p:spTree>
    <p:extLst>
      <p:ext uri="{BB962C8B-B14F-4D97-AF65-F5344CB8AC3E}">
        <p14:creationId xmlns:p14="http://schemas.microsoft.com/office/powerpoint/2010/main" val="35122389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 Free Grammars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set of decomposition combinations generates all utterances in the language </a:t>
            </a:r>
            <a:r>
              <a:rPr lang="en-US" b="1" dirty="0"/>
              <a:t>L</a:t>
            </a:r>
            <a:r>
              <a:rPr lang="en-US" dirty="0"/>
              <a:t> modelled by the grammar</a:t>
            </a:r>
          </a:p>
          <a:p>
            <a:r>
              <a:rPr lang="en-US" dirty="0"/>
              <a:t>A </a:t>
            </a:r>
            <a:r>
              <a:rPr lang="en-US" b="1" dirty="0"/>
              <a:t>starting symbol </a:t>
            </a:r>
            <a:r>
              <a:rPr lang="en-US" dirty="0"/>
              <a:t>must be selected to generate from; usually S</a:t>
            </a:r>
          </a:p>
        </p:txBody>
      </p:sp>
    </p:spTree>
    <p:extLst>
      <p:ext uri="{BB962C8B-B14F-4D97-AF65-F5344CB8AC3E}">
        <p14:creationId xmlns:p14="http://schemas.microsoft.com/office/powerpoint/2010/main" val="3164021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 Free Grammars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Some example rules:</a:t>
            </a:r>
          </a:p>
          <a:p>
            <a:pPr lvl="1"/>
            <a:r>
              <a:rPr lang="en-US" dirty="0"/>
              <a:t>S &gt; NP VP</a:t>
            </a:r>
          </a:p>
          <a:p>
            <a:pPr lvl="1"/>
            <a:r>
              <a:rPr lang="en-US" dirty="0"/>
              <a:t>VP &gt; V NP</a:t>
            </a:r>
          </a:p>
          <a:p>
            <a:pPr lvl="1"/>
            <a:r>
              <a:rPr lang="en-US" dirty="0"/>
              <a:t>VP &gt; V</a:t>
            </a:r>
          </a:p>
          <a:p>
            <a:pPr lvl="1"/>
            <a:r>
              <a:rPr lang="en-US" dirty="0"/>
              <a:t>V &gt; eats</a:t>
            </a:r>
          </a:p>
          <a:p>
            <a:pPr lvl="1"/>
            <a:r>
              <a:rPr lang="en-US" dirty="0"/>
              <a:t>NP &gt; DT NN</a:t>
            </a:r>
          </a:p>
          <a:p>
            <a:pPr lvl="1"/>
            <a:r>
              <a:rPr lang="en-US" dirty="0"/>
              <a:t>NN &gt; mouse </a:t>
            </a:r>
          </a:p>
          <a:p>
            <a:pPr lvl="1"/>
            <a:r>
              <a:rPr lang="en-US" dirty="0"/>
              <a:t>NN &gt; house</a:t>
            </a:r>
          </a:p>
          <a:p>
            <a:pPr lvl="1"/>
            <a:r>
              <a:rPr lang="en-US" dirty="0"/>
              <a:t>DT &gt; the</a:t>
            </a:r>
          </a:p>
          <a:p>
            <a:pPr lvl="1"/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836328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we can generate…</a:t>
            </a:r>
          </a:p>
        </p:txBody>
      </p:sp>
      <p:sp>
        <p:nvSpPr>
          <p:cNvPr id="4" name="AutoShape 2" descr="https://corpling.uis.georgetown.edu/synannotri/stgraph.png.php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https://corpling.uis.georgetown.edu/synannotri/stgraph.png.php?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https://corpling.uis.georgetown.edu/synannotri/stgraph.png.php?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https://corpling.uis.georgetown.edu/synannotri/stgraph.png.php?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(never minding meaning – à la 'colorless green ideas…')</a:t>
            </a:r>
          </a:p>
        </p:txBody>
      </p:sp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047999"/>
            <a:ext cx="2133600" cy="23985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095896"/>
            <a:ext cx="2438400" cy="2360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67684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Let’s try to extract </a:t>
            </a:r>
            <a:r>
              <a:rPr lang="en-US" b="1" dirty="0"/>
              <a:t>context free rules </a:t>
            </a:r>
            <a:r>
              <a:rPr lang="en-US" dirty="0"/>
              <a:t>from sentences:</a:t>
            </a:r>
          </a:p>
          <a:p>
            <a:pPr lvl="1"/>
            <a:r>
              <a:rPr lang="en-US" dirty="0"/>
              <a:t>Every sentence has </a:t>
            </a:r>
            <a:r>
              <a:rPr lang="en-US" b="1" dirty="0"/>
              <a:t>S </a:t>
            </a:r>
            <a:r>
              <a:rPr lang="en-US" dirty="0"/>
              <a:t>at the top</a:t>
            </a:r>
          </a:p>
          <a:p>
            <a:pPr lvl="1"/>
            <a:r>
              <a:rPr lang="en-US" dirty="0"/>
              <a:t>Breaks down into phrases</a:t>
            </a:r>
          </a:p>
          <a:p>
            <a:pPr lvl="1"/>
            <a:r>
              <a:rPr lang="en-US" dirty="0"/>
              <a:t>Phrases decompose into our POS tags/other phrases</a:t>
            </a:r>
          </a:p>
          <a:p>
            <a:pPr lvl="1"/>
            <a:r>
              <a:rPr lang="en-US" dirty="0"/>
              <a:t>POS tags lead to tokens</a:t>
            </a:r>
          </a:p>
        </p:txBody>
      </p:sp>
    </p:spTree>
    <p:extLst>
      <p:ext uri="{BB962C8B-B14F-4D97-AF65-F5344CB8AC3E}">
        <p14:creationId xmlns:p14="http://schemas.microsoft.com/office/powerpoint/2010/main" val="27261411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Example:</a:t>
            </a:r>
          </a:p>
          <a:p>
            <a:pPr lvl="1"/>
            <a:r>
              <a:rPr lang="en-US" dirty="0"/>
              <a:t>They really go above and beyond!</a:t>
            </a:r>
          </a:p>
          <a:p>
            <a:r>
              <a:rPr lang="en-US" dirty="0"/>
              <a:t>Tag it first:</a:t>
            </a:r>
          </a:p>
          <a:p>
            <a:pPr lvl="1"/>
            <a:r>
              <a:rPr lang="en-US" dirty="0"/>
              <a:t>PRP    RB     VBP  RB    CC    RB    .</a:t>
            </a:r>
          </a:p>
          <a:p>
            <a:pPr lvl="1"/>
            <a:endParaRPr lang="en-US" dirty="0"/>
          </a:p>
          <a:p>
            <a:pPr marL="411480" lvl="1" indent="0">
              <a:buNone/>
            </a:pPr>
            <a:r>
              <a:rPr lang="en-US" dirty="0"/>
              <a:t>So we have: </a:t>
            </a:r>
            <a:br>
              <a:rPr lang="en-US" dirty="0"/>
            </a:br>
            <a:r>
              <a:rPr lang="en-US" dirty="0"/>
              <a:t>- RB &gt; really</a:t>
            </a:r>
          </a:p>
          <a:p>
            <a:pPr marL="411480" lvl="1" indent="0">
              <a:buNone/>
            </a:pPr>
            <a:r>
              <a:rPr lang="en-US" dirty="0"/>
              <a:t>- VBP &gt; go</a:t>
            </a:r>
            <a:br>
              <a:rPr lang="en-US" dirty="0"/>
            </a:br>
            <a:r>
              <a:rPr lang="en-US" dirty="0"/>
              <a:t>…</a:t>
            </a:r>
          </a:p>
          <a:p>
            <a:r>
              <a:rPr lang="en-US" dirty="0"/>
              <a:t>What are the phrase structure rules?</a:t>
            </a:r>
          </a:p>
        </p:txBody>
      </p:sp>
    </p:spTree>
    <p:extLst>
      <p:ext uri="{BB962C8B-B14F-4D97-AF65-F5344CB8AC3E}">
        <p14:creationId xmlns:p14="http://schemas.microsoft.com/office/powerpoint/2010/main" val="35558861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possible analysis (English Web Treebank; other analyses are possible!)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How can we write the rules?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199" y="2819400"/>
            <a:ext cx="2695575" cy="2028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26817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Break down the transitions:</a:t>
            </a:r>
          </a:p>
          <a:p>
            <a:pPr lvl="1"/>
            <a:r>
              <a:rPr lang="en-US" dirty="0"/>
              <a:t>S &gt; NP ADVP VP</a:t>
            </a:r>
          </a:p>
          <a:p>
            <a:pPr lvl="1"/>
            <a:r>
              <a:rPr lang="en-US" dirty="0"/>
              <a:t>NP &gt; PRP</a:t>
            </a:r>
          </a:p>
          <a:p>
            <a:pPr lvl="1"/>
            <a:r>
              <a:rPr lang="en-US" dirty="0"/>
              <a:t>ADVP &gt; RB</a:t>
            </a:r>
          </a:p>
          <a:p>
            <a:pPr lvl="1"/>
            <a:r>
              <a:rPr lang="en-US" dirty="0"/>
              <a:t>VP &gt; VBP ADVP</a:t>
            </a:r>
          </a:p>
          <a:p>
            <a:pPr lvl="1"/>
            <a:r>
              <a:rPr lang="en-US" dirty="0"/>
              <a:t>ADVP &gt; RB CC RB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752600"/>
            <a:ext cx="2695575" cy="2028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5418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 about 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808080"/>
                </a:solidFill>
              </a:rPr>
              <a:t># Suppose each key in </a:t>
            </a:r>
            <a:r>
              <a:rPr lang="en-US" sz="2400" dirty="0" err="1">
                <a:solidFill>
                  <a:srgbClr val="808080"/>
                </a:solidFill>
              </a:rPr>
              <a:t>mydict</a:t>
            </a:r>
            <a:r>
              <a:rPr lang="en-US" sz="2400" dirty="0">
                <a:solidFill>
                  <a:srgbClr val="808080"/>
                </a:solidFill>
              </a:rPr>
              <a:t> points to a </a:t>
            </a:r>
            <a:r>
              <a:rPr lang="en-US" sz="2400" dirty="0" err="1">
                <a:solidFill>
                  <a:srgbClr val="808080"/>
                </a:solidFill>
              </a:rPr>
              <a:t>dict</a:t>
            </a:r>
            <a:r>
              <a:rPr lang="en-US" sz="2400" dirty="0">
                <a:solidFill>
                  <a:srgbClr val="808080"/>
                </a:solidFill>
              </a:rPr>
              <a:t> of counts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808080"/>
                </a:solidFill>
              </a:rPr>
              <a:t># Compute probabilities from sums and store in ‘</a:t>
            </a:r>
            <a:r>
              <a:rPr lang="en-US" sz="2400" dirty="0" err="1">
                <a:solidFill>
                  <a:srgbClr val="808080"/>
                </a:solidFill>
              </a:rPr>
              <a:t>probs</a:t>
            </a:r>
            <a:r>
              <a:rPr lang="en-US" sz="2400" dirty="0">
                <a:solidFill>
                  <a:srgbClr val="808080"/>
                </a:solidFill>
              </a:rPr>
              <a:t>’</a:t>
            </a:r>
          </a:p>
          <a:p>
            <a:pPr marL="0" indent="0">
              <a:buNone/>
            </a:pPr>
            <a:r>
              <a:rPr lang="en-US" sz="2400" dirty="0" err="1"/>
              <a:t>probs</a:t>
            </a:r>
            <a:r>
              <a:rPr lang="en-US" sz="2400" dirty="0"/>
              <a:t> = </a:t>
            </a:r>
            <a:r>
              <a:rPr lang="en-US" sz="2400" dirty="0" err="1"/>
              <a:t>defaultdict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002060"/>
                </a:solidFill>
              </a:rPr>
              <a:t>lambda:</a:t>
            </a:r>
            <a:r>
              <a:rPr lang="en-US" sz="2400" dirty="0"/>
              <a:t> </a:t>
            </a:r>
            <a:r>
              <a:rPr lang="en-US" sz="2400" dirty="0" err="1"/>
              <a:t>defaultdict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002060"/>
                </a:solidFill>
              </a:rPr>
              <a:t>lambda: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0000FF"/>
                </a:solidFill>
              </a:rPr>
              <a:t>0.0001</a:t>
            </a:r>
            <a:r>
              <a:rPr lang="en-US" sz="2400" dirty="0"/>
              <a:t>))</a:t>
            </a:r>
          </a:p>
          <a:p>
            <a:pPr marL="0" indent="0">
              <a:buNone/>
            </a:pPr>
            <a:br>
              <a:rPr lang="en-US" sz="2400" dirty="0">
                <a:solidFill>
                  <a:srgbClr val="808080"/>
                </a:solidFill>
              </a:rPr>
            </a:br>
            <a:r>
              <a:rPr lang="en-US" sz="2400" b="1" dirty="0">
                <a:solidFill>
                  <a:srgbClr val="002060"/>
                </a:solidFill>
              </a:rPr>
              <a:t>for</a:t>
            </a:r>
            <a:r>
              <a:rPr lang="en-US" sz="2400" dirty="0">
                <a:solidFill>
                  <a:srgbClr val="CC7832"/>
                </a:solidFill>
              </a:rPr>
              <a:t> </a:t>
            </a:r>
            <a:r>
              <a:rPr lang="en-US" sz="2400" dirty="0"/>
              <a:t>pos1 </a:t>
            </a:r>
            <a:r>
              <a:rPr lang="en-US" sz="2400" b="1" dirty="0">
                <a:solidFill>
                  <a:srgbClr val="002060"/>
                </a:solidFill>
              </a:rPr>
              <a:t>in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/>
              <a:t>mydict</a:t>
            </a:r>
            <a:r>
              <a:rPr lang="en-US" sz="2400" dirty="0"/>
              <a:t>:</a:t>
            </a:r>
            <a:br>
              <a:rPr lang="en-US" sz="2400" dirty="0"/>
            </a:br>
            <a:r>
              <a:rPr lang="en-US" sz="2400" dirty="0"/>
              <a:t>    total = </a:t>
            </a:r>
            <a:r>
              <a:rPr lang="en-US" sz="2400" dirty="0">
                <a:solidFill>
                  <a:srgbClr val="002060"/>
                </a:solidFill>
              </a:rPr>
              <a:t>sum</a:t>
            </a:r>
            <a:r>
              <a:rPr lang="en-US" sz="2400" dirty="0"/>
              <a:t>(</a:t>
            </a:r>
            <a:r>
              <a:rPr lang="en-US" sz="2400" dirty="0" err="1"/>
              <a:t>mydict</a:t>
            </a:r>
            <a:r>
              <a:rPr lang="en-US" sz="2400" dirty="0"/>
              <a:t>[pos1].values()) 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sum values for this pos</a:t>
            </a: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b="1" dirty="0">
                <a:solidFill>
                  <a:srgbClr val="002060"/>
                </a:solidFill>
              </a:rPr>
              <a:t>for</a:t>
            </a:r>
            <a:r>
              <a:rPr lang="en-US" sz="2400" dirty="0">
                <a:solidFill>
                  <a:srgbClr val="CC7832"/>
                </a:solidFill>
              </a:rPr>
              <a:t> </a:t>
            </a:r>
            <a:r>
              <a:rPr lang="en-US" sz="2400" dirty="0"/>
              <a:t>pos2 </a:t>
            </a:r>
            <a:r>
              <a:rPr lang="en-US" sz="2400" b="1" dirty="0">
                <a:solidFill>
                  <a:srgbClr val="002060"/>
                </a:solidFill>
              </a:rPr>
              <a:t>in</a:t>
            </a:r>
            <a:r>
              <a:rPr lang="en-US" sz="2400" dirty="0">
                <a:solidFill>
                  <a:srgbClr val="CC7832"/>
                </a:solidFill>
              </a:rPr>
              <a:t> </a:t>
            </a:r>
            <a:r>
              <a:rPr lang="en-US" sz="2400" dirty="0" err="1"/>
              <a:t>mydict</a:t>
            </a:r>
            <a:r>
              <a:rPr lang="en-US" sz="2400" dirty="0"/>
              <a:t>[pos1]:</a:t>
            </a:r>
            <a:br>
              <a:rPr lang="en-US" sz="2400" dirty="0"/>
            </a:br>
            <a:r>
              <a:rPr lang="en-US" sz="2400" dirty="0"/>
              <a:t>        </a:t>
            </a:r>
            <a:r>
              <a:rPr lang="en-US" sz="2400" dirty="0" err="1"/>
              <a:t>freq</a:t>
            </a:r>
            <a:r>
              <a:rPr lang="en-US" sz="2400" dirty="0"/>
              <a:t> = </a:t>
            </a:r>
            <a:r>
              <a:rPr lang="en-US" sz="2400" dirty="0" err="1"/>
              <a:t>mydict</a:t>
            </a:r>
            <a:r>
              <a:rPr lang="en-US" sz="2400" dirty="0"/>
              <a:t>[pos1][pos2]</a:t>
            </a:r>
            <a:br>
              <a:rPr lang="en-US" sz="2400" dirty="0"/>
            </a:br>
            <a:r>
              <a:rPr lang="en-US" sz="2400" dirty="0"/>
              <a:t>        probs[pos1][pos2] = </a:t>
            </a:r>
            <a:r>
              <a:rPr lang="en-US" sz="2400" dirty="0" err="1"/>
              <a:t>freq</a:t>
            </a:r>
            <a:r>
              <a:rPr lang="en-US" sz="2400" dirty="0"/>
              <a:t>/total</a:t>
            </a:r>
            <a:br>
              <a:rPr lang="en-US" sz="2400" dirty="0"/>
            </a:br>
            <a:endParaRPr lang="en-US" sz="2400" dirty="0"/>
          </a:p>
          <a:p>
            <a:pPr marL="0" indent="0"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And similarly for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emit_p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5494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76200" y="2552468"/>
            <a:ext cx="9144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start_p</a:t>
            </a:r>
            <a:r>
              <a:rPr lang="en-US" dirty="0"/>
              <a:t> * </a:t>
            </a:r>
            <a:r>
              <a:rPr lang="en-US" dirty="0" err="1"/>
              <a:t>emit_p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Brief review: Viterbi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I	want	     to	         fly</a:t>
            </a:r>
          </a:p>
        </p:txBody>
      </p:sp>
      <p:sp>
        <p:nvSpPr>
          <p:cNvPr id="4" name="Oval 3"/>
          <p:cNvSpPr/>
          <p:nvPr/>
        </p:nvSpPr>
        <p:spPr>
          <a:xfrm>
            <a:off x="11430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5" name="Oval 4"/>
          <p:cNvSpPr/>
          <p:nvPr/>
        </p:nvSpPr>
        <p:spPr>
          <a:xfrm>
            <a:off x="23622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6" name="Oval 5"/>
          <p:cNvSpPr/>
          <p:nvPr/>
        </p:nvSpPr>
        <p:spPr>
          <a:xfrm>
            <a:off x="35814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8" name="Oval 7"/>
          <p:cNvSpPr/>
          <p:nvPr/>
        </p:nvSpPr>
        <p:spPr>
          <a:xfrm>
            <a:off x="48768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9" name="Oval 8"/>
          <p:cNvSpPr/>
          <p:nvPr/>
        </p:nvSpPr>
        <p:spPr>
          <a:xfrm>
            <a:off x="11430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0" name="Oval 9"/>
          <p:cNvSpPr/>
          <p:nvPr/>
        </p:nvSpPr>
        <p:spPr>
          <a:xfrm>
            <a:off x="23622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1" name="Oval 10"/>
          <p:cNvSpPr/>
          <p:nvPr/>
        </p:nvSpPr>
        <p:spPr>
          <a:xfrm>
            <a:off x="35814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2" name="Oval 11"/>
          <p:cNvSpPr/>
          <p:nvPr/>
        </p:nvSpPr>
        <p:spPr>
          <a:xfrm>
            <a:off x="48768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3" name="Oval 12"/>
          <p:cNvSpPr/>
          <p:nvPr/>
        </p:nvSpPr>
        <p:spPr>
          <a:xfrm>
            <a:off x="11599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4" name="Oval 13"/>
          <p:cNvSpPr/>
          <p:nvPr/>
        </p:nvSpPr>
        <p:spPr>
          <a:xfrm>
            <a:off x="23791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5" name="Oval 14"/>
          <p:cNvSpPr/>
          <p:nvPr/>
        </p:nvSpPr>
        <p:spPr>
          <a:xfrm>
            <a:off x="35983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6" name="Oval 15"/>
          <p:cNvSpPr/>
          <p:nvPr/>
        </p:nvSpPr>
        <p:spPr>
          <a:xfrm>
            <a:off x="48937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7" name="Oval 16"/>
          <p:cNvSpPr/>
          <p:nvPr/>
        </p:nvSpPr>
        <p:spPr>
          <a:xfrm>
            <a:off x="11430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8" name="Oval 17"/>
          <p:cNvSpPr/>
          <p:nvPr/>
        </p:nvSpPr>
        <p:spPr>
          <a:xfrm>
            <a:off x="23622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9" name="Oval 18"/>
          <p:cNvSpPr/>
          <p:nvPr/>
        </p:nvSpPr>
        <p:spPr>
          <a:xfrm>
            <a:off x="35814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20" name="Oval 19"/>
          <p:cNvSpPr/>
          <p:nvPr/>
        </p:nvSpPr>
        <p:spPr>
          <a:xfrm>
            <a:off x="48768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21" name="Left Brace 20"/>
          <p:cNvSpPr/>
          <p:nvPr/>
        </p:nvSpPr>
        <p:spPr>
          <a:xfrm>
            <a:off x="990600" y="2595033"/>
            <a:ext cx="228600" cy="83820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>
            <a:stCxn id="4" idx="5"/>
            <a:endCxn id="10" idx="1"/>
          </p:cNvCxnSpPr>
          <p:nvPr/>
        </p:nvCxnSpPr>
        <p:spPr>
          <a:xfrm>
            <a:off x="1858448" y="3306248"/>
            <a:ext cx="626504" cy="474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0" idx="5"/>
            <a:endCxn id="15" idx="1"/>
          </p:cNvCxnSpPr>
          <p:nvPr/>
        </p:nvCxnSpPr>
        <p:spPr>
          <a:xfrm>
            <a:off x="3077648" y="4373048"/>
            <a:ext cx="643437" cy="4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5"/>
            <a:endCxn id="20" idx="1"/>
          </p:cNvCxnSpPr>
          <p:nvPr/>
        </p:nvCxnSpPr>
        <p:spPr>
          <a:xfrm>
            <a:off x="4313781" y="5401748"/>
            <a:ext cx="685771" cy="4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985933" y="5490619"/>
            <a:ext cx="110066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trans_p</a:t>
            </a:r>
            <a:r>
              <a:rPr lang="en-US" dirty="0"/>
              <a:t> * </a:t>
            </a:r>
            <a:r>
              <a:rPr lang="en-US" dirty="0" err="1"/>
              <a:t>emit_p</a:t>
            </a:r>
            <a:r>
              <a:rPr lang="en-US" dirty="0"/>
              <a:t> * </a:t>
            </a:r>
            <a:r>
              <a:rPr lang="en-US" dirty="0" err="1"/>
              <a:t>prev_p</a:t>
            </a:r>
            <a:endParaRPr lang="en-US" dirty="0"/>
          </a:p>
        </p:txBody>
      </p:sp>
      <p:sp>
        <p:nvSpPr>
          <p:cNvPr id="34" name="Left Brace 33"/>
          <p:cNvSpPr/>
          <p:nvPr/>
        </p:nvSpPr>
        <p:spPr>
          <a:xfrm flipH="1">
            <a:off x="5731933" y="5524500"/>
            <a:ext cx="228600" cy="83820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018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Backtrace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I	want	     to	         fly</a:t>
            </a:r>
          </a:p>
        </p:txBody>
      </p:sp>
      <p:sp>
        <p:nvSpPr>
          <p:cNvPr id="4" name="Oval 3"/>
          <p:cNvSpPr/>
          <p:nvPr/>
        </p:nvSpPr>
        <p:spPr>
          <a:xfrm>
            <a:off x="11430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5" name="Oval 4"/>
          <p:cNvSpPr/>
          <p:nvPr/>
        </p:nvSpPr>
        <p:spPr>
          <a:xfrm>
            <a:off x="23622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6" name="Oval 5"/>
          <p:cNvSpPr/>
          <p:nvPr/>
        </p:nvSpPr>
        <p:spPr>
          <a:xfrm>
            <a:off x="35814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8" name="Oval 7"/>
          <p:cNvSpPr/>
          <p:nvPr/>
        </p:nvSpPr>
        <p:spPr>
          <a:xfrm>
            <a:off x="48768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9" name="Oval 8"/>
          <p:cNvSpPr/>
          <p:nvPr/>
        </p:nvSpPr>
        <p:spPr>
          <a:xfrm>
            <a:off x="11430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0" name="Oval 9"/>
          <p:cNvSpPr/>
          <p:nvPr/>
        </p:nvSpPr>
        <p:spPr>
          <a:xfrm>
            <a:off x="23622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1" name="Oval 10"/>
          <p:cNvSpPr/>
          <p:nvPr/>
        </p:nvSpPr>
        <p:spPr>
          <a:xfrm>
            <a:off x="35814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2" name="Oval 11"/>
          <p:cNvSpPr/>
          <p:nvPr/>
        </p:nvSpPr>
        <p:spPr>
          <a:xfrm>
            <a:off x="48768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3" name="Oval 12"/>
          <p:cNvSpPr/>
          <p:nvPr/>
        </p:nvSpPr>
        <p:spPr>
          <a:xfrm>
            <a:off x="11599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4" name="Oval 13"/>
          <p:cNvSpPr/>
          <p:nvPr/>
        </p:nvSpPr>
        <p:spPr>
          <a:xfrm>
            <a:off x="23791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5" name="Oval 14"/>
          <p:cNvSpPr/>
          <p:nvPr/>
        </p:nvSpPr>
        <p:spPr>
          <a:xfrm>
            <a:off x="35983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6" name="Oval 15"/>
          <p:cNvSpPr/>
          <p:nvPr/>
        </p:nvSpPr>
        <p:spPr>
          <a:xfrm>
            <a:off x="48937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7" name="Oval 16"/>
          <p:cNvSpPr/>
          <p:nvPr/>
        </p:nvSpPr>
        <p:spPr>
          <a:xfrm>
            <a:off x="11430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8" name="Oval 17"/>
          <p:cNvSpPr/>
          <p:nvPr/>
        </p:nvSpPr>
        <p:spPr>
          <a:xfrm>
            <a:off x="23622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9" name="Oval 18"/>
          <p:cNvSpPr/>
          <p:nvPr/>
        </p:nvSpPr>
        <p:spPr>
          <a:xfrm>
            <a:off x="35814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20" name="Oval 19"/>
          <p:cNvSpPr/>
          <p:nvPr/>
        </p:nvSpPr>
        <p:spPr>
          <a:xfrm>
            <a:off x="48768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cxnSp>
        <p:nvCxnSpPr>
          <p:cNvPr id="24" name="Straight Arrow Connector 23"/>
          <p:cNvCxnSpPr>
            <a:stCxn id="4" idx="5"/>
            <a:endCxn id="10" idx="1"/>
          </p:cNvCxnSpPr>
          <p:nvPr/>
        </p:nvCxnSpPr>
        <p:spPr>
          <a:xfrm>
            <a:off x="1858448" y="3306248"/>
            <a:ext cx="626504" cy="474104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0" idx="5"/>
            <a:endCxn id="15" idx="1"/>
          </p:cNvCxnSpPr>
          <p:nvPr/>
        </p:nvCxnSpPr>
        <p:spPr>
          <a:xfrm>
            <a:off x="3077648" y="4373048"/>
            <a:ext cx="643437" cy="436004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5"/>
            <a:endCxn id="20" idx="1"/>
          </p:cNvCxnSpPr>
          <p:nvPr/>
        </p:nvCxnSpPr>
        <p:spPr>
          <a:xfrm>
            <a:off x="4313781" y="5401748"/>
            <a:ext cx="685771" cy="436004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985933" y="5490619"/>
            <a:ext cx="1100668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Best outcome</a:t>
            </a:r>
          </a:p>
        </p:txBody>
      </p:sp>
      <p:sp>
        <p:nvSpPr>
          <p:cNvPr id="34" name="Left Brace 33"/>
          <p:cNvSpPr/>
          <p:nvPr/>
        </p:nvSpPr>
        <p:spPr>
          <a:xfrm flipH="1">
            <a:off x="5731933" y="5524500"/>
            <a:ext cx="228600" cy="83820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275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tagging to sequences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Part of speech labeling is a classic example of token-wise tagging:</a:t>
            </a:r>
          </a:p>
          <a:p>
            <a:pPr lvl="1"/>
            <a:r>
              <a:rPr lang="en-US" dirty="0"/>
              <a:t>Input is a sequence of words (tokens)</a:t>
            </a:r>
          </a:p>
          <a:p>
            <a:pPr lvl="1"/>
            <a:r>
              <a:rPr lang="en-US" dirty="0"/>
              <a:t>Each word receives exactly one category</a:t>
            </a:r>
          </a:p>
          <a:p>
            <a:pPr lvl="1"/>
            <a:r>
              <a:rPr lang="en-US" dirty="0"/>
              <a:t>There are usually no other features except words to decide the correct tag</a:t>
            </a:r>
          </a:p>
          <a:p>
            <a:endParaRPr lang="en-US" dirty="0"/>
          </a:p>
          <a:p>
            <a:r>
              <a:rPr lang="en-US" dirty="0"/>
              <a:t>But not all labeling tasks are like this!</a:t>
            </a:r>
          </a:p>
          <a:p>
            <a:r>
              <a:rPr lang="en-US" dirty="0"/>
              <a:t>We could tag more complex sequences and with more input features!</a:t>
            </a:r>
          </a:p>
        </p:txBody>
      </p:sp>
    </p:spTree>
    <p:extLst>
      <p:ext uri="{BB962C8B-B14F-4D97-AF65-F5344CB8AC3E}">
        <p14:creationId xmlns:p14="http://schemas.microsoft.com/office/powerpoint/2010/main" val="1061800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Sequence labeling – NER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typical example is </a:t>
            </a:r>
            <a:r>
              <a:rPr lang="en-US" b="1" dirty="0"/>
              <a:t>Named Entity Recognition</a:t>
            </a:r>
          </a:p>
          <a:p>
            <a:r>
              <a:rPr lang="en-US" dirty="0"/>
              <a:t>Not every token is labeled:</a:t>
            </a:r>
          </a:p>
          <a:p>
            <a:pPr marL="411480" lvl="1" indent="0">
              <a:buNone/>
            </a:pPr>
            <a:r>
              <a:rPr lang="en-US" dirty="0"/>
              <a:t>   </a:t>
            </a:r>
            <a:r>
              <a:rPr lang="en-US" b="1" i="1" dirty="0">
                <a:solidFill>
                  <a:srgbClr val="0070C0"/>
                </a:solidFill>
              </a:rPr>
              <a:t>PER	--		ORG	--</a:t>
            </a:r>
          </a:p>
          <a:p>
            <a:pPr lvl="1"/>
            <a:r>
              <a:rPr lang="en-US" dirty="0"/>
              <a:t>Kim	visited		Intel	.</a:t>
            </a:r>
          </a:p>
          <a:p>
            <a:endParaRPr lang="en-US" dirty="0"/>
          </a:p>
          <a:p>
            <a:r>
              <a:rPr lang="en-US" dirty="0"/>
              <a:t>Labels come in </a:t>
            </a:r>
            <a:r>
              <a:rPr lang="en-US" b="1" dirty="0"/>
              <a:t>spans</a:t>
            </a:r>
            <a:r>
              <a:rPr lang="en-US" dirty="0"/>
              <a:t>:</a:t>
            </a:r>
          </a:p>
          <a:p>
            <a:pPr lvl="1"/>
            <a:endParaRPr lang="en-US" dirty="0"/>
          </a:p>
          <a:p>
            <a:pPr marL="411480" lvl="1" indent="0">
              <a:buNone/>
            </a:pPr>
            <a:r>
              <a:rPr lang="en-US" b="1" i="1" dirty="0">
                <a:solidFill>
                  <a:srgbClr val="0070C0"/>
                </a:solidFill>
              </a:rPr>
              <a:t>   PER	PER	--		ORG	ORG</a:t>
            </a:r>
          </a:p>
          <a:p>
            <a:pPr lvl="1"/>
            <a:r>
              <a:rPr lang="en-US" dirty="0"/>
              <a:t>Kim	Jung	visited		Intel	Corp.	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25F5C0-8F2B-4FF2-88CC-AAD2923D3D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2514600"/>
            <a:ext cx="2483768" cy="161498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06175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many spans?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we only use labels like PER and ORG, we can treat this as an HMM/Viterbi problem</a:t>
            </a:r>
          </a:p>
          <a:p>
            <a:pPr lvl="1"/>
            <a:r>
              <a:rPr lang="en-US" dirty="0"/>
              <a:t>Tags:	</a:t>
            </a:r>
            <a:r>
              <a:rPr lang="en-US" b="1" dirty="0">
                <a:solidFill>
                  <a:srgbClr val="0070C0"/>
                </a:solidFill>
              </a:rPr>
              <a:t>PER, ORG, ..,	--</a:t>
            </a:r>
            <a:r>
              <a:rPr lang="en-US" dirty="0"/>
              <a:t>	(‘</a:t>
            </a:r>
            <a:r>
              <a:rPr lang="en-US" dirty="0">
                <a:solidFill>
                  <a:srgbClr val="0070C0"/>
                </a:solidFill>
              </a:rPr>
              <a:t>--</a:t>
            </a:r>
            <a:r>
              <a:rPr lang="en-US" dirty="0"/>
              <a:t>’ is a tag)</a:t>
            </a:r>
          </a:p>
          <a:p>
            <a:pPr lvl="1"/>
            <a:r>
              <a:rPr lang="en-US" dirty="0"/>
              <a:t>Input:	</a:t>
            </a:r>
            <a:r>
              <a:rPr lang="en-US" b="1" dirty="0"/>
              <a:t>Kim, Jung, visited …</a:t>
            </a:r>
          </a:p>
          <a:p>
            <a:pPr lvl="1"/>
            <a:r>
              <a:rPr lang="en-US" dirty="0"/>
              <a:t>Emission probabilities:		P(</a:t>
            </a:r>
            <a:r>
              <a:rPr lang="en-US" dirty="0" err="1"/>
              <a:t>Kim|PER</a:t>
            </a:r>
            <a:r>
              <a:rPr lang="en-US" dirty="0"/>
              <a:t>), P(</a:t>
            </a:r>
            <a:r>
              <a:rPr lang="en-US" dirty="0" err="1"/>
              <a:t>Intel|ORG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Transition probabilities:	PER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--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ORG </a:t>
            </a:r>
            <a:r>
              <a:rPr lang="en-US" dirty="0">
                <a:sym typeface="Wingdings" panose="05000000000000000000" pitchFamily="2" charset="2"/>
              </a:rPr>
              <a:t> ORG</a:t>
            </a:r>
          </a:p>
          <a:p>
            <a:r>
              <a:rPr lang="en-US" dirty="0">
                <a:sym typeface="Wingdings" panose="05000000000000000000" pitchFamily="2" charset="2"/>
              </a:rPr>
              <a:t>But how can we tell how many ORGs we have?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Intel Corp.		ORG </a:t>
            </a:r>
            <a:r>
              <a:rPr lang="en-US" dirty="0" err="1">
                <a:sym typeface="Wingdings" panose="05000000000000000000" pitchFamily="2" charset="2"/>
              </a:rPr>
              <a:t>ORG</a:t>
            </a:r>
            <a:r>
              <a:rPr lang="en-US" dirty="0">
                <a:sym typeface="Wingdings" panose="05000000000000000000" pitchFamily="2" charset="2"/>
              </a:rPr>
              <a:t>   1 org., 2 tokens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IBM  Google lawsuit	ORG </a:t>
            </a:r>
            <a:r>
              <a:rPr lang="en-US" dirty="0" err="1">
                <a:sym typeface="Wingdings" panose="05000000000000000000" pitchFamily="2" charset="2"/>
              </a:rPr>
              <a:t>ORG</a:t>
            </a:r>
            <a:r>
              <a:rPr lang="en-US" dirty="0">
                <a:sym typeface="Wingdings" panose="05000000000000000000" pitchFamily="2" charset="2"/>
              </a:rPr>
              <a:t> --  2 orgs!!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6019800"/>
            <a:ext cx="3333750" cy="560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70676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105</TotalTime>
  <Words>2165</Words>
  <Application>Microsoft Office PowerPoint</Application>
  <PresentationFormat>On-screen Show (4:3)</PresentationFormat>
  <Paragraphs>314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Calibri</vt:lpstr>
      <vt:lpstr>Cambria</vt:lpstr>
      <vt:lpstr>Wingdings</vt:lpstr>
      <vt:lpstr>Wingdings 2</vt:lpstr>
      <vt:lpstr>Foundry</vt:lpstr>
      <vt:lpstr>LING-362 Introduction to  Natural Language Processing</vt:lpstr>
      <vt:lpstr>Talk</vt:lpstr>
      <vt:lpstr>Notes about homework</vt:lpstr>
      <vt:lpstr>Notes about homework</vt:lpstr>
      <vt:lpstr>Brief review: Viterbi algorithm</vt:lpstr>
      <vt:lpstr>Backtrace</vt:lpstr>
      <vt:lpstr>From tagging to sequences</vt:lpstr>
      <vt:lpstr>Sequence labeling – NER</vt:lpstr>
      <vt:lpstr>How many spans?</vt:lpstr>
      <vt:lpstr>Solution: BIO encoding</vt:lpstr>
      <vt:lpstr>Solution: BIO encoding</vt:lpstr>
      <vt:lpstr>Just one emission?</vt:lpstr>
      <vt:lpstr>Using multiple features</vt:lpstr>
      <vt:lpstr>Decoding - CRF</vt:lpstr>
      <vt:lpstr>Decoding - CRF</vt:lpstr>
      <vt:lpstr>Neural sequence labeling</vt:lpstr>
      <vt:lpstr>Popular libraries</vt:lpstr>
      <vt:lpstr>Example – Flair (Akbik et al. 2019)</vt:lpstr>
      <vt:lpstr>From HMMs to syntax</vt:lpstr>
      <vt:lpstr>From HMMs to syntax</vt:lpstr>
      <vt:lpstr>Modelling syntax</vt:lpstr>
      <vt:lpstr>Languages and complexity</vt:lpstr>
      <vt:lpstr>Beyond regular languages</vt:lpstr>
      <vt:lpstr>Example: center-embedding</vt:lpstr>
      <vt:lpstr>PowerPoint Presentation</vt:lpstr>
      <vt:lpstr>Another example</vt:lpstr>
      <vt:lpstr>The Chomsky Hierarchy</vt:lpstr>
      <vt:lpstr>The limits of CFGs</vt:lpstr>
      <vt:lpstr>Are human languages more complex?</vt:lpstr>
      <vt:lpstr>Are human languages more complex?</vt:lpstr>
      <vt:lpstr>Are human languages more complex?</vt:lpstr>
      <vt:lpstr>Context Free Grammars</vt:lpstr>
      <vt:lpstr>Context Free Grammars</vt:lpstr>
      <vt:lpstr>Context Free Grammars</vt:lpstr>
      <vt:lpstr>Now we can generate…</vt:lpstr>
      <vt:lpstr>Exercise</vt:lpstr>
      <vt:lpstr>Exercise</vt:lpstr>
      <vt:lpstr>Exercise</vt:lpstr>
      <vt:lpstr>Exercise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1533</cp:revision>
  <dcterms:created xsi:type="dcterms:W3CDTF">2015-10-05T21:10:16Z</dcterms:created>
  <dcterms:modified xsi:type="dcterms:W3CDTF">2021-11-10T15:52:28Z</dcterms:modified>
</cp:coreProperties>
</file>