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5"/>
  </p:notesMasterIdLst>
  <p:sldIdLst>
    <p:sldId id="256" r:id="rId2"/>
    <p:sldId id="404" r:id="rId3"/>
    <p:sldId id="406" r:id="rId4"/>
    <p:sldId id="407" r:id="rId5"/>
    <p:sldId id="408" r:id="rId6"/>
    <p:sldId id="409" r:id="rId7"/>
    <p:sldId id="454" r:id="rId8"/>
    <p:sldId id="446" r:id="rId9"/>
    <p:sldId id="417" r:id="rId10"/>
    <p:sldId id="400" r:id="rId11"/>
    <p:sldId id="453" r:id="rId12"/>
    <p:sldId id="449" r:id="rId13"/>
    <p:sldId id="450" r:id="rId14"/>
    <p:sldId id="451" r:id="rId15"/>
    <p:sldId id="414" r:id="rId16"/>
    <p:sldId id="320" r:id="rId17"/>
    <p:sldId id="358" r:id="rId18"/>
    <p:sldId id="357" r:id="rId19"/>
    <p:sldId id="359" r:id="rId20"/>
    <p:sldId id="377" r:id="rId21"/>
    <p:sldId id="378" r:id="rId22"/>
    <p:sldId id="379" r:id="rId23"/>
    <p:sldId id="380" r:id="rId24"/>
    <p:sldId id="360" r:id="rId25"/>
    <p:sldId id="455" r:id="rId26"/>
    <p:sldId id="365" r:id="rId27"/>
    <p:sldId id="422" r:id="rId28"/>
    <p:sldId id="427" r:id="rId29"/>
    <p:sldId id="457" r:id="rId30"/>
    <p:sldId id="456" r:id="rId31"/>
    <p:sldId id="458" r:id="rId32"/>
    <p:sldId id="459" r:id="rId33"/>
    <p:sldId id="46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CC78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ling.uis.georgetown.edu/etherpad/p/eliz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regexper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Eliza II / Finite State Methods 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Eliza better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Some ideas:</a:t>
            </a:r>
          </a:p>
          <a:p>
            <a:pPr lvl="1"/>
            <a:r>
              <a:rPr lang="en-US" dirty="0"/>
              <a:t>Talking about brothers and sisters (be conservative!)</a:t>
            </a:r>
          </a:p>
          <a:p>
            <a:pPr lvl="1"/>
            <a:r>
              <a:rPr lang="en-US" dirty="0"/>
              <a:t>Support for reflexive pronouns to fix this: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</a:t>
            </a:r>
            <a:r>
              <a:rPr lang="en-US" sz="180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pPr lvl="1"/>
            <a:r>
              <a:rPr lang="en-US" dirty="0"/>
              <a:t>A pattern to make Eliza repeat what you said: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Just tell me "you're beautiful".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you're beautiful</a:t>
            </a: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… more clever stuff??</a:t>
            </a:r>
          </a:p>
          <a:p>
            <a:pPr lvl="1"/>
            <a:endParaRPr lang="en-US" dirty="0"/>
          </a:p>
          <a:p>
            <a:r>
              <a:rPr lang="en-US" dirty="0"/>
              <a:t>Brainstorm at: </a:t>
            </a:r>
            <a:r>
              <a:rPr lang="en-US" sz="2600" dirty="0">
                <a:hlinkClick r:id="rId2"/>
              </a:rPr>
              <a:t>https://corpling.uis.georgetown.edu/etherpad/p/eliza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73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– </a:t>
            </a:r>
            <a:r>
              <a:rPr lang="en-US" dirty="0" err="1"/>
              <a:t>nltk+regex</a:t>
            </a:r>
            <a:r>
              <a:rPr lang="en-US" dirty="0"/>
              <a:t>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Finding negations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(submit </a:t>
            </a:r>
            <a:r>
              <a:rPr lang="en-US" b="1" dirty="0">
                <a:solidFill>
                  <a:srgbClr val="FF0000"/>
                </a:solidFill>
              </a:rPr>
              <a:t>before class </a:t>
            </a:r>
            <a:r>
              <a:rPr lang="en-US" b="1" dirty="0"/>
              <a:t>Wednesday</a:t>
            </a:r>
            <a:r>
              <a:rPr lang="en-US" dirty="0"/>
              <a:t>)</a:t>
            </a:r>
          </a:p>
          <a:p>
            <a:r>
              <a:rPr lang="en-US" dirty="0"/>
              <a:t>You are given a poem in a text file </a:t>
            </a:r>
          </a:p>
          <a:p>
            <a:pPr lvl="1"/>
            <a:r>
              <a:rPr lang="en-US" dirty="0"/>
              <a:t>Read the file into Python using </a:t>
            </a:r>
            <a:r>
              <a:rPr lang="en-US" b="1" dirty="0" err="1"/>
              <a:t>argparse</a:t>
            </a:r>
            <a:r>
              <a:rPr lang="en-US" b="1" dirty="0"/>
              <a:t> </a:t>
            </a:r>
            <a:r>
              <a:rPr lang="en-US" dirty="0"/>
              <a:t>[2 points]</a:t>
            </a:r>
          </a:p>
          <a:p>
            <a:pPr lvl="1"/>
            <a:r>
              <a:rPr lang="en-US" dirty="0"/>
              <a:t>Tokenize it with </a:t>
            </a:r>
            <a:r>
              <a:rPr lang="en-US" b="1" dirty="0"/>
              <a:t>NLTK </a:t>
            </a:r>
            <a:r>
              <a:rPr lang="en-US" dirty="0"/>
              <a:t>[2 points] </a:t>
            </a:r>
          </a:p>
          <a:p>
            <a:pPr lvl="1"/>
            <a:r>
              <a:rPr lang="en-US" dirty="0"/>
              <a:t>Loop through tokens, using </a:t>
            </a:r>
            <a:r>
              <a:rPr lang="en-US" b="1" dirty="0"/>
              <a:t>re </a:t>
            </a:r>
            <a:r>
              <a:rPr lang="en-US" dirty="0"/>
              <a:t>to find and print all </a:t>
            </a:r>
            <a:r>
              <a:rPr lang="en-US" b="1" dirty="0"/>
              <a:t>negations</a:t>
            </a:r>
            <a:r>
              <a:rPr lang="en-US" dirty="0"/>
              <a:t>: [2 points] </a:t>
            </a:r>
          </a:p>
          <a:p>
            <a:pPr lvl="2"/>
            <a:r>
              <a:rPr lang="en-US" i="1" dirty="0">
                <a:solidFill>
                  <a:srgbClr val="0070C0"/>
                </a:solidFill>
              </a:rPr>
              <a:t>No, not, </a:t>
            </a:r>
            <a:r>
              <a:rPr lang="en-US" i="1" dirty="0" err="1">
                <a:solidFill>
                  <a:srgbClr val="0070C0"/>
                </a:solidFill>
              </a:rPr>
              <a:t>n’t</a:t>
            </a:r>
            <a:r>
              <a:rPr lang="en-US" i="1" dirty="0">
                <a:solidFill>
                  <a:srgbClr val="0070C0"/>
                </a:solidFill>
              </a:rPr>
              <a:t>, never, none, nobody, … 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/>
              <a:t>Adjectives in: </a:t>
            </a:r>
            <a:r>
              <a:rPr lang="en-US" i="1" dirty="0">
                <a:solidFill>
                  <a:srgbClr val="0070C0"/>
                </a:solidFill>
              </a:rPr>
              <a:t>un-, non-, </a:t>
            </a:r>
            <a:r>
              <a:rPr lang="en-US" i="1" dirty="0" err="1">
                <a:solidFill>
                  <a:srgbClr val="0070C0"/>
                </a:solidFill>
              </a:rPr>
              <a:t>im</a:t>
            </a:r>
            <a:r>
              <a:rPr lang="en-US" i="1" dirty="0">
                <a:solidFill>
                  <a:srgbClr val="0070C0"/>
                </a:solidFill>
              </a:rPr>
              <a:t>-, in-</a:t>
            </a:r>
            <a:r>
              <a:rPr lang="en-US" dirty="0">
                <a:solidFill>
                  <a:srgbClr val="0070C0"/>
                </a:solidFill>
              </a:rPr>
              <a:t>… </a:t>
            </a:r>
          </a:p>
          <a:p>
            <a:pPr lvl="2"/>
            <a:r>
              <a:rPr lang="en-US" dirty="0"/>
              <a:t>You should catch these in upper and lowercase!! </a:t>
            </a:r>
          </a:p>
          <a:p>
            <a:pPr lvl="1"/>
            <a:r>
              <a:rPr lang="en-US" dirty="0"/>
              <a:t>Extra credit: use a </a:t>
            </a:r>
            <a:r>
              <a:rPr lang="en-US" b="1" dirty="0"/>
              <a:t>dictionary </a:t>
            </a:r>
            <a:r>
              <a:rPr lang="en-US" dirty="0"/>
              <a:t>to track frequencies of each negative word and </a:t>
            </a:r>
            <a:r>
              <a:rPr lang="en-US" b="1" dirty="0"/>
              <a:t>print the frequencies </a:t>
            </a:r>
            <a:r>
              <a:rPr lang="en-US" dirty="0"/>
              <a:t>[2 point]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277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regex to natural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 describe a simple type of grammar</a:t>
            </a:r>
          </a:p>
          <a:p>
            <a:pPr lvl="1"/>
            <a:r>
              <a:rPr lang="en-US" dirty="0"/>
              <a:t>For example, you could think of a regex:</a:t>
            </a:r>
            <a:br>
              <a:rPr lang="en-US" dirty="0"/>
            </a:br>
            <a:r>
              <a:rPr lang="en-US" dirty="0"/>
              <a:t>	/D?A*N/</a:t>
            </a:r>
          </a:p>
          <a:p>
            <a:pPr lvl="1"/>
            <a:r>
              <a:rPr lang="en-US" dirty="0"/>
              <a:t>As describing a Noun Phrase:</a:t>
            </a:r>
            <a:br>
              <a:rPr lang="en-US" dirty="0"/>
            </a:br>
            <a:r>
              <a:rPr lang="en-US" dirty="0"/>
              <a:t>	Determiner? (</a:t>
            </a:r>
            <a:r>
              <a:rPr lang="en-US" dirty="0" err="1"/>
              <a:t>Adj</a:t>
            </a:r>
            <a:r>
              <a:rPr lang="en-US" dirty="0"/>
              <a:t>)* Noun</a:t>
            </a:r>
          </a:p>
          <a:p>
            <a:pPr lvl="1"/>
            <a:r>
              <a:rPr lang="en-US" dirty="0"/>
              <a:t>Just replace each noun with N, each </a:t>
            </a:r>
            <a:r>
              <a:rPr lang="en-US" dirty="0" err="1"/>
              <a:t>Adj</a:t>
            </a:r>
            <a:r>
              <a:rPr lang="en-US" dirty="0"/>
              <a:t> with A…</a:t>
            </a:r>
          </a:p>
          <a:p>
            <a:pPr lvl="1"/>
            <a:r>
              <a:rPr lang="en-US" dirty="0"/>
              <a:t>We can now recognize noun phrases! </a:t>
            </a:r>
            <a:br>
              <a:rPr lang="en-US" dirty="0"/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(why should we want to?)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496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regex to natural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fact, syntax is more complex than what we can express with regex: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i="1" dirty="0"/>
              <a:t>pick the kids up</a:t>
            </a:r>
            <a:r>
              <a:rPr lang="en-US" dirty="0"/>
              <a:t>: /VDNP/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But  only certain verbs take certain particles, objects…</a:t>
            </a:r>
          </a:p>
          <a:p>
            <a:pPr lvl="1"/>
            <a:r>
              <a:rPr lang="en-US" dirty="0"/>
              <a:t>Can't prevent matching:</a:t>
            </a:r>
          </a:p>
          <a:p>
            <a:pPr marL="411480" lvl="1" indent="0">
              <a:buNone/>
            </a:pPr>
            <a:r>
              <a:rPr lang="en-US" i="1" dirty="0"/>
              <a:t>sleep the kids up</a:t>
            </a:r>
          </a:p>
          <a:p>
            <a:pPr marL="411480" lvl="1" indent="0">
              <a:buNone/>
            </a:pPr>
            <a:r>
              <a:rPr lang="en-US" i="1" dirty="0"/>
              <a:t>pick the kids over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102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regex to natural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for </a:t>
            </a:r>
            <a:r>
              <a:rPr lang="en-US" b="1" dirty="0"/>
              <a:t>morphology</a:t>
            </a:r>
            <a:r>
              <a:rPr lang="en-US" dirty="0"/>
              <a:t>, word formation is often describable using something like regex:</a:t>
            </a:r>
          </a:p>
          <a:p>
            <a:pPr lvl="1"/>
            <a:r>
              <a:rPr lang="en-US" dirty="0"/>
              <a:t>Super anti adverbs: /(super)?(anti)?ADJ(</a:t>
            </a:r>
            <a:r>
              <a:rPr lang="en-US" dirty="0" err="1"/>
              <a:t>ly</a:t>
            </a:r>
            <a:r>
              <a:rPr lang="en-US" dirty="0"/>
              <a:t>)?/</a:t>
            </a:r>
          </a:p>
          <a:p>
            <a:pPr lvl="1"/>
            <a:r>
              <a:rPr lang="en-US" dirty="0"/>
              <a:t>Noun compounds: /N+N/</a:t>
            </a:r>
          </a:p>
          <a:p>
            <a:r>
              <a:rPr lang="en-US" dirty="0"/>
              <a:t>But what is ADJ? or N?</a:t>
            </a:r>
          </a:p>
          <a:p>
            <a:r>
              <a:rPr lang="en-US" dirty="0"/>
              <a:t>Can we do regex with a different 'alphabet'?</a:t>
            </a:r>
          </a:p>
          <a:p>
            <a:endParaRPr lang="en-US" dirty="0"/>
          </a:p>
          <a:p>
            <a:r>
              <a:rPr lang="en-US" dirty="0"/>
              <a:t>A grammar of </a:t>
            </a:r>
            <a:r>
              <a:rPr lang="en-US" b="1" dirty="0" err="1"/>
              <a:t>re</a:t>
            </a:r>
            <a:r>
              <a:rPr lang="en-US" dirty="0" err="1"/>
              <a:t>xpressions</a:t>
            </a:r>
            <a:r>
              <a:rPr lang="en-US" dirty="0"/>
              <a:t> using any 'alphabet' is called a </a:t>
            </a:r>
            <a:r>
              <a:rPr lang="en-US" b="1" dirty="0"/>
              <a:t>regular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73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fact we can create a regular language grammar using: (see reading from </a:t>
            </a:r>
            <a:r>
              <a:rPr lang="en-US" b="1" dirty="0"/>
              <a:t>J&amp;M 2008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alphabet </a:t>
            </a:r>
            <a:r>
              <a:rPr lang="el-GR" dirty="0"/>
              <a:t>Σ</a:t>
            </a:r>
            <a:r>
              <a:rPr lang="en-US" dirty="0"/>
              <a:t> with symbols </a:t>
            </a:r>
            <a:r>
              <a:rPr lang="en-US" dirty="0">
                <a:solidFill>
                  <a:srgbClr val="0070C0"/>
                </a:solidFill>
              </a:rPr>
              <a:t>a, b, c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Any single symbol is a possible regular grammar (just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Any union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OR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), concatenation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THEN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) or Kleene star 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*) of a symbol or language</a:t>
            </a:r>
          </a:p>
          <a:p>
            <a:r>
              <a:rPr lang="en-US" dirty="0"/>
              <a:t>Using these constraints, we can build any regular grammar using any set of symbols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58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Automaton - FSA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Each </a:t>
            </a:r>
            <a:r>
              <a:rPr lang="en-US" b="1" dirty="0"/>
              <a:t>FSA </a:t>
            </a:r>
            <a:r>
              <a:rPr lang="en-US" dirty="0"/>
              <a:t>can </a:t>
            </a:r>
            <a:r>
              <a:rPr lang="en-US" b="1" dirty="0"/>
              <a:t>recognize</a:t>
            </a:r>
            <a:r>
              <a:rPr lang="en-US" dirty="0"/>
              <a:t> a certain language, using:</a:t>
            </a:r>
          </a:p>
          <a:p>
            <a:pPr lvl="1"/>
            <a:r>
              <a:rPr lang="en-US" dirty="0"/>
              <a:t>A finite number of states, including start and end</a:t>
            </a:r>
          </a:p>
          <a:p>
            <a:pPr lvl="1"/>
            <a:r>
              <a:rPr lang="en-US" dirty="0"/>
              <a:t>Transitions depending on input</a:t>
            </a:r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FSA ≡ {Q, q</a:t>
            </a:r>
            <a:r>
              <a:rPr lang="en-US" baseline="-25000" dirty="0"/>
              <a:t>0</a:t>
            </a:r>
            <a:r>
              <a:rPr lang="en-US" dirty="0"/>
              <a:t>, F,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)}</a:t>
            </a:r>
          </a:p>
          <a:p>
            <a:r>
              <a:rPr lang="en-US" dirty="0"/>
              <a:t>Where:</a:t>
            </a:r>
          </a:p>
          <a:p>
            <a:pPr lvl="1"/>
            <a:r>
              <a:rPr lang="en-US" dirty="0"/>
              <a:t>Q is a set of possible states q</a:t>
            </a:r>
            <a:r>
              <a:rPr lang="en-US" baseline="-25000" dirty="0"/>
              <a:t>i</a:t>
            </a:r>
            <a:r>
              <a:rPr lang="en-US" dirty="0"/>
              <a:t>… </a:t>
            </a:r>
            <a:r>
              <a:rPr lang="en-US" dirty="0" err="1"/>
              <a:t>q</a:t>
            </a:r>
            <a:r>
              <a:rPr lang="en-US" baseline="-25000" dirty="0" err="1"/>
              <a:t>n</a:t>
            </a:r>
            <a:endParaRPr lang="en-US" baseline="-25000" dirty="0"/>
          </a:p>
          <a:p>
            <a:pPr lvl="1"/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is the starting state within Q</a:t>
            </a:r>
          </a:p>
          <a:p>
            <a:pPr lvl="1"/>
            <a:r>
              <a:rPr lang="en-US" dirty="0"/>
              <a:t>F is a subset of end states within Q</a:t>
            </a:r>
          </a:p>
          <a:p>
            <a:pPr lvl="1"/>
            <a:r>
              <a:rPr lang="el-GR" dirty="0"/>
              <a:t>Σ</a:t>
            </a:r>
            <a:r>
              <a:rPr lang="en-US" dirty="0"/>
              <a:t> is the alphabet</a:t>
            </a:r>
          </a:p>
          <a:p>
            <a:pPr lvl="1"/>
            <a:r>
              <a:rPr lang="el-GR" dirty="0"/>
              <a:t>δ</a:t>
            </a:r>
            <a:r>
              <a:rPr lang="en-US" dirty="0"/>
              <a:t>(</a:t>
            </a:r>
            <a:r>
              <a:rPr lang="en-US" dirty="0" err="1"/>
              <a:t>q,i</a:t>
            </a:r>
            <a:r>
              <a:rPr lang="en-US" dirty="0"/>
              <a:t>) is a set of allowable transitions from state q given input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45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Morphology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Among most successful applications of FSA</a:t>
            </a:r>
          </a:p>
          <a:p>
            <a:r>
              <a:rPr lang="en-US" dirty="0"/>
              <a:t>Popular in agglutinative languages (Turkish, Japanese), and highly inflected more or less concatenative ones (e.g. Slavic, Finnish)</a:t>
            </a:r>
          </a:p>
          <a:p>
            <a:r>
              <a:rPr lang="en-US" dirty="0"/>
              <a:t>Basic tasks:</a:t>
            </a:r>
          </a:p>
          <a:p>
            <a:pPr lvl="1"/>
            <a:r>
              <a:rPr lang="en-US" dirty="0"/>
              <a:t>Morphological parsing</a:t>
            </a:r>
          </a:p>
          <a:p>
            <a:pPr lvl="1"/>
            <a:r>
              <a:rPr lang="en-US" dirty="0"/>
              <a:t>Generation</a:t>
            </a:r>
          </a:p>
        </p:txBody>
      </p:sp>
    </p:spTree>
    <p:extLst>
      <p:ext uri="{BB962C8B-B14F-4D97-AF65-F5344CB8AC3E}">
        <p14:creationId xmlns:p14="http://schemas.microsoft.com/office/powerpoint/2010/main" val="3315182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NL input to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Famous Turkish example (</a:t>
            </a:r>
            <a:r>
              <a:rPr lang="en-US" dirty="0" err="1"/>
              <a:t>Jurafsky</a:t>
            </a:r>
            <a:r>
              <a:rPr lang="en-US" dirty="0"/>
              <a:t> &amp; Martin 2008, after Kemal </a:t>
            </a:r>
            <a:r>
              <a:rPr lang="en-US" dirty="0" err="1"/>
              <a:t>Oflazer</a:t>
            </a:r>
            <a:r>
              <a:rPr lang="en-US" dirty="0"/>
              <a:t>):</a:t>
            </a:r>
          </a:p>
          <a:p>
            <a:pPr lvl="1"/>
            <a:r>
              <a:rPr lang="en-US" sz="2800" dirty="0" err="1"/>
              <a:t>Uygar</a:t>
            </a:r>
            <a:r>
              <a:rPr lang="en-US" sz="2800" dirty="0" err="1">
                <a:solidFill>
                  <a:srgbClr val="0070C0"/>
                </a:solidFill>
              </a:rPr>
              <a:t>la</a:t>
            </a:r>
            <a:r>
              <a:rPr lang="en-US" sz="2800" dirty="0" err="1">
                <a:solidFill>
                  <a:srgbClr val="0070C0"/>
                </a:solidFill>
                <a:latin typeface="Calibri"/>
              </a:rPr>
              <a:t>ş</a:t>
            </a:r>
            <a:r>
              <a:rPr lang="en-US" sz="2800" dirty="0" err="1">
                <a:solidFill>
                  <a:srgbClr val="00B050"/>
                </a:solidFill>
                <a:latin typeface="Calibri"/>
              </a:rPr>
              <a:t>tɪr</a:t>
            </a:r>
            <a:r>
              <a:rPr lang="en-US" sz="2800" dirty="0" err="1">
                <a:solidFill>
                  <a:srgbClr val="FF0000"/>
                </a:solidFill>
                <a:latin typeface="Calibri"/>
              </a:rPr>
              <a:t>ama</a:t>
            </a:r>
            <a:r>
              <a:rPr lang="en-US" sz="2800" dirty="0" err="1">
                <a:solidFill>
                  <a:srgbClr val="00B0F0"/>
                </a:solidFill>
                <a:latin typeface="Calibri"/>
              </a:rPr>
              <a:t>dɪk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Calibri"/>
              </a:rPr>
              <a:t>lar</a:t>
            </a:r>
            <a:r>
              <a:rPr lang="en-US" sz="2800" dirty="0" err="1">
                <a:solidFill>
                  <a:srgbClr val="7030A0"/>
                </a:solidFill>
                <a:latin typeface="Calibri"/>
              </a:rPr>
              <a:t>ɪmɪz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dan</a:t>
            </a:r>
            <a:r>
              <a:rPr lang="en-US" sz="2800" dirty="0" err="1">
                <a:solidFill>
                  <a:srgbClr val="FFC000"/>
                </a:solidFill>
                <a:latin typeface="Calibri"/>
              </a:rPr>
              <a:t>mɪş</a:t>
            </a:r>
            <a:r>
              <a:rPr lang="en-US" sz="2800" dirty="0" err="1">
                <a:solidFill>
                  <a:schemeClr val="accent5">
                    <a:lumMod val="50000"/>
                  </a:schemeClr>
                </a:solidFill>
              </a:rPr>
              <a:t>sɪnɪz</a:t>
            </a:r>
            <a:r>
              <a:rPr lang="en-US" sz="2800" dirty="0" err="1">
                <a:solidFill>
                  <a:schemeClr val="accent4">
                    <a:lumMod val="75000"/>
                  </a:schemeClr>
                </a:solidFill>
                <a:latin typeface="Calibri"/>
              </a:rPr>
              <a:t>casɪna</a:t>
            </a:r>
            <a:br>
              <a:rPr lang="en-US" sz="2800" dirty="0">
                <a:latin typeface="Calibri"/>
              </a:rPr>
            </a:br>
            <a:r>
              <a:rPr lang="en-US" sz="2400" dirty="0">
                <a:latin typeface="Calibri"/>
              </a:rPr>
              <a:t>civil-</a:t>
            </a:r>
            <a:r>
              <a:rPr lang="en-US" sz="2400" dirty="0">
                <a:solidFill>
                  <a:srgbClr val="0070C0"/>
                </a:solidFill>
                <a:latin typeface="Calibri"/>
              </a:rPr>
              <a:t>bec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50"/>
                </a:solidFill>
                <a:latin typeface="Calibri"/>
              </a:rPr>
              <a:t>caus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npot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00B0F0"/>
                </a:solidFill>
                <a:latin typeface="Calibri"/>
              </a:rPr>
              <a:t>part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/>
              </a:rPr>
              <a:t>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7030A0"/>
                </a:solidFill>
                <a:latin typeface="Calibri"/>
              </a:rPr>
              <a:t>p1pl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abl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rgbClr val="FFC000"/>
                </a:solidFill>
                <a:latin typeface="Calibri"/>
              </a:rPr>
              <a:t>past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/>
              </a:rPr>
              <a:t>2pl</a:t>
            </a:r>
            <a:r>
              <a:rPr lang="en-US" sz="2400" dirty="0">
                <a:latin typeface="Calibri"/>
              </a:rPr>
              <a:t>-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adv</a:t>
            </a:r>
            <a:br>
              <a:rPr lang="en-US" sz="2400" dirty="0">
                <a:latin typeface="Calibri"/>
              </a:rPr>
            </a:br>
            <a:r>
              <a:rPr lang="en-US" sz="2800" i="1" dirty="0">
                <a:latin typeface="Calibri"/>
              </a:rPr>
              <a:t>"such that you can't be made civilized by us"</a:t>
            </a:r>
            <a:br>
              <a:rPr lang="en-US" sz="2800" i="1" dirty="0">
                <a:latin typeface="Calibri"/>
              </a:rPr>
            </a:br>
            <a:r>
              <a:rPr lang="en-US" sz="2800" dirty="0">
                <a:latin typeface="Calibri"/>
              </a:rPr>
              <a:t>(civil-</a:t>
            </a:r>
            <a:r>
              <a:rPr lang="en-US" sz="2800" dirty="0" err="1">
                <a:latin typeface="Calibri"/>
              </a:rPr>
              <a:t>ize</a:t>
            </a:r>
            <a:r>
              <a:rPr lang="en-US" sz="2800" dirty="0">
                <a:latin typeface="Calibri"/>
              </a:rPr>
              <a:t>-ate-unable-</a:t>
            </a:r>
            <a:r>
              <a:rPr lang="en-US" sz="2800" dirty="0" err="1">
                <a:latin typeface="Calibri"/>
              </a:rPr>
              <a:t>ing</a:t>
            </a:r>
            <a:r>
              <a:rPr lang="en-US" sz="2800" dirty="0">
                <a:latin typeface="Calibri"/>
              </a:rPr>
              <a:t>-s-our-from-did-you-</a:t>
            </a:r>
            <a:r>
              <a:rPr lang="en-US" sz="2800" dirty="0" err="1">
                <a:latin typeface="Calibri"/>
              </a:rPr>
              <a:t>ly</a:t>
            </a:r>
            <a:r>
              <a:rPr lang="en-US" sz="2800" dirty="0">
                <a:latin typeface="Calibri"/>
              </a:rPr>
              <a:t>)</a:t>
            </a:r>
          </a:p>
          <a:p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Morphemes follow a </a:t>
            </a:r>
            <a:r>
              <a:rPr lang="en-US" sz="3400" b="1" dirty="0">
                <a:latin typeface="Calibri"/>
              </a:rPr>
              <a:t>particular </a:t>
            </a:r>
            <a:r>
              <a:rPr lang="en-US" sz="3400" dirty="0">
                <a:latin typeface="Calibri"/>
              </a:rPr>
              <a:t>order</a:t>
            </a:r>
          </a:p>
          <a:p>
            <a:r>
              <a:rPr lang="en-US" sz="3400" dirty="0">
                <a:latin typeface="Calibri"/>
              </a:rPr>
              <a:t>Many are </a:t>
            </a:r>
            <a:r>
              <a:rPr lang="en-US" sz="3400" b="1" dirty="0">
                <a:latin typeface="Calibri"/>
              </a:rPr>
              <a:t>optional</a:t>
            </a:r>
            <a:endParaRPr lang="en-US" sz="3400" dirty="0">
              <a:latin typeface="Calibri"/>
            </a:endParaRPr>
          </a:p>
          <a:p>
            <a:r>
              <a:rPr lang="en-US" sz="3400" dirty="0">
                <a:latin typeface="Calibri"/>
              </a:rPr>
              <a:t>Possible word formations can be described via states…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955887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Morphological 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task:</a:t>
            </a:r>
          </a:p>
          <a:p>
            <a:pPr lvl="1"/>
            <a:r>
              <a:rPr lang="en-US" dirty="0"/>
              <a:t>Given some word in language X as input:</a:t>
            </a:r>
          </a:p>
          <a:p>
            <a:pPr lvl="1"/>
            <a:r>
              <a:rPr lang="en-US" dirty="0"/>
              <a:t>Output lexicon forms of constituents</a:t>
            </a:r>
          </a:p>
          <a:p>
            <a:pPr lvl="1"/>
            <a:r>
              <a:rPr lang="en-US" dirty="0"/>
              <a:t>Give morphological analysis to the units</a:t>
            </a:r>
          </a:p>
          <a:p>
            <a:endParaRPr lang="en-US" dirty="0"/>
          </a:p>
          <a:p>
            <a:r>
              <a:rPr lang="en-US" dirty="0"/>
              <a:t>Ambiguity is possible:</a:t>
            </a:r>
          </a:p>
          <a:p>
            <a:pPr lvl="1"/>
            <a:r>
              <a:rPr lang="en-US" dirty="0"/>
              <a:t>friendly (ADJ)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friendly (ADV) = </a:t>
            </a:r>
            <a:r>
              <a:rPr lang="en-US" dirty="0" err="1"/>
              <a:t>friend:N</a:t>
            </a:r>
            <a:r>
              <a:rPr lang="en-US" dirty="0"/>
              <a:t> + </a:t>
            </a:r>
            <a:r>
              <a:rPr lang="en-US" dirty="0" err="1"/>
              <a:t>ly:ADJ</a:t>
            </a:r>
            <a:r>
              <a:rPr lang="en-US" dirty="0"/>
              <a:t> + 0:ADV </a:t>
            </a:r>
            <a:br>
              <a:rPr lang="en-US" dirty="0"/>
            </a:br>
            <a:r>
              <a:rPr lang="en-US" dirty="0"/>
              <a:t>(for ?</a:t>
            </a:r>
            <a:r>
              <a:rPr lang="en-US" dirty="0" err="1"/>
              <a:t>friendlyly</a:t>
            </a:r>
            <a:r>
              <a:rPr lang="en-US" dirty="0"/>
              <a:t>, Bauer 1992)</a:t>
            </a:r>
          </a:p>
          <a:p>
            <a:r>
              <a:rPr lang="en-US" dirty="0"/>
              <a:t>In ambiguous cases: give all possible analyses</a:t>
            </a:r>
          </a:p>
          <a:p>
            <a:r>
              <a:rPr lang="en-US" dirty="0"/>
              <a:t>One way of dealing with </a:t>
            </a:r>
            <a:r>
              <a:rPr lang="en-US" b="1" dirty="0"/>
              <a:t>O</a:t>
            </a:r>
            <a:r>
              <a:rPr lang="en-US" dirty="0"/>
              <a:t>ut </a:t>
            </a:r>
            <a:r>
              <a:rPr lang="en-US" b="1" dirty="0"/>
              <a:t>O</a:t>
            </a:r>
            <a:r>
              <a:rPr lang="en-US" dirty="0"/>
              <a:t>f </a:t>
            </a:r>
            <a:r>
              <a:rPr lang="en-US" b="1" dirty="0"/>
              <a:t>V</a:t>
            </a:r>
            <a:r>
              <a:rPr lang="en-US" dirty="0"/>
              <a:t>ocabulary items</a:t>
            </a:r>
          </a:p>
        </p:txBody>
      </p:sp>
    </p:spTree>
    <p:extLst>
      <p:ext uri="{BB962C8B-B14F-4D97-AF65-F5344CB8AC3E}">
        <p14:creationId xmlns:p14="http://schemas.microsoft.com/office/powerpoint/2010/main" val="3997989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New empty dictionary:</a:t>
            </a:r>
          </a:p>
          <a:p>
            <a:pPr marL="411480" lvl="1" indent="0">
              <a:buNone/>
            </a:pPr>
            <a:r>
              <a:rPr lang="en-US" dirty="0"/>
              <a:t>prefixes = {}</a:t>
            </a:r>
          </a:p>
          <a:p>
            <a:endParaRPr lang="en-US" dirty="0"/>
          </a:p>
          <a:p>
            <a:r>
              <a:rPr lang="en-US" dirty="0"/>
              <a:t>Or with some initial values already:</a:t>
            </a:r>
          </a:p>
          <a:p>
            <a:pPr marL="411480" lvl="1" indent="0">
              <a:buNone/>
            </a:pPr>
            <a:r>
              <a:rPr lang="en-US" dirty="0"/>
              <a:t>prefixes = {</a:t>
            </a:r>
            <a:r>
              <a:rPr lang="en-US" b="1" dirty="0">
                <a:solidFill>
                  <a:srgbClr val="008000"/>
                </a:solidFill>
              </a:rPr>
              <a:t>"+1"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"US"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"+972"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"IL"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"+63"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"PH"</a:t>
            </a:r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Adding and accessing values:</a:t>
            </a:r>
          </a:p>
          <a:p>
            <a:pPr marL="411480" lvl="1" indent="0">
              <a:buNone/>
            </a:pP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"MX"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'MX'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93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English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we need to model forms like these?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happy, happier, unhappy, happily, unhappily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lucky, luckiest, unlucky, luckily, unluckily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big, bigger, biggest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What is the alphabet like?</a:t>
            </a:r>
          </a:p>
          <a:p>
            <a:r>
              <a:rPr lang="en-US" dirty="0"/>
              <a:t>What transitions are possible?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073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approximation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first approach would be to model states for each morpheme</a:t>
            </a:r>
          </a:p>
          <a:p>
            <a:r>
              <a:rPr lang="en-US" dirty="0"/>
              <a:t>Allow transitions based on order </a:t>
            </a:r>
            <a:r>
              <a:rPr lang="en-US" sz="2400" dirty="0"/>
              <a:t>(</a:t>
            </a:r>
            <a:r>
              <a:rPr lang="en-US" sz="2400" dirty="0" err="1"/>
              <a:t>Antworth</a:t>
            </a:r>
            <a:r>
              <a:rPr lang="en-US" sz="2400" dirty="0"/>
              <a:t> 1990)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lvl="1">
              <a:buFont typeface="Wingdings"/>
              <a:buChar char="Ø"/>
            </a:pPr>
            <a:r>
              <a:rPr lang="en-US" sz="2000" dirty="0"/>
              <a:t>Problems?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8382000" cy="219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22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strange forms will be possible: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unbiggest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bigly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</a:t>
            </a:r>
          </a:p>
          <a:p>
            <a:r>
              <a:rPr lang="en-US" dirty="0"/>
              <a:t>Orthography would need to be handled:</a:t>
            </a: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happyer</a:t>
            </a:r>
            <a:endParaRPr lang="en-US" i="1" dirty="0">
              <a:solidFill>
                <a:srgbClr val="0070C0"/>
              </a:solidFill>
            </a:endParaRPr>
          </a:p>
          <a:p>
            <a:pPr lvl="1"/>
            <a:r>
              <a:rPr lang="en-US" i="1" dirty="0" err="1">
                <a:solidFill>
                  <a:srgbClr val="0070C0"/>
                </a:solidFill>
              </a:rPr>
              <a:t>happyly</a:t>
            </a:r>
            <a:endParaRPr lang="en-US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71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Automata must become more complex to model the phenomenon</a:t>
            </a:r>
          </a:p>
          <a:p>
            <a:r>
              <a:rPr lang="en-US" dirty="0"/>
              <a:t>Just the beginning: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9675"/>
            <a:ext cx="8686800" cy="303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50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automata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frameworks exist for FSM</a:t>
            </a:r>
          </a:p>
          <a:p>
            <a:r>
              <a:rPr lang="en-US" dirty="0"/>
              <a:t>Influential early framework: Xerox FSM (XFSM)</a:t>
            </a:r>
          </a:p>
          <a:p>
            <a:pPr lvl="1"/>
            <a:r>
              <a:rPr lang="en-US" dirty="0" err="1"/>
              <a:t>Beesley</a:t>
            </a:r>
            <a:r>
              <a:rPr lang="en-US" dirty="0"/>
              <a:t> &amp; </a:t>
            </a:r>
            <a:r>
              <a:rPr lang="en-US" dirty="0" err="1"/>
              <a:t>Karttunen</a:t>
            </a:r>
            <a:r>
              <a:rPr lang="en-US" dirty="0"/>
              <a:t> (2003)</a:t>
            </a:r>
          </a:p>
          <a:p>
            <a:r>
              <a:rPr lang="en-US" dirty="0"/>
              <a:t>Many free (re)implementations:</a:t>
            </a:r>
          </a:p>
          <a:p>
            <a:pPr lvl="1"/>
            <a:r>
              <a:rPr lang="en-US" dirty="0"/>
              <a:t>HFSM, </a:t>
            </a:r>
            <a:r>
              <a:rPr lang="en-US" dirty="0" err="1"/>
              <a:t>Foma</a:t>
            </a:r>
            <a:r>
              <a:rPr lang="en-US" dirty="0"/>
              <a:t>, </a:t>
            </a:r>
            <a:r>
              <a:rPr lang="en-US" dirty="0" err="1"/>
              <a:t>OpenFST</a:t>
            </a:r>
            <a:r>
              <a:rPr lang="en-US" dirty="0"/>
              <a:t>/</a:t>
            </a:r>
            <a:r>
              <a:rPr lang="en-US" dirty="0" err="1"/>
              <a:t>PyFST</a:t>
            </a:r>
            <a:endParaRPr lang="en-US" dirty="0"/>
          </a:p>
          <a:p>
            <a:pPr lvl="1"/>
            <a:r>
              <a:rPr lang="en-US" dirty="0"/>
              <a:t>Compiled in C++ for performance</a:t>
            </a:r>
          </a:p>
          <a:p>
            <a:pPr lvl="1"/>
            <a:r>
              <a:rPr lang="en-US" dirty="0"/>
              <a:t>Bindings for Python available (though may be tricky to compile, OS dependent)</a:t>
            </a:r>
          </a:p>
          <a:p>
            <a:r>
              <a:rPr lang="en-US" dirty="0"/>
              <a:t>We will use a simple version in Python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67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DDD8-9DE9-4FC9-8DCC-8DF203F7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Concatenating and regex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69885-C464-4569-B967-EDE15C6F6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easiest way to represent morphology with automata: </a:t>
            </a:r>
            <a:r>
              <a:rPr lang="en-US" b="1" dirty="0"/>
              <a:t>composition</a:t>
            </a:r>
            <a:r>
              <a:rPr lang="en-US" dirty="0"/>
              <a:t> </a:t>
            </a:r>
          </a:p>
          <a:p>
            <a:r>
              <a:rPr lang="en-US" dirty="0"/>
              <a:t>Simply concatenate automata to recognize complex expression:</a:t>
            </a:r>
          </a:p>
          <a:p>
            <a:pPr lvl="1"/>
            <a:r>
              <a:rPr lang="en-US" dirty="0"/>
              <a:t>Input1 -&gt; Automaton1</a:t>
            </a:r>
          </a:p>
          <a:p>
            <a:pPr lvl="1"/>
            <a:r>
              <a:rPr lang="en-US" dirty="0"/>
              <a:t>Input2 -&gt; Automaton2</a:t>
            </a:r>
          </a:p>
          <a:p>
            <a:pPr lvl="1"/>
            <a:r>
              <a:rPr lang="en-US" dirty="0"/>
              <a:t>Input1Input2 -&gt; Automaton1+Automaton2</a:t>
            </a:r>
          </a:p>
          <a:p>
            <a:r>
              <a:rPr lang="en-US" dirty="0"/>
              <a:t>Can be implemented using </a:t>
            </a:r>
            <a:r>
              <a:rPr lang="en-US" b="1" dirty="0"/>
              <a:t>regex concatenation </a:t>
            </a:r>
            <a:r>
              <a:rPr lang="en-US" dirty="0"/>
              <a:t>(a way of describing </a:t>
            </a:r>
            <a:r>
              <a:rPr lang="en-US" i="1" dirty="0"/>
              <a:t>some</a:t>
            </a:r>
            <a:r>
              <a:rPr lang="en-US" dirty="0"/>
              <a:t> FSAs)</a:t>
            </a:r>
          </a:p>
        </p:txBody>
      </p:sp>
    </p:spTree>
    <p:extLst>
      <p:ext uri="{BB962C8B-B14F-4D97-AF65-F5344CB8AC3E}">
        <p14:creationId xmlns:p14="http://schemas.microsoft.com/office/powerpoint/2010/main" val="12451897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as symbol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/>
              <a:t>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first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Bobby|Amir</a:t>
            </a:r>
            <a:r>
              <a:rPr lang="en-US" dirty="0">
                <a:solidFill>
                  <a:srgbClr val="006600"/>
                </a:solidFill>
              </a:rPr>
              <a:t>)"</a:t>
            </a:r>
          </a:p>
          <a:p>
            <a:pPr marL="0" indent="0">
              <a:buNone/>
            </a:pPr>
            <a:r>
              <a:rPr lang="en-US" dirty="0"/>
              <a:t>last = </a:t>
            </a:r>
            <a:r>
              <a:rPr lang="en-US" dirty="0">
                <a:solidFill>
                  <a:srgbClr val="006600"/>
                </a:solidFill>
              </a:rPr>
              <a:t>r"(Zeldes)"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composed = </a:t>
            </a:r>
            <a:r>
              <a:rPr lang="en-US" dirty="0">
                <a:solidFill>
                  <a:srgbClr val="006600"/>
                </a:solidFill>
              </a:rPr>
              <a:t>"^" </a:t>
            </a:r>
            <a:r>
              <a:rPr lang="en-US" dirty="0"/>
              <a:t>+ first + last + </a:t>
            </a:r>
            <a:r>
              <a:rPr lang="en-US" dirty="0">
                <a:solidFill>
                  <a:srgbClr val="006600"/>
                </a:solidFill>
              </a:rPr>
              <a:t>"$"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re.search</a:t>
            </a:r>
            <a:r>
              <a:rPr lang="en-US" dirty="0"/>
              <a:t>(composed,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BobbyZeldes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re.search</a:t>
            </a:r>
            <a:r>
              <a:rPr lang="en-US" dirty="0"/>
              <a:t>(composed,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BobbySchmidt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13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the English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adjectives look like this:</a:t>
            </a:r>
          </a:p>
          <a:p>
            <a:pPr lvl="1"/>
            <a:r>
              <a:rPr lang="en-US" dirty="0"/>
              <a:t>Can start with </a:t>
            </a:r>
            <a:r>
              <a:rPr lang="en-US" b="1" i="1" dirty="0">
                <a:solidFill>
                  <a:srgbClr val="0070C0"/>
                </a:solidFill>
              </a:rPr>
              <a:t>un-</a:t>
            </a:r>
          </a:p>
          <a:p>
            <a:pPr lvl="1"/>
            <a:r>
              <a:rPr lang="en-US" dirty="0"/>
              <a:t>Have a stem like </a:t>
            </a:r>
            <a:r>
              <a:rPr lang="en-US" b="1" i="1" dirty="0">
                <a:solidFill>
                  <a:srgbClr val="0070C0"/>
                </a:solidFill>
              </a:rPr>
              <a:t>big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or </a:t>
            </a:r>
            <a:r>
              <a:rPr lang="en-US" b="1" i="1" dirty="0">
                <a:solidFill>
                  <a:srgbClr val="0070C0"/>
                </a:solidFill>
              </a:rPr>
              <a:t>clear</a:t>
            </a:r>
          </a:p>
          <a:p>
            <a:pPr lvl="1"/>
            <a:r>
              <a:rPr lang="en-US" dirty="0"/>
              <a:t>Can end in </a:t>
            </a:r>
            <a:r>
              <a:rPr lang="en-US" b="1" i="1" dirty="0">
                <a:solidFill>
                  <a:srgbClr val="0070C0"/>
                </a:solidFill>
              </a:rPr>
              <a:t>-</a:t>
            </a:r>
            <a:r>
              <a:rPr lang="en-US" b="1" i="1" dirty="0" err="1">
                <a:solidFill>
                  <a:srgbClr val="0070C0"/>
                </a:solidFill>
              </a:rPr>
              <a:t>er</a:t>
            </a:r>
            <a:r>
              <a:rPr lang="en-US" dirty="0"/>
              <a:t>, </a:t>
            </a:r>
            <a:r>
              <a:rPr lang="en-US" b="1" i="1" dirty="0">
                <a:solidFill>
                  <a:srgbClr val="0070C0"/>
                </a:solidFill>
              </a:rPr>
              <a:t>-</a:t>
            </a:r>
            <a:r>
              <a:rPr lang="en-US" b="1" i="1" dirty="0" err="1">
                <a:solidFill>
                  <a:srgbClr val="0070C0"/>
                </a:solidFill>
              </a:rPr>
              <a:t>est</a:t>
            </a:r>
            <a:endParaRPr lang="en-US" b="1" i="1" dirty="0">
              <a:solidFill>
                <a:srgbClr val="0070C0"/>
              </a:solidFill>
            </a:endParaRPr>
          </a:p>
          <a:p>
            <a:r>
              <a:rPr lang="en-US" dirty="0"/>
              <a:t>Can we compose a three part regular expression to identify these?</a:t>
            </a:r>
          </a:p>
        </p:txBody>
      </p:sp>
    </p:spTree>
    <p:extLst>
      <p:ext uri="{BB962C8B-B14F-4D97-AF65-F5344CB8AC3E}">
        <p14:creationId xmlns:p14="http://schemas.microsoft.com/office/powerpoint/2010/main" val="23571803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/>
              <a:t>re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un = </a:t>
            </a:r>
            <a:r>
              <a:rPr lang="en-US" dirty="0">
                <a:solidFill>
                  <a:srgbClr val="006600"/>
                </a:solidFill>
              </a:rPr>
              <a:t>r"(un)?"</a:t>
            </a:r>
          </a:p>
          <a:p>
            <a:pPr marL="411480" lvl="1" indent="0">
              <a:buNone/>
            </a:pPr>
            <a:r>
              <a:rPr lang="en-US" dirty="0"/>
              <a:t>stem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big|clear</a:t>
            </a:r>
            <a:r>
              <a:rPr lang="en-US" dirty="0">
                <a:solidFill>
                  <a:srgbClr val="006600"/>
                </a:solidFill>
              </a:rPr>
              <a:t>)"</a:t>
            </a:r>
          </a:p>
          <a:p>
            <a:pPr marL="411480" lvl="1" indent="0">
              <a:buNone/>
            </a:pPr>
            <a:r>
              <a:rPr lang="en-US" dirty="0"/>
              <a:t>suffix = </a:t>
            </a:r>
            <a:r>
              <a:rPr lang="en-US" dirty="0">
                <a:solidFill>
                  <a:srgbClr val="006600"/>
                </a:solidFill>
              </a:rPr>
              <a:t>r"(</a:t>
            </a:r>
            <a:r>
              <a:rPr lang="en-US" dirty="0" err="1">
                <a:solidFill>
                  <a:srgbClr val="006600"/>
                </a:solidFill>
              </a:rPr>
              <a:t>er|est</a:t>
            </a:r>
            <a:r>
              <a:rPr lang="en-US" dirty="0">
                <a:solidFill>
                  <a:srgbClr val="006600"/>
                </a:solidFill>
              </a:rPr>
              <a:t>)?"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composed = </a:t>
            </a:r>
            <a:r>
              <a:rPr lang="en-US" dirty="0">
                <a:solidFill>
                  <a:srgbClr val="006600"/>
                </a:solidFill>
              </a:rPr>
              <a:t>"^" </a:t>
            </a:r>
            <a:r>
              <a:rPr lang="en-US" dirty="0"/>
              <a:t>+ un + stem + suffix + </a:t>
            </a:r>
            <a:r>
              <a:rPr lang="en-US" dirty="0">
                <a:solidFill>
                  <a:srgbClr val="006600"/>
                </a:solidFill>
              </a:rPr>
              <a:t>"$“</a:t>
            </a:r>
          </a:p>
          <a:p>
            <a:pPr marL="411480" lvl="1" indent="0">
              <a:buNone/>
            </a:pP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Now we can recognize if a word is such an adjective!</a:t>
            </a:r>
          </a:p>
        </p:txBody>
      </p:sp>
    </p:spTree>
    <p:extLst>
      <p:ext uri="{BB962C8B-B14F-4D97-AF65-F5344CB8AC3E}">
        <p14:creationId xmlns:p14="http://schemas.microsoft.com/office/powerpoint/2010/main" val="26635742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15B2-EA55-490D-82D6-125EA41C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25BC5-CE53-4921-ACC7-32F894F7B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6280"/>
          </a:xfrm>
        </p:spPr>
        <p:txBody>
          <a:bodyPr/>
          <a:lstStyle/>
          <a:p>
            <a:r>
              <a:rPr lang="en-US" dirty="0"/>
              <a:t>It can be useful to plot out automata</a:t>
            </a:r>
          </a:p>
          <a:p>
            <a:r>
              <a:rPr lang="en-US" dirty="0"/>
              <a:t>We will see multiple plot types later</a:t>
            </a:r>
          </a:p>
          <a:p>
            <a:r>
              <a:rPr lang="en-US" dirty="0"/>
              <a:t>For simple regex strings you can use: </a:t>
            </a:r>
          </a:p>
          <a:p>
            <a:pPr lvl="1"/>
            <a:r>
              <a:rPr lang="en-US" dirty="0">
                <a:hlinkClick r:id="rId2"/>
              </a:rPr>
              <a:t>https://regexper.com/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Our phone expression: </a:t>
            </a:r>
            <a:r>
              <a:rPr lang="en-US" dirty="0">
                <a:solidFill>
                  <a:srgbClr val="006600"/>
                </a:solidFill>
              </a:rPr>
              <a:t>r"((\(?[0-9]+\)? ?)+)"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600FA7-89AD-430C-86D0-AFA594D8F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4212997"/>
            <a:ext cx="5334000" cy="1959203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9B726462-CFAA-4271-A14F-B4F9BD23C1C0}"/>
              </a:ext>
            </a:extLst>
          </p:cNvPr>
          <p:cNvSpPr/>
          <p:nvPr/>
        </p:nvSpPr>
        <p:spPr>
          <a:xfrm>
            <a:off x="381000" y="4953000"/>
            <a:ext cx="762000" cy="304800"/>
          </a:xfrm>
          <a:prstGeom prst="wedgeRectCallout">
            <a:avLst>
              <a:gd name="adj1" fmla="val 133873"/>
              <a:gd name="adj2" fmla="val 33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E6EF2A6B-0239-4DC4-AC7C-849BC42D302F}"/>
              </a:ext>
            </a:extLst>
          </p:cNvPr>
          <p:cNvSpPr/>
          <p:nvPr/>
        </p:nvSpPr>
        <p:spPr>
          <a:xfrm>
            <a:off x="7404847" y="4789601"/>
            <a:ext cx="762000" cy="304800"/>
          </a:xfrm>
          <a:prstGeom prst="wedgeRectCallout">
            <a:avLst>
              <a:gd name="adj1" fmla="val -99657"/>
              <a:gd name="adj2" fmla="val 59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568C0576-1458-4684-A756-348BE473E223}"/>
              </a:ext>
            </a:extLst>
          </p:cNvPr>
          <p:cNvSpPr/>
          <p:nvPr/>
        </p:nvSpPr>
        <p:spPr>
          <a:xfrm>
            <a:off x="7543800" y="5562600"/>
            <a:ext cx="1143000" cy="304800"/>
          </a:xfrm>
          <a:prstGeom prst="wedgeRectCallout">
            <a:avLst>
              <a:gd name="adj1" fmla="val -249461"/>
              <a:gd name="adj2" fmla="val -1492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transition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FF40892B-AF7C-4A50-867F-0B712BB51EB7}"/>
              </a:ext>
            </a:extLst>
          </p:cNvPr>
          <p:cNvSpPr/>
          <p:nvPr/>
        </p:nvSpPr>
        <p:spPr>
          <a:xfrm>
            <a:off x="7252447" y="3900183"/>
            <a:ext cx="1143000" cy="304800"/>
          </a:xfrm>
          <a:prstGeom prst="wedgeRectCallout">
            <a:avLst>
              <a:gd name="adj1" fmla="val -298481"/>
              <a:gd name="adj2" fmla="val 284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state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7FDA8B01-E754-46F4-B72F-72F94D4E48EB}"/>
              </a:ext>
            </a:extLst>
          </p:cNvPr>
          <p:cNvSpPr/>
          <p:nvPr/>
        </p:nvSpPr>
        <p:spPr>
          <a:xfrm>
            <a:off x="322729" y="4114800"/>
            <a:ext cx="1143000" cy="304800"/>
          </a:xfrm>
          <a:prstGeom prst="wedgeRectCallout">
            <a:avLst>
              <a:gd name="adj1" fmla="val 92499"/>
              <a:gd name="adj2" fmla="val 158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group</a:t>
            </a:r>
          </a:p>
        </p:txBody>
      </p:sp>
    </p:spTree>
    <p:extLst>
      <p:ext uri="{BB962C8B-B14F-4D97-AF65-F5344CB8AC3E}">
        <p14:creationId xmlns:p14="http://schemas.microsoft.com/office/powerpoint/2010/main" val="134839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Better phone scraper: intl. prefix dictionary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Make a prefix dictionary</a:t>
            </a:r>
          </a:p>
          <a:p>
            <a:pPr marL="411480" lvl="1" indent="0">
              <a:buNone/>
            </a:pPr>
            <a:r>
              <a:rPr lang="en-US" dirty="0"/>
              <a:t>prefixes = {}</a:t>
            </a:r>
            <a:br>
              <a:rPr lang="en-US" dirty="0"/>
            </a:b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"+1"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"US"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"MX"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"+63"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"PH"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"+972"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"IL"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8455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D53A6-1BAE-4C2A-B116-090E4298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generation?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21655-9500-453C-B8FC-EB45746B0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can use library </a:t>
            </a:r>
            <a:r>
              <a:rPr lang="en-US" b="1" dirty="0" err="1"/>
              <a:t>exrex</a:t>
            </a:r>
            <a:r>
              <a:rPr lang="en-US" dirty="0"/>
              <a:t> to randomly walk through regex states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/>
              <a:t>&gt; python -m pip install </a:t>
            </a:r>
            <a:r>
              <a:rPr lang="en-US" i="1" dirty="0" err="1"/>
              <a:t>exrex</a:t>
            </a:r>
            <a:endParaRPr lang="en-US" i="1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FF"/>
                </a:solidFill>
              </a:rPr>
              <a:t>import </a:t>
            </a:r>
            <a:r>
              <a:rPr lang="en-US" dirty="0" err="1"/>
              <a:t>exrex</a:t>
            </a: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# Generate some forms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"Generating all forms:\n"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dirty="0"/>
              <a:t>outputs = </a:t>
            </a:r>
            <a:r>
              <a:rPr lang="en-US" dirty="0" err="1"/>
              <a:t>exrex.generate</a:t>
            </a:r>
            <a:r>
              <a:rPr lang="en-US" dirty="0"/>
              <a:t>(composed)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for </a:t>
            </a:r>
            <a:r>
              <a:rPr lang="en-US" dirty="0"/>
              <a:t>output </a:t>
            </a:r>
            <a:r>
              <a:rPr lang="en-US" dirty="0">
                <a:solidFill>
                  <a:srgbClr val="0000FF"/>
                </a:solidFill>
              </a:rPr>
              <a:t>in </a:t>
            </a:r>
            <a:r>
              <a:rPr lang="en-US" dirty="0"/>
              <a:t>outputs:</a:t>
            </a:r>
          </a:p>
          <a:p>
            <a:pPr marL="411480" lvl="1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00FF"/>
                </a:solidFill>
              </a:rPr>
              <a:t>print</a:t>
            </a:r>
            <a:r>
              <a:rPr lang="en-US" dirty="0"/>
              <a:t>(output)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8241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6FAC-5EA8-4AFA-B50A-70F4106F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generators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3C69-7914-4F48-9344-833BFFA8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exrex.generate</a:t>
            </a:r>
            <a:r>
              <a:rPr lang="en-US" dirty="0"/>
              <a:t>() returns something that looks like a list</a:t>
            </a:r>
          </a:p>
          <a:p>
            <a:r>
              <a:rPr lang="en-US" dirty="0"/>
              <a:t>But: </a:t>
            </a:r>
          </a:p>
          <a:p>
            <a:pPr marL="411480" lvl="1" indent="0">
              <a:buNone/>
            </a:pPr>
            <a:r>
              <a:rPr lang="en-US" dirty="0"/>
              <a:t>adjectives = </a:t>
            </a:r>
            <a:r>
              <a:rPr lang="en-US" dirty="0" err="1"/>
              <a:t>exrex.generate</a:t>
            </a:r>
            <a:r>
              <a:rPr lang="en-US" dirty="0"/>
              <a:t>(</a:t>
            </a:r>
            <a:r>
              <a:rPr lang="en-US" dirty="0">
                <a:solidFill>
                  <a:srgbClr val="006600"/>
                </a:solidFill>
              </a:rPr>
              <a:t>r"(un)?(big)(</a:t>
            </a:r>
            <a:r>
              <a:rPr lang="en-US" dirty="0" err="1">
                <a:solidFill>
                  <a:srgbClr val="006600"/>
                </a:solidFill>
              </a:rPr>
              <a:t>er</a:t>
            </a:r>
            <a:r>
              <a:rPr lang="en-US" dirty="0">
                <a:solidFill>
                  <a:srgbClr val="006600"/>
                </a:solidFill>
              </a:rPr>
              <a:t>)?"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(adjectives[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{</a:t>
            </a:r>
            <a:r>
              <a:rPr lang="en-US" dirty="0" err="1">
                <a:solidFill>
                  <a:srgbClr val="FF0000"/>
                </a:solidFill>
              </a:rPr>
              <a:t>TypeError</a:t>
            </a:r>
            <a:r>
              <a:rPr lang="en-US" dirty="0">
                <a:solidFill>
                  <a:srgbClr val="FF0000"/>
                </a:solidFill>
              </a:rPr>
              <a:t>}'generator' object is not </a:t>
            </a:r>
            <a:r>
              <a:rPr lang="en-US" dirty="0" err="1">
                <a:solidFill>
                  <a:srgbClr val="FF0000"/>
                </a:solidFill>
              </a:rPr>
              <a:t>subscriptable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652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6FAC-5EA8-4AFA-B50A-70F4106F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generators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13C69-7914-4F48-9344-833BFFA8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Generators act like lists in </a:t>
            </a:r>
            <a:r>
              <a:rPr lang="en-US" b="1" i="1" dirty="0"/>
              <a:t>for </a:t>
            </a:r>
            <a:r>
              <a:rPr lang="en-US" dirty="0"/>
              <a:t>loops</a:t>
            </a:r>
          </a:p>
          <a:p>
            <a:r>
              <a:rPr lang="en-US" dirty="0"/>
              <a:t>But they only fetch one item at a time</a:t>
            </a:r>
          </a:p>
          <a:p>
            <a:r>
              <a:rPr lang="en-US" dirty="0"/>
              <a:t>Save memory by not representing whole list</a:t>
            </a:r>
          </a:p>
          <a:p>
            <a:r>
              <a:rPr lang="en-US" dirty="0"/>
              <a:t>Can be </a:t>
            </a:r>
            <a:r>
              <a:rPr lang="en-US" b="1" dirty="0"/>
              <a:t>converted</a:t>
            </a:r>
            <a:r>
              <a:rPr lang="en-US" dirty="0"/>
              <a:t> to lists:</a:t>
            </a:r>
          </a:p>
          <a:p>
            <a:pPr marL="0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list</a:t>
            </a:r>
            <a:r>
              <a:rPr lang="en-US" dirty="0"/>
              <a:t>(adjectives)[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b="1" i="1" dirty="0"/>
              <a:t>big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2936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8B3B-7CFB-4DF8-9041-0FC112FC8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Looping through our generator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E5B87-9390-4E10-879B-3804EBBDA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Generating all forms:</a:t>
            </a:r>
          </a:p>
          <a:p>
            <a:endParaRPr lang="en-US" dirty="0"/>
          </a:p>
          <a:p>
            <a:r>
              <a:rPr lang="en-US" dirty="0"/>
              <a:t>big</a:t>
            </a:r>
          </a:p>
          <a:p>
            <a:r>
              <a:rPr lang="en-US" dirty="0" err="1"/>
              <a:t>biger</a:t>
            </a:r>
            <a:endParaRPr lang="en-US" dirty="0"/>
          </a:p>
          <a:p>
            <a:r>
              <a:rPr lang="en-US" dirty="0" err="1"/>
              <a:t>bigest</a:t>
            </a:r>
            <a:endParaRPr lang="en-US" dirty="0"/>
          </a:p>
          <a:p>
            <a:r>
              <a:rPr lang="en-US" dirty="0"/>
              <a:t>clear</a:t>
            </a:r>
          </a:p>
          <a:p>
            <a:r>
              <a:rPr lang="en-US" dirty="0"/>
              <a:t>clearer</a:t>
            </a:r>
          </a:p>
          <a:p>
            <a:r>
              <a:rPr lang="en-US" dirty="0"/>
              <a:t>clearest</a:t>
            </a:r>
          </a:p>
          <a:p>
            <a:r>
              <a:rPr lang="en-US" dirty="0" err="1"/>
              <a:t>unbig</a:t>
            </a:r>
            <a:endParaRPr lang="en-US" dirty="0"/>
          </a:p>
          <a:p>
            <a:r>
              <a:rPr lang="en-US" dirty="0" err="1"/>
              <a:t>unbiger</a:t>
            </a:r>
            <a:endParaRPr lang="en-US" dirty="0"/>
          </a:p>
          <a:p>
            <a:r>
              <a:rPr lang="en-US" dirty="0" err="1"/>
              <a:t>unbigest</a:t>
            </a:r>
            <a:endParaRPr lang="en-US" dirty="0"/>
          </a:p>
          <a:p>
            <a:r>
              <a:rPr lang="en-US" dirty="0"/>
              <a:t>unclear</a:t>
            </a:r>
          </a:p>
          <a:p>
            <a:r>
              <a:rPr lang="en-US" dirty="0" err="1"/>
              <a:t>unclearer</a:t>
            </a:r>
            <a:endParaRPr lang="en-US" dirty="0"/>
          </a:p>
          <a:p>
            <a:r>
              <a:rPr lang="en-US" dirty="0" err="1"/>
              <a:t>unclearest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20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Better phone scraper: intl. prefix dictionary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Regex with two groups this time:</a:t>
            </a:r>
          </a:p>
          <a:p>
            <a:pPr marL="411480" lvl="1" indent="0">
              <a:buNone/>
            </a:pPr>
            <a:r>
              <a:rPr lang="en-US" dirty="0"/>
              <a:t>lines = </a:t>
            </a:r>
            <a:r>
              <a:rPr lang="en-US" dirty="0" err="1"/>
              <a:t>text_about_phones.split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"\n"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phone_pattern</a:t>
            </a:r>
            <a:r>
              <a:rPr lang="en-US" dirty="0"/>
              <a:t> =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7030A0"/>
                </a:solidFill>
              </a:rPr>
              <a:t>\(?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\+[0-9]+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?</a:t>
            </a:r>
            <a:r>
              <a:rPr lang="en-US" b="1" dirty="0">
                <a:solidFill>
                  <a:srgbClr val="7030A0"/>
                </a:solidFill>
              </a:rPr>
              <a:t>\)?</a:t>
            </a:r>
            <a:r>
              <a:rPr lang="en-US" b="1" dirty="0">
                <a:solidFill>
                  <a:srgbClr val="008000"/>
                </a:solidFill>
              </a:rPr>
              <a:t> ?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70C0"/>
                </a:solidFill>
              </a:rPr>
              <a:t>(</a:t>
            </a:r>
            <a:r>
              <a:rPr lang="en-US" b="1" dirty="0">
                <a:solidFill>
                  <a:srgbClr val="7030A0"/>
                </a:solidFill>
              </a:rPr>
              <a:t>\(?</a:t>
            </a:r>
            <a:r>
              <a:rPr lang="en-US" b="1" dirty="0">
                <a:solidFill>
                  <a:srgbClr val="008000"/>
                </a:solidFill>
              </a:rPr>
              <a:t>[0-9]+</a:t>
            </a:r>
            <a:r>
              <a:rPr lang="en-US" b="1" dirty="0">
                <a:solidFill>
                  <a:srgbClr val="7030A0"/>
                </a:solidFill>
              </a:rPr>
              <a:t>\)?</a:t>
            </a:r>
            <a:r>
              <a:rPr lang="en-US" b="1" dirty="0">
                <a:solidFill>
                  <a:srgbClr val="008000"/>
                </a:solidFill>
              </a:rPr>
              <a:t> ?</a:t>
            </a:r>
            <a:r>
              <a:rPr lang="en-US" b="1" dirty="0">
                <a:solidFill>
                  <a:srgbClr val="0070C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+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 rot="5400000">
            <a:off x="4335236" y="2209800"/>
            <a:ext cx="571500" cy="22098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86200" y="360045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(+972)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360045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(123) 456 (789)</a:t>
            </a:r>
          </a:p>
        </p:txBody>
      </p:sp>
      <p:sp>
        <p:nvSpPr>
          <p:cNvPr id="7" name="Right Brace 6"/>
          <p:cNvSpPr/>
          <p:nvPr/>
        </p:nvSpPr>
        <p:spPr>
          <a:xfrm rot="5400000">
            <a:off x="7029450" y="2209800"/>
            <a:ext cx="571500" cy="22098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5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Better phone scraper: intl. prefix dictionary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line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lines:</a:t>
            </a:r>
            <a:br>
              <a:rPr lang="en-US" dirty="0"/>
            </a:br>
            <a:r>
              <a:rPr lang="en-US" dirty="0"/>
              <a:t>    match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phone_pattern,line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match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prefix = </a:t>
            </a:r>
            <a:r>
              <a:rPr lang="en-US" dirty="0" err="1"/>
              <a:t>match.group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The prefix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prefix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Could be None, since it's (…)?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prefix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prefixes: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Could be an unknown prefix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>                country = prefixes[prefix]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    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    country = </a:t>
            </a:r>
            <a:r>
              <a:rPr lang="en-US" b="1" dirty="0">
                <a:solidFill>
                  <a:srgbClr val="008000"/>
                </a:solidFill>
              </a:rPr>
              <a:t>"UNKNOWN"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     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     country = </a:t>
            </a:r>
            <a:r>
              <a:rPr lang="en-US" b="1" dirty="0">
                <a:solidFill>
                  <a:srgbClr val="008000"/>
                </a:solidFill>
              </a:rPr>
              <a:t>"UNKNOWN"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        </a:t>
            </a:r>
            <a:r>
              <a:rPr lang="en-US" dirty="0" err="1"/>
              <a:t>phone_number</a:t>
            </a:r>
            <a:r>
              <a:rPr lang="en-US" dirty="0"/>
              <a:t> = </a:t>
            </a:r>
            <a:r>
              <a:rPr lang="en-US" dirty="0" err="1"/>
              <a:t>match.group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dirty="0"/>
              <a:t>        </a:t>
            </a:r>
            <a:r>
              <a:rPr lang="en-US" dirty="0" err="1"/>
              <a:t>phone_number</a:t>
            </a:r>
            <a:r>
              <a:rPr lang="en-US" dirty="0"/>
              <a:t> = </a:t>
            </a:r>
            <a:r>
              <a:rPr lang="en-US" dirty="0" err="1"/>
              <a:t>clean_number</a:t>
            </a:r>
            <a:r>
              <a:rPr lang="en-US" dirty="0"/>
              <a:t>(</a:t>
            </a:r>
            <a:r>
              <a:rPr lang="en-US" dirty="0" err="1"/>
              <a:t>phone_number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        print(</a:t>
            </a:r>
            <a:r>
              <a:rPr lang="en-US" dirty="0"/>
              <a:t>country + </a:t>
            </a:r>
            <a:r>
              <a:rPr lang="en-US" b="1" dirty="0">
                <a:solidFill>
                  <a:srgbClr val="008000"/>
                </a:solidFill>
              </a:rPr>
              <a:t>" " </a:t>
            </a:r>
            <a:r>
              <a:rPr lang="en-US" dirty="0"/>
              <a:t>+ </a:t>
            </a:r>
            <a:r>
              <a:rPr lang="en-US" dirty="0" err="1"/>
              <a:t>phone_number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8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b="1" i="1" dirty="0"/>
              <a:t>&gt; python phones_prefixes.py</a:t>
            </a:r>
          </a:p>
          <a:p>
            <a:pPr marL="411480" lvl="1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MX 015512345678</a:t>
            </a:r>
          </a:p>
          <a:p>
            <a:pPr marL="411480" lvl="1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MX 015512345678</a:t>
            </a:r>
          </a:p>
          <a:p>
            <a:pPr marL="411480" lvl="1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MX 5512345678</a:t>
            </a:r>
          </a:p>
          <a:p>
            <a:pPr marL="411480" lvl="1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PH 45551234</a:t>
            </a:r>
          </a:p>
          <a:p>
            <a:pPr marL="411480" lvl="1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IL 26333333</a:t>
            </a:r>
          </a:p>
          <a:p>
            <a:pPr marL="411480" lvl="1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US 2021234567</a:t>
            </a:r>
          </a:p>
        </p:txBody>
      </p:sp>
    </p:spTree>
    <p:extLst>
      <p:ext uri="{BB962C8B-B14F-4D97-AF65-F5344CB8AC3E}">
        <p14:creationId xmlns:p14="http://schemas.microsoft.com/office/powerpoint/2010/main" val="537887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Pig Latin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52628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def </a:t>
            </a:r>
            <a:r>
              <a:rPr lang="en-US" sz="2400" dirty="0" err="1"/>
              <a:t>pig_latin</a:t>
            </a:r>
            <a:r>
              <a:rPr lang="en-US" sz="2400" dirty="0"/>
              <a:t>(</a:t>
            </a:r>
            <a:r>
              <a:rPr lang="en-US" sz="2400" dirty="0" err="1"/>
              <a:t>human_word</a:t>
            </a:r>
            <a:r>
              <a:rPr lang="en-US" sz="2400" dirty="0"/>
              <a:t>):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dirty="0" err="1"/>
              <a:t>edited_word</a:t>
            </a:r>
            <a:r>
              <a:rPr lang="en-US" sz="2400" dirty="0"/>
              <a:t> = </a:t>
            </a:r>
            <a:r>
              <a:rPr lang="en-US" sz="2400" dirty="0" err="1"/>
              <a:t>human_word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0080"/>
                </a:solidFill>
              </a:rPr>
              <a:t>if </a:t>
            </a:r>
            <a:r>
              <a:rPr lang="en-US" sz="2400" dirty="0" err="1"/>
              <a:t>re.search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r'^[</a:t>
            </a:r>
            <a:r>
              <a:rPr lang="en-US" sz="2400" b="1" dirty="0" err="1">
                <a:solidFill>
                  <a:srgbClr val="008000"/>
                </a:solidFill>
              </a:rPr>
              <a:t>aeiou</a:t>
            </a:r>
            <a:r>
              <a:rPr lang="en-US" sz="2400" b="1" dirty="0">
                <a:solidFill>
                  <a:srgbClr val="008000"/>
                </a:solidFill>
              </a:rPr>
              <a:t>]'</a:t>
            </a:r>
            <a:r>
              <a:rPr lang="en-US" sz="2400" dirty="0"/>
              <a:t>,</a:t>
            </a:r>
            <a:r>
              <a:rPr lang="en-US" sz="2400" dirty="0" err="1"/>
              <a:t>edited_word</a:t>
            </a:r>
            <a:r>
              <a:rPr lang="en-US" sz="2400" dirty="0"/>
              <a:t>) </a:t>
            </a:r>
            <a:r>
              <a:rPr lang="en-US" sz="2400" b="1" dirty="0">
                <a:solidFill>
                  <a:srgbClr val="000080"/>
                </a:solidFill>
              </a:rPr>
              <a:t>is not </a:t>
            </a:r>
            <a:r>
              <a:rPr lang="en-US" sz="2400" dirty="0">
                <a:solidFill>
                  <a:srgbClr val="000080"/>
                </a:solidFill>
              </a:rPr>
              <a:t>None</a:t>
            </a:r>
            <a:r>
              <a:rPr lang="en-US" sz="2400" dirty="0"/>
              <a:t>: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        </a:t>
            </a:r>
            <a:r>
              <a:rPr lang="en-US" sz="2400" dirty="0" err="1"/>
              <a:t>edited_word</a:t>
            </a:r>
            <a:r>
              <a:rPr lang="en-US" sz="2400" dirty="0"/>
              <a:t> += </a:t>
            </a:r>
            <a:r>
              <a:rPr lang="en-US" sz="2400" b="1" dirty="0">
                <a:solidFill>
                  <a:srgbClr val="008000"/>
                </a:solidFill>
              </a:rPr>
              <a:t>"hay"  </a:t>
            </a:r>
            <a:r>
              <a:rPr lang="en-US" sz="2400" i="1" dirty="0">
                <a:solidFill>
                  <a:srgbClr val="808080"/>
                </a:solidFill>
              </a:rPr>
              <a:t># a += b  is same as: a = a + b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    </a:t>
            </a:r>
            <a:r>
              <a:rPr lang="en-US" sz="2400" b="1" dirty="0">
                <a:solidFill>
                  <a:srgbClr val="000080"/>
                </a:solidFill>
              </a:rPr>
              <a:t>else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        </a:t>
            </a:r>
            <a:r>
              <a:rPr lang="en-US" sz="2400" dirty="0" err="1"/>
              <a:t>edited_word</a:t>
            </a:r>
            <a:r>
              <a:rPr lang="en-US" sz="2400" dirty="0"/>
              <a:t>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r'^([^</a:t>
            </a:r>
            <a:r>
              <a:rPr lang="en-US" sz="2400" b="1" dirty="0" err="1">
                <a:solidFill>
                  <a:srgbClr val="008000"/>
                </a:solidFill>
              </a:rPr>
              <a:t>aeiou</a:t>
            </a:r>
            <a:r>
              <a:rPr lang="en-US" sz="2400" b="1" dirty="0">
                <a:solidFill>
                  <a:srgbClr val="008000"/>
                </a:solidFill>
              </a:rPr>
              <a:t>])(.*)'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008000"/>
                </a:solidFill>
              </a:rPr>
              <a:t>r'\2\1ay'</a:t>
            </a:r>
            <a:r>
              <a:rPr lang="en-US" sz="2400" dirty="0"/>
              <a:t>,edited_word)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0080"/>
                </a:solidFill>
              </a:rPr>
              <a:t>return </a:t>
            </a:r>
            <a:r>
              <a:rPr lang="en-US" sz="2400" dirty="0" err="1"/>
              <a:t>edited_word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555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while loop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Keeps running, checks condition every new run</a:t>
            </a:r>
          </a:p>
          <a:p>
            <a:r>
              <a:rPr lang="en-US" dirty="0"/>
              <a:t>Indentation indicates scope, like </a:t>
            </a:r>
            <a:r>
              <a:rPr lang="en-US" b="1" dirty="0">
                <a:solidFill>
                  <a:srgbClr val="002060"/>
                </a:solidFill>
              </a:rPr>
              <a:t>for </a:t>
            </a:r>
            <a:r>
              <a:rPr lang="en-US" dirty="0"/>
              <a:t>loop</a:t>
            </a:r>
          </a:p>
          <a:p>
            <a:r>
              <a:rPr lang="en-US" dirty="0"/>
              <a:t>Note nested indentation for </a:t>
            </a:r>
            <a:r>
              <a:rPr lang="en-US" b="1" dirty="0">
                <a:solidFill>
                  <a:srgbClr val="002060"/>
                </a:solidFill>
              </a:rPr>
              <a:t>if </a:t>
            </a:r>
            <a:r>
              <a:rPr lang="en-US" dirty="0"/>
              <a:t>inside loop</a:t>
            </a:r>
          </a:p>
          <a:p>
            <a:pPr marL="0" indent="0">
              <a:buNone/>
            </a:pPr>
            <a:endParaRPr lang="en-US" b="1" dirty="0">
              <a:solidFill>
                <a:srgbClr val="00008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        </a:t>
            </a:r>
            <a:r>
              <a:rPr lang="en-US" dirty="0"/>
              <a:t>count = </a:t>
            </a:r>
            <a:r>
              <a:rPr lang="en-US" dirty="0">
                <a:solidFill>
                  <a:srgbClr val="0000FF"/>
                </a:solidFill>
              </a:rPr>
              <a:t>0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        </a:t>
            </a:r>
            <a:r>
              <a:rPr lang="en-US" dirty="0"/>
              <a:t>words = [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I","like","cake",",","too</a:t>
            </a:r>
            <a:r>
              <a:rPr lang="en-US" dirty="0">
                <a:solidFill>
                  <a:srgbClr val="006600"/>
                </a:solidFill>
              </a:rPr>
              <a:t>","."</a:t>
            </a:r>
            <a:r>
              <a:rPr lang="en-US" dirty="0"/>
              <a:t>]</a:t>
            </a:r>
          </a:p>
          <a:p>
            <a:pPr marL="0" indent="0">
              <a:buNone/>
            </a:pPr>
            <a:r>
              <a:rPr lang="en-US" dirty="0"/>
              <a:t>        output = []</a:t>
            </a:r>
          </a:p>
          <a:p>
            <a:pPr marL="739775" indent="0">
              <a:buNone/>
            </a:pPr>
            <a:r>
              <a:rPr lang="en-US" b="1" dirty="0">
                <a:solidFill>
                  <a:srgbClr val="000080"/>
                </a:solidFill>
              </a:rPr>
              <a:t>while </a:t>
            </a:r>
            <a:r>
              <a:rPr lang="en-US" dirty="0"/>
              <a:t>count &lt; 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: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Get first 3 words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output.append</a:t>
            </a:r>
            <a:r>
              <a:rPr lang="en-US" dirty="0"/>
              <a:t>(words[count])</a:t>
            </a:r>
            <a:br>
              <a:rPr lang="en-US" dirty="0"/>
            </a:br>
            <a:r>
              <a:rPr lang="en-US" dirty="0"/>
              <a:t>    count += </a:t>
            </a:r>
            <a:r>
              <a:rPr lang="en-US" dirty="0">
                <a:solidFill>
                  <a:srgbClr val="0000FF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91297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Did you find any problems with Eliza?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endParaRPr lang="en-US" dirty="0"/>
          </a:p>
        </p:txBody>
      </p:sp>
      <p:pic>
        <p:nvPicPr>
          <p:cNvPr id="1026" name="Picture 2" descr="C:\Users\az364\AppData\Local\Microsoft\Windows\INetCache\IE\R82CZEYC\3946055_f67b05180b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3124200" cy="2343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24600" y="1693758"/>
            <a:ext cx="1524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Problems:</a:t>
            </a:r>
          </a:p>
          <a:p>
            <a:pPr marL="0" lvl="2"/>
            <a:r>
              <a:rPr lang="en-US" dirty="0"/>
              <a:t>Morphology</a:t>
            </a:r>
          </a:p>
          <a:p>
            <a:pPr marL="0" lvl="2"/>
            <a:r>
              <a:rPr lang="en-US" dirty="0"/>
              <a:t>Syntax</a:t>
            </a:r>
          </a:p>
          <a:p>
            <a:pPr marL="0" lvl="2"/>
            <a:r>
              <a:rPr lang="en-US" dirty="0"/>
              <a:t>Semantics</a:t>
            </a:r>
          </a:p>
          <a:p>
            <a:pPr marL="0" lvl="2"/>
            <a:r>
              <a:rPr lang="en-US" dirty="0"/>
              <a:t>Pragmatics</a:t>
            </a:r>
          </a:p>
          <a:p>
            <a:pPr marL="0" lvl="2"/>
            <a:r>
              <a:rPr lang="en-US" dirty="0"/>
              <a:t>Memory?</a:t>
            </a:r>
          </a:p>
        </p:txBody>
      </p:sp>
      <p:sp>
        <p:nvSpPr>
          <p:cNvPr id="5" name="Rectangle 4"/>
          <p:cNvSpPr/>
          <p:nvPr/>
        </p:nvSpPr>
        <p:spPr>
          <a:xfrm>
            <a:off x="5791200" y="3809999"/>
            <a:ext cx="304800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Solutions:</a:t>
            </a:r>
          </a:p>
          <a:p>
            <a:pPr marL="0" lvl="2"/>
            <a:r>
              <a:rPr lang="en-US" dirty="0"/>
              <a:t>More patterns</a:t>
            </a:r>
          </a:p>
          <a:p>
            <a:pPr marL="0" lvl="2"/>
            <a:r>
              <a:rPr lang="en-US" dirty="0"/>
              <a:t>More reflections</a:t>
            </a:r>
          </a:p>
          <a:p>
            <a:pPr marL="0" lvl="2"/>
            <a:r>
              <a:rPr lang="en-US" dirty="0"/>
              <a:t>Completely new mechanisms</a:t>
            </a:r>
          </a:p>
        </p:txBody>
      </p:sp>
    </p:spTree>
    <p:extLst>
      <p:ext uri="{BB962C8B-B14F-4D97-AF65-F5344CB8AC3E}">
        <p14:creationId xmlns:p14="http://schemas.microsoft.com/office/powerpoint/2010/main" val="123998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23845</TotalTime>
  <Words>1869</Words>
  <Application>Microsoft Office PowerPoint</Application>
  <PresentationFormat>On-screen Show (4:3)</PresentationFormat>
  <Paragraphs>281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Calibri</vt:lpstr>
      <vt:lpstr>Cambria</vt:lpstr>
      <vt:lpstr>Consolas</vt:lpstr>
      <vt:lpstr>Courier New</vt:lpstr>
      <vt:lpstr>Wingdings</vt:lpstr>
      <vt:lpstr>Wingdings 2</vt:lpstr>
      <vt:lpstr>Foundry</vt:lpstr>
      <vt:lpstr>LING-362 Introduction to  Natural Language Processing</vt:lpstr>
      <vt:lpstr>Recap: Dictionaries</vt:lpstr>
      <vt:lpstr>Better phone scraper: intl. prefix dictionary</vt:lpstr>
      <vt:lpstr>Better phone scraper: intl. prefix dictionary</vt:lpstr>
      <vt:lpstr>Better phone scraper: intl. prefix dictionary</vt:lpstr>
      <vt:lpstr>Output</vt:lpstr>
      <vt:lpstr>Pig Latin</vt:lpstr>
      <vt:lpstr>Recap: while loop</vt:lpstr>
      <vt:lpstr>Did you find any problems with Eliza?</vt:lpstr>
      <vt:lpstr>Making Eliza better</vt:lpstr>
      <vt:lpstr>Homework – nltk+regex practice</vt:lpstr>
      <vt:lpstr>From regex to natural language</vt:lpstr>
      <vt:lpstr>From regex to natural language</vt:lpstr>
      <vt:lpstr>From regex to natural language</vt:lpstr>
      <vt:lpstr>Regular languages</vt:lpstr>
      <vt:lpstr>Finite State Automaton - FSA</vt:lpstr>
      <vt:lpstr>Finite State Morphology</vt:lpstr>
      <vt:lpstr>From NL input to states</vt:lpstr>
      <vt:lpstr>Morphological parsing</vt:lpstr>
      <vt:lpstr>English adjectives</vt:lpstr>
      <vt:lpstr>First approximation</vt:lpstr>
      <vt:lpstr>Problems</vt:lpstr>
      <vt:lpstr>Solutions</vt:lpstr>
      <vt:lpstr>Writing automata</vt:lpstr>
      <vt:lpstr>Concatenating and regex</vt:lpstr>
      <vt:lpstr>Regex as symbol names</vt:lpstr>
      <vt:lpstr>Let's try the English adjectives</vt:lpstr>
      <vt:lpstr>Solution</vt:lpstr>
      <vt:lpstr>Visualization</vt:lpstr>
      <vt:lpstr>What about generation?</vt:lpstr>
      <vt:lpstr>A word about generators</vt:lpstr>
      <vt:lpstr>A word about generators</vt:lpstr>
      <vt:lpstr>Looping through our generator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1040</cp:revision>
  <dcterms:created xsi:type="dcterms:W3CDTF">2015-10-05T21:10:16Z</dcterms:created>
  <dcterms:modified xsi:type="dcterms:W3CDTF">2021-09-22T16:56:39Z</dcterms:modified>
</cp:coreProperties>
</file>