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463" r:id="rId3"/>
    <p:sldId id="464" r:id="rId4"/>
    <p:sldId id="465" r:id="rId5"/>
    <p:sldId id="466" r:id="rId6"/>
    <p:sldId id="467" r:id="rId7"/>
    <p:sldId id="468" r:id="rId8"/>
    <p:sldId id="469" r:id="rId9"/>
    <p:sldId id="396" r:id="rId10"/>
    <p:sldId id="450" r:id="rId11"/>
    <p:sldId id="451" r:id="rId12"/>
    <p:sldId id="452" r:id="rId13"/>
    <p:sldId id="453" r:id="rId14"/>
    <p:sldId id="454" r:id="rId15"/>
    <p:sldId id="461" r:id="rId16"/>
    <p:sldId id="455" r:id="rId17"/>
    <p:sldId id="456" r:id="rId18"/>
    <p:sldId id="458" r:id="rId19"/>
    <p:sldId id="457" r:id="rId20"/>
    <p:sldId id="423" r:id="rId21"/>
    <p:sldId id="470" r:id="rId22"/>
    <p:sldId id="426" r:id="rId23"/>
    <p:sldId id="427" r:id="rId24"/>
    <p:sldId id="428" r:id="rId25"/>
    <p:sldId id="436" r:id="rId26"/>
    <p:sldId id="437" r:id="rId27"/>
    <p:sldId id="438" r:id="rId28"/>
    <p:sldId id="429" r:id="rId29"/>
    <p:sldId id="430" r:id="rId30"/>
    <p:sldId id="447" r:id="rId31"/>
    <p:sldId id="459" r:id="rId32"/>
    <p:sldId id="46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eval.georgetown.ed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been doing?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started by looking at computers dealing with sequences of text:</a:t>
            </a:r>
          </a:p>
          <a:p>
            <a:pPr lvl="1"/>
            <a:r>
              <a:rPr lang="en-US" dirty="0"/>
              <a:t>Tokens instead of words</a:t>
            </a:r>
          </a:p>
          <a:p>
            <a:pPr lvl="1"/>
            <a:r>
              <a:rPr lang="en-US" dirty="0"/>
              <a:t>Regular expressions as patterns of characters</a:t>
            </a:r>
          </a:p>
          <a:p>
            <a:pPr lvl="1"/>
            <a:r>
              <a:rPr lang="en-US" dirty="0"/>
              <a:t>Regular grammars and FSAs to recognize patterns belonging to a language</a:t>
            </a:r>
          </a:p>
          <a:p>
            <a:pPr lvl="1"/>
            <a:r>
              <a:rPr lang="en-US" dirty="0"/>
              <a:t>FSTs and FSMs to analyze and generate the structure of words</a:t>
            </a:r>
          </a:p>
        </p:txBody>
      </p:sp>
    </p:spTree>
    <p:extLst>
      <p:ext uri="{BB962C8B-B14F-4D97-AF65-F5344CB8AC3E}">
        <p14:creationId xmlns:p14="http://schemas.microsoft.com/office/powerpoint/2010/main" val="3118015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States, input and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FSA/FSTs are very fast!</a:t>
            </a:r>
          </a:p>
          <a:p>
            <a:r>
              <a:rPr lang="en-US" sz="2800" dirty="0"/>
              <a:t>Only remember current state, possible transitions</a:t>
            </a:r>
          </a:p>
          <a:p>
            <a:r>
              <a:rPr lang="en-US" sz="2800" dirty="0"/>
              <a:t>Regex as a formalism to describe regular languages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53000"/>
            <a:ext cx="4213006" cy="1474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upload.wikimedia.org/wikipedia/commons/thumb/a/a2/Turing_machine_2b.svg/550px-Turing_machine_2b.svg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95750"/>
            <a:ext cx="52387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343150" y="3198349"/>
            <a:ext cx="5276850" cy="647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69971" y="3381387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19550" y="3356927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04343" y="3229802"/>
            <a:ext cx="535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♥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95208" y="3356927"/>
            <a:ext cx="362542" cy="281623"/>
          </a:xfrm>
          <a:prstGeom prst="rect">
            <a:avLst/>
          </a:prstGeom>
          <a:solidFill>
            <a:srgbClr val="5C9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80316" y="3159264"/>
            <a:ext cx="420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★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307DE3-DC81-47B1-92DA-A175AED22065}"/>
              </a:ext>
            </a:extLst>
          </p:cNvPr>
          <p:cNvSpPr txBox="1"/>
          <p:nvPr/>
        </p:nvSpPr>
        <p:spPr>
          <a:xfrm>
            <a:off x="3274276" y="3220819"/>
            <a:ext cx="535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♥</a:t>
            </a:r>
          </a:p>
        </p:txBody>
      </p:sp>
    </p:spTree>
    <p:extLst>
      <p:ext uri="{BB962C8B-B14F-4D97-AF65-F5344CB8AC3E}">
        <p14:creationId xmlns:p14="http://schemas.microsoft.com/office/powerpoint/2010/main" val="2505089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Human languages are more complex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express recursive syntax we needed CFGs</a:t>
            </a:r>
          </a:p>
          <a:p>
            <a:pPr lvl="1"/>
            <a:r>
              <a:rPr lang="en-US" dirty="0"/>
              <a:t>S &gt; NP VP (could still be regular)</a:t>
            </a:r>
          </a:p>
          <a:p>
            <a:pPr lvl="1"/>
            <a:r>
              <a:rPr lang="en-US" dirty="0"/>
              <a:t>S &gt; NP S VP  (context free)</a:t>
            </a:r>
          </a:p>
          <a:p>
            <a:r>
              <a:rPr lang="en-US" dirty="0"/>
              <a:t>Need to remember to close that first S…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Adequate for most human grammars</a:t>
            </a:r>
          </a:p>
          <a:p>
            <a:pPr>
              <a:buFont typeface="Wingdings"/>
              <a:buChar char="Ø"/>
            </a:pPr>
            <a:r>
              <a:rPr lang="en-US" dirty="0"/>
              <a:t>Insufficient for some complex phenomena</a:t>
            </a:r>
          </a:p>
          <a:p>
            <a:pPr>
              <a:buFont typeface="Wingdings"/>
              <a:buChar char="Ø"/>
            </a:pPr>
            <a:r>
              <a:rPr lang="en-US" dirty="0"/>
              <a:t>Assumes no discontinuous structures, no crossing dependencies (Swiss example, ‘respectively’)</a:t>
            </a:r>
          </a:p>
        </p:txBody>
      </p:sp>
    </p:spTree>
    <p:extLst>
      <p:ext uri="{BB962C8B-B14F-4D97-AF65-F5344CB8AC3E}">
        <p14:creationId xmlns:p14="http://schemas.microsoft.com/office/powerpoint/2010/main" val="3396127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estimate likelihood?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Grammars  (regular or CFG) only give </a:t>
            </a:r>
            <a:r>
              <a:rPr lang="en-US" b="1" dirty="0"/>
              <a:t>possible</a:t>
            </a:r>
            <a:r>
              <a:rPr lang="en-US" dirty="0"/>
              <a:t> utterances</a:t>
            </a:r>
          </a:p>
          <a:p>
            <a:r>
              <a:rPr lang="en-US" dirty="0"/>
              <a:t>We want to know how likely an analysis / output is</a:t>
            </a:r>
          </a:p>
          <a:p>
            <a:pPr lvl="1"/>
            <a:r>
              <a:rPr lang="en-US" dirty="0"/>
              <a:t>n-grams – use p(</a:t>
            </a:r>
            <a:r>
              <a:rPr lang="en-US" dirty="0" err="1"/>
              <a:t>continuation|context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Smoothing – Laplace, </a:t>
            </a:r>
            <a:r>
              <a:rPr lang="el-GR" dirty="0"/>
              <a:t>δ</a:t>
            </a:r>
            <a:r>
              <a:rPr lang="en-US" dirty="0"/>
              <a:t>, Good-Turing</a:t>
            </a:r>
          </a:p>
          <a:p>
            <a:pPr lvl="1"/>
            <a:r>
              <a:rPr lang="en-US" dirty="0"/>
              <a:t>Perplexity – normed chain probability</a:t>
            </a:r>
          </a:p>
          <a:p>
            <a:pPr lvl="1"/>
            <a:r>
              <a:rPr lang="en-US" dirty="0"/>
              <a:t>Viterbi – emission and transition probabilities for HMM (hidden tags, e.g. PTB set, BIO sequence labeling)</a:t>
            </a:r>
          </a:p>
          <a:p>
            <a:pPr lvl="1"/>
            <a:r>
              <a:rPr lang="en-US" dirty="0"/>
              <a:t>Parsing – multiplying rule probabilities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172200" y="3657600"/>
                <a:ext cx="2819400" cy="819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𝑃𝑃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𝑡𝑒𝑥𝑡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sz="1600" b="0" i="1" smtClean="0">
                              <a:latin typeface="Cambria Math"/>
                            </a:rPr>
                            <m:t>𝑁</m:t>
                          </m:r>
                        </m:deg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3657600"/>
                <a:ext cx="2819400" cy="81984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2374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200" y="2552468"/>
            <a:ext cx="9144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start_p</a:t>
            </a:r>
            <a:r>
              <a:rPr lang="en-US" dirty="0"/>
              <a:t> * </a:t>
            </a:r>
            <a:r>
              <a:rPr lang="en-US" dirty="0" err="1"/>
              <a:t>emit_p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Viterbi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1" name="Left Brace 20"/>
          <p:cNvSpPr/>
          <p:nvPr/>
        </p:nvSpPr>
        <p:spPr>
          <a:xfrm>
            <a:off x="990600" y="2595033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trans_p</a:t>
            </a:r>
            <a:r>
              <a:rPr lang="en-US" dirty="0"/>
              <a:t> * </a:t>
            </a:r>
            <a:r>
              <a:rPr lang="en-US" dirty="0" err="1"/>
              <a:t>emit_p</a:t>
            </a:r>
            <a:r>
              <a:rPr lang="en-US" dirty="0"/>
              <a:t> * </a:t>
            </a:r>
            <a:r>
              <a:rPr lang="en-US" dirty="0" err="1"/>
              <a:t>prev_p</a:t>
            </a:r>
            <a:endParaRPr lang="en-US" dirty="0"/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79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Backtrace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I	want	     to	         fly</a:t>
            </a:r>
          </a:p>
        </p:txBody>
      </p:sp>
      <p:sp>
        <p:nvSpPr>
          <p:cNvPr id="4" name="Oval 3"/>
          <p:cNvSpPr/>
          <p:nvPr/>
        </p:nvSpPr>
        <p:spPr>
          <a:xfrm>
            <a:off x="11430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5" name="Oval 4"/>
          <p:cNvSpPr/>
          <p:nvPr/>
        </p:nvSpPr>
        <p:spPr>
          <a:xfrm>
            <a:off x="23622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6" name="Oval 5"/>
          <p:cNvSpPr/>
          <p:nvPr/>
        </p:nvSpPr>
        <p:spPr>
          <a:xfrm>
            <a:off x="35814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8" name="Oval 7"/>
          <p:cNvSpPr/>
          <p:nvPr/>
        </p:nvSpPr>
        <p:spPr>
          <a:xfrm>
            <a:off x="4876800" y="25908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PRP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0" name="Oval 9"/>
          <p:cNvSpPr/>
          <p:nvPr/>
        </p:nvSpPr>
        <p:spPr>
          <a:xfrm>
            <a:off x="23622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2" name="Oval 11"/>
          <p:cNvSpPr/>
          <p:nvPr/>
        </p:nvSpPr>
        <p:spPr>
          <a:xfrm>
            <a:off x="4876800" y="3657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VBP</a:t>
            </a:r>
          </a:p>
        </p:txBody>
      </p:sp>
      <p:sp>
        <p:nvSpPr>
          <p:cNvPr id="13" name="Oval 12"/>
          <p:cNvSpPr/>
          <p:nvPr/>
        </p:nvSpPr>
        <p:spPr>
          <a:xfrm>
            <a:off x="11599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4" name="Oval 13"/>
          <p:cNvSpPr/>
          <p:nvPr/>
        </p:nvSpPr>
        <p:spPr>
          <a:xfrm>
            <a:off x="23791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5" name="Oval 14"/>
          <p:cNvSpPr/>
          <p:nvPr/>
        </p:nvSpPr>
        <p:spPr>
          <a:xfrm>
            <a:off x="35983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6" name="Oval 15"/>
          <p:cNvSpPr/>
          <p:nvPr/>
        </p:nvSpPr>
        <p:spPr>
          <a:xfrm>
            <a:off x="4893733" y="46863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</a:t>
            </a:r>
          </a:p>
        </p:txBody>
      </p:sp>
      <p:sp>
        <p:nvSpPr>
          <p:cNvPr id="17" name="Oval 16"/>
          <p:cNvSpPr/>
          <p:nvPr/>
        </p:nvSpPr>
        <p:spPr>
          <a:xfrm>
            <a:off x="11430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8" name="Oval 17"/>
          <p:cNvSpPr/>
          <p:nvPr/>
        </p:nvSpPr>
        <p:spPr>
          <a:xfrm>
            <a:off x="2362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19" name="Oval 18"/>
          <p:cNvSpPr/>
          <p:nvPr/>
        </p:nvSpPr>
        <p:spPr>
          <a:xfrm>
            <a:off x="35814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sp>
        <p:nvSpPr>
          <p:cNvPr id="20" name="Oval 19"/>
          <p:cNvSpPr/>
          <p:nvPr/>
        </p:nvSpPr>
        <p:spPr>
          <a:xfrm>
            <a:off x="48768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VB</a:t>
            </a:r>
          </a:p>
        </p:txBody>
      </p:sp>
      <p:cxnSp>
        <p:nvCxnSpPr>
          <p:cNvPr id="24" name="Straight Arrow Connector 23"/>
          <p:cNvCxnSpPr>
            <a:stCxn id="4" idx="5"/>
            <a:endCxn id="10" idx="1"/>
          </p:cNvCxnSpPr>
          <p:nvPr/>
        </p:nvCxnSpPr>
        <p:spPr>
          <a:xfrm>
            <a:off x="1858448" y="3306248"/>
            <a:ext cx="626504" cy="4741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5"/>
            <a:endCxn id="15" idx="1"/>
          </p:cNvCxnSpPr>
          <p:nvPr/>
        </p:nvCxnSpPr>
        <p:spPr>
          <a:xfrm>
            <a:off x="3077648" y="4373048"/>
            <a:ext cx="643437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5"/>
            <a:endCxn id="20" idx="1"/>
          </p:cNvCxnSpPr>
          <p:nvPr/>
        </p:nvCxnSpPr>
        <p:spPr>
          <a:xfrm>
            <a:off x="4313781" y="5401748"/>
            <a:ext cx="685771" cy="43600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85933" y="5490619"/>
            <a:ext cx="110066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Best outcome</a:t>
            </a:r>
          </a:p>
        </p:txBody>
      </p:sp>
      <p:sp>
        <p:nvSpPr>
          <p:cNvPr id="34" name="Left Brace 33"/>
          <p:cNvSpPr/>
          <p:nvPr/>
        </p:nvSpPr>
        <p:spPr>
          <a:xfrm flipH="1">
            <a:off x="5731933" y="5524500"/>
            <a:ext cx="228600" cy="83820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9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dynamic programming to solve all possible combinations of phrases</a:t>
            </a:r>
          </a:p>
          <a:p>
            <a:r>
              <a:rPr lang="en-US" dirty="0"/>
              <a:t>Can get probabilities from corpus (treebank)</a:t>
            </a:r>
          </a:p>
          <a:p>
            <a:r>
              <a:rPr lang="en-US" dirty="0"/>
              <a:t>CKY requires CNF, no OOV items</a:t>
            </a:r>
          </a:p>
          <a:p>
            <a:r>
              <a:rPr lang="en-US" dirty="0"/>
              <a:t>CNF always* achievable using dummy nodes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562382"/>
              </p:ext>
            </p:extLst>
          </p:nvPr>
        </p:nvGraphicFramePr>
        <p:xfrm>
          <a:off x="1752600" y="4191000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VBP</a:t>
                      </a:r>
                      <a:r>
                        <a:rPr lang="en-US" baseline="0" dirty="0"/>
                        <a:t> |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50EE63B-96BD-4E79-92C2-A3AF98C161C4}"/>
              </a:ext>
            </a:extLst>
          </p:cNvPr>
          <p:cNvSpPr txBox="1"/>
          <p:nvPr/>
        </p:nvSpPr>
        <p:spPr>
          <a:xfrm>
            <a:off x="2057400" y="62484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For projective trees – when no edges cross!</a:t>
            </a:r>
          </a:p>
        </p:txBody>
      </p:sp>
    </p:spTree>
    <p:extLst>
      <p:ext uri="{BB962C8B-B14F-4D97-AF65-F5344CB8AC3E}">
        <p14:creationId xmlns:p14="http://schemas.microsoft.com/office/powerpoint/2010/main" val="1479468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other tricks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is often sparse:</a:t>
            </a:r>
          </a:p>
          <a:p>
            <a:pPr lvl="1"/>
            <a:r>
              <a:rPr lang="en-US" dirty="0"/>
              <a:t>Merge categories (but also split!)</a:t>
            </a:r>
          </a:p>
          <a:p>
            <a:pPr lvl="1"/>
            <a:r>
              <a:rPr lang="en-US" dirty="0"/>
              <a:t>Parent node / lexical head annotation</a:t>
            </a:r>
          </a:p>
          <a:p>
            <a:pPr lvl="1"/>
            <a:r>
              <a:rPr lang="en-US" dirty="0"/>
              <a:t>Estimate generation probabilities on either side of the governed head (Collins parser)</a:t>
            </a:r>
          </a:p>
          <a:p>
            <a:pPr lvl="1"/>
            <a:r>
              <a:rPr lang="en-US" dirty="0"/>
              <a:t>State of the art: Use word embeddings (vectors) that are not OOV in vector space for OOV items in treebanks</a:t>
            </a:r>
          </a:p>
          <a:p>
            <a:pPr lvl="1"/>
            <a:r>
              <a:rPr lang="en-US" dirty="0"/>
              <a:t>And/or: use character embeddings to gain information on completely OOV items (“</a:t>
            </a:r>
            <a:r>
              <a:rPr lang="en-US" dirty="0" err="1"/>
              <a:t>blorging</a:t>
            </a:r>
            <a:r>
              <a:rPr lang="en-US" dirty="0"/>
              <a:t>” -&gt; ends in -</a:t>
            </a:r>
            <a:r>
              <a:rPr lang="en-US" dirty="0" err="1"/>
              <a:t>ing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638359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modelling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Bag of words model</a:t>
            </a:r>
          </a:p>
          <a:p>
            <a:pPr lvl="1"/>
            <a:r>
              <a:rPr lang="en-US" dirty="0"/>
              <a:t>Documents as vectors in a matrix</a:t>
            </a:r>
          </a:p>
          <a:p>
            <a:pPr lvl="2"/>
            <a:r>
              <a:rPr lang="en-US" dirty="0"/>
              <a:t>Euclidean distance or cosine similarity</a:t>
            </a:r>
          </a:p>
          <a:p>
            <a:pPr lvl="2"/>
            <a:r>
              <a:rPr lang="en-US" dirty="0"/>
              <a:t>Scaling (e.g. log, get less and less impressed)</a:t>
            </a:r>
          </a:p>
          <a:p>
            <a:pPr lvl="2"/>
            <a:r>
              <a:rPr lang="en-US" dirty="0"/>
              <a:t>Stop lists, lemmatization, stemming to reduce sparseness</a:t>
            </a:r>
          </a:p>
          <a:p>
            <a:endParaRPr lang="en-US" dirty="0"/>
          </a:p>
          <a:p>
            <a:r>
              <a:rPr lang="en-US" dirty="0"/>
              <a:t>Word frequencies</a:t>
            </a:r>
          </a:p>
          <a:p>
            <a:pPr lvl="1"/>
            <a:r>
              <a:rPr lang="en-US" dirty="0"/>
              <a:t>Term, document and collection frequencies</a:t>
            </a:r>
          </a:p>
          <a:p>
            <a:pPr lvl="1"/>
            <a:r>
              <a:rPr lang="en-US" dirty="0"/>
              <a:t>TF-IDF (weights words with high specificity)</a:t>
            </a:r>
          </a:p>
        </p:txBody>
      </p:sp>
    </p:spTree>
    <p:extLst>
      <p:ext uri="{BB962C8B-B14F-4D97-AF65-F5344CB8AC3E}">
        <p14:creationId xmlns:p14="http://schemas.microsoft.com/office/powerpoint/2010/main" val="3448801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modelling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Document classification</a:t>
            </a:r>
          </a:p>
          <a:p>
            <a:r>
              <a:rPr lang="en-US" dirty="0"/>
              <a:t>LDA – generative story – assume words and topics selected at random, recover distribution variables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677" y="3371850"/>
            <a:ext cx="3655523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s://upload.wikimedia.org/wikipedia/commons/thumb/d/d3/Latent_Dirichlet_allocation.svg/593px-Latent_Dirichlet_allocation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038600"/>
            <a:ext cx="3657600" cy="191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919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mock exam</a:t>
            </a:r>
          </a:p>
          <a:p>
            <a:r>
              <a:rPr lang="en-US" dirty="0"/>
              <a:t>Reminder: Topic modelling</a:t>
            </a:r>
          </a:p>
          <a:p>
            <a:r>
              <a:rPr lang="en-US" dirty="0"/>
              <a:t>Course review:</a:t>
            </a:r>
          </a:p>
          <a:p>
            <a:pPr lvl="1"/>
            <a:r>
              <a:rPr lang="en-US" dirty="0"/>
              <a:t>Putting it all together</a:t>
            </a:r>
          </a:p>
          <a:p>
            <a:pPr lvl="1"/>
            <a:r>
              <a:rPr lang="en-US" dirty="0"/>
              <a:t>A few words about moving into more complex NLP applications</a:t>
            </a:r>
          </a:p>
        </p:txBody>
      </p:sp>
    </p:spTree>
    <p:extLst>
      <p:ext uri="{BB962C8B-B14F-4D97-AF65-F5344CB8AC3E}">
        <p14:creationId xmlns:p14="http://schemas.microsoft.com/office/powerpoint/2010/main" val="24258909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 vectors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Vector space models can be used for semantics</a:t>
            </a:r>
          </a:p>
          <a:p>
            <a:pPr lvl="1"/>
            <a:r>
              <a:rPr lang="en-US" sz="2200" dirty="0"/>
              <a:t>“Word </a:t>
            </a:r>
            <a:r>
              <a:rPr lang="en-US" sz="2200" dirty="0" err="1"/>
              <a:t>embeddings</a:t>
            </a:r>
            <a:r>
              <a:rPr lang="en-US" sz="2200" dirty="0"/>
              <a:t>”</a:t>
            </a:r>
          </a:p>
          <a:p>
            <a:pPr lvl="1"/>
            <a:r>
              <a:rPr lang="en-US" sz="2200" dirty="0"/>
              <a:t>From co-occurrences to meaning similarity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2600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Images: </a:t>
            </a:r>
            <a:r>
              <a:rPr lang="en-US" dirty="0" err="1"/>
              <a:t>TensorFlow</a:t>
            </a:r>
            <a:endParaRPr lang="en-US" dirty="0"/>
          </a:p>
        </p:txBody>
      </p:sp>
      <p:pic>
        <p:nvPicPr>
          <p:cNvPr id="7170" name="Picture 2" descr="https://www.tensorflow.org/versions/r0.8/images/linear-relationshi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41" y="3251902"/>
            <a:ext cx="8557359" cy="299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374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model – toy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5344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Is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 more similar to 'country' or 'goal'?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'country'</a:t>
            </a:r>
            <a:r>
              <a:rPr lang="en-US" sz="2400" dirty="0"/>
              <a:t>) &gt; </a:t>
            </a:r>
            <a:r>
              <a:rPr lang="en-US" sz="2400" dirty="0" err="1"/>
              <a:t>model.similarity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,</a:t>
            </a:r>
            <a:r>
              <a:rPr lang="en-US" sz="2400" b="1" dirty="0">
                <a:solidFill>
                  <a:srgbClr val="008000"/>
                </a:solidFill>
              </a:rPr>
              <a:t>'goal'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i="1" dirty="0">
              <a:solidFill>
                <a:srgbClr val="808080"/>
              </a:solidFill>
            </a:endParaRPr>
          </a:p>
          <a:p>
            <a:pPr marL="0" indent="0">
              <a:buNone/>
            </a:pPr>
            <a:r>
              <a:rPr lang="en-US" sz="2400" i="1" dirty="0"/>
              <a:t>-- True</a:t>
            </a:r>
            <a:br>
              <a:rPr lang="en-US" sz="2400" i="1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Let's find the most similar words to '</a:t>
            </a:r>
            <a:r>
              <a:rPr lang="en-US" sz="2400" i="1" dirty="0" err="1">
                <a:solidFill>
                  <a:srgbClr val="808080"/>
                </a:solidFill>
              </a:rPr>
              <a:t>america</a:t>
            </a:r>
            <a:r>
              <a:rPr lang="en-US" sz="2400" i="1" dirty="0">
                <a:solidFill>
                  <a:srgbClr val="808080"/>
                </a:solidFill>
              </a:rPr>
              <a:t>'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dirty="0" err="1"/>
              <a:t>model.most_similar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660099"/>
                </a:solidFill>
              </a:rPr>
              <a:t>positive</a:t>
            </a:r>
            <a:r>
              <a:rPr lang="en-US" sz="2400" dirty="0"/>
              <a:t>=[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b="1" dirty="0" err="1">
                <a:solidFill>
                  <a:srgbClr val="008000"/>
                </a:solidFill>
              </a:rPr>
              <a:t>america</a:t>
            </a:r>
            <a:r>
              <a:rPr lang="en-US" sz="2400" b="1" dirty="0">
                <a:solidFill>
                  <a:srgbClr val="008000"/>
                </a:solidFill>
              </a:rPr>
              <a:t>'</a:t>
            </a:r>
            <a:r>
              <a:rPr lang="en-US" sz="2400" dirty="0"/>
              <a:t>],</a:t>
            </a:r>
            <a:r>
              <a:rPr lang="en-US" sz="2400" dirty="0" err="1">
                <a:solidFill>
                  <a:srgbClr val="660099"/>
                </a:solidFill>
              </a:rPr>
              <a:t>topn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00FF"/>
                </a:solidFill>
              </a:rPr>
              <a:t>3</a:t>
            </a:r>
            <a:r>
              <a:rPr lang="en-US" sz="2400" dirty="0"/>
              <a:t>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1600" dirty="0"/>
              <a:t>-- [('world', 0.7713112235069275), ('nation', 0.737435519695282), ('freedom', 0.72567957639691)]</a:t>
            </a:r>
          </a:p>
          <a:p>
            <a:pPr marL="0" indent="0">
              <a:buNone/>
            </a:pPr>
            <a:r>
              <a:rPr lang="en-US" sz="1600" dirty="0"/>
              <a:t>-- [('world', 0.7955950498580933), ('freedom', 0.7540770173072815), ('nation', 0.73620635271072)]</a:t>
            </a:r>
          </a:p>
          <a:p>
            <a:pPr marL="0" indent="0">
              <a:buNone/>
            </a:pPr>
            <a:r>
              <a:rPr lang="en-US" sz="1600" dirty="0"/>
              <a:t>-- [('nation', 0.85256427526474), ('best', 0.8303712606430054), ('future', 0.8137349486351013)</a:t>
            </a:r>
          </a:p>
          <a:p>
            <a:pPr marL="0" indent="0">
              <a:buNone/>
            </a:pPr>
            <a:r>
              <a:rPr lang="en-US" sz="1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194027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few prototypical NLP workflows</a:t>
            </a:r>
          </a:p>
          <a:p>
            <a:r>
              <a:rPr lang="en-US" dirty="0"/>
              <a:t>Major strands:</a:t>
            </a:r>
          </a:p>
          <a:p>
            <a:pPr lvl="1"/>
            <a:r>
              <a:rPr lang="en-US" dirty="0"/>
              <a:t>GUI / Web interfaces</a:t>
            </a:r>
          </a:p>
          <a:p>
            <a:pPr lvl="2"/>
            <a:r>
              <a:rPr lang="en-US" dirty="0"/>
              <a:t>Operate on general user natural language input</a:t>
            </a:r>
          </a:p>
          <a:p>
            <a:pPr lvl="2"/>
            <a:r>
              <a:rPr lang="en-US" dirty="0"/>
              <a:t>Little or no assumptions about data</a:t>
            </a:r>
          </a:p>
          <a:p>
            <a:pPr lvl="2"/>
            <a:r>
              <a:rPr lang="en-US" dirty="0"/>
              <a:t>Security concerns</a:t>
            </a:r>
          </a:p>
          <a:p>
            <a:pPr lvl="2"/>
            <a:r>
              <a:rPr lang="en-US" dirty="0"/>
              <a:t>Visualization</a:t>
            </a:r>
          </a:p>
          <a:p>
            <a:pPr lvl="1"/>
            <a:r>
              <a:rPr lang="en-US" dirty="0"/>
              <a:t>Command line tools/libraries</a:t>
            </a:r>
          </a:p>
          <a:p>
            <a:pPr lvl="2"/>
            <a:r>
              <a:rPr lang="en-US" dirty="0"/>
              <a:t>For use by professional programmers</a:t>
            </a:r>
          </a:p>
          <a:p>
            <a:pPr lvl="2"/>
            <a:r>
              <a:rPr lang="en-US" dirty="0"/>
              <a:t>Highly constrained input/output</a:t>
            </a:r>
          </a:p>
          <a:p>
            <a:pPr lvl="2"/>
            <a:r>
              <a:rPr lang="en-US" dirty="0"/>
              <a:t>Less concerned with security/visualization issues</a:t>
            </a:r>
          </a:p>
          <a:p>
            <a:pPr lvl="2"/>
            <a:r>
              <a:rPr lang="en-US" dirty="0"/>
              <a:t>Performance often more critical</a:t>
            </a:r>
          </a:p>
        </p:txBody>
      </p:sp>
    </p:spTree>
    <p:extLst>
      <p:ext uri="{BB962C8B-B14F-4D97-AF65-F5344CB8AC3E}">
        <p14:creationId xmlns:p14="http://schemas.microsoft.com/office/powerpoint/2010/main" val="31267448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 the shelf NLP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contemporary practice, default NLP pipelines/toolchains are used </a:t>
            </a:r>
          </a:p>
          <a:p>
            <a:pPr lvl="1"/>
            <a:r>
              <a:rPr lang="en-US" dirty="0"/>
              <a:t>Especially relevant for English/‘big’ languages</a:t>
            </a:r>
          </a:p>
          <a:p>
            <a:pPr lvl="1"/>
            <a:r>
              <a:rPr lang="en-US" dirty="0"/>
              <a:t>Python NLP imports (Stanza, Spacy, </a:t>
            </a:r>
            <a:r>
              <a:rPr lang="en-US" dirty="0" err="1"/>
              <a:t>Trankit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NN labeling libraries (e.g. Flair, </a:t>
            </a:r>
            <a:r>
              <a:rPr lang="en-US" dirty="0" err="1"/>
              <a:t>AllenNLP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Generic NN libraries (</a:t>
            </a:r>
            <a:r>
              <a:rPr lang="en-US" dirty="0" err="1"/>
              <a:t>Pytorch</a:t>
            </a:r>
            <a:r>
              <a:rPr lang="en-US" dirty="0"/>
              <a:t>, TensorFlow/</a:t>
            </a:r>
            <a:r>
              <a:rPr lang="en-US" dirty="0" err="1"/>
              <a:t>Keras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086486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Spacy ‘one stop’ NLP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&gt; pip install spacy</a:t>
            </a:r>
          </a:p>
          <a:p>
            <a:pPr marL="0" indent="0">
              <a:buNone/>
            </a:pPr>
            <a:r>
              <a:rPr lang="en-US" dirty="0"/>
              <a:t>&gt; python -m </a:t>
            </a:r>
            <a:r>
              <a:rPr lang="en-US" dirty="0" err="1"/>
              <a:t>spacy.en.download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6565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Spacy ‘one stop’ NLP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import</a:t>
            </a:r>
            <a:r>
              <a:rPr lang="en-US" dirty="0">
                <a:solidFill>
                  <a:srgbClr val="CC7832"/>
                </a:solidFill>
              </a:rPr>
              <a:t> </a:t>
            </a:r>
            <a:r>
              <a:rPr lang="en-US" dirty="0"/>
              <a:t>spacy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from</a:t>
            </a:r>
            <a:r>
              <a:rPr lang="en-US" dirty="0">
                <a:solidFill>
                  <a:srgbClr val="CC7832"/>
                </a:solidFill>
              </a:rPr>
              <a:t> </a:t>
            </a:r>
            <a:r>
              <a:rPr lang="en-US" dirty="0"/>
              <a:t>collections </a:t>
            </a:r>
            <a:r>
              <a:rPr lang="en-US" b="1" dirty="0">
                <a:solidFill>
                  <a:srgbClr val="002060"/>
                </a:solidFill>
              </a:rPr>
              <a:t>import</a:t>
            </a:r>
            <a:r>
              <a:rPr lang="en-US" dirty="0">
                <a:solidFill>
                  <a:srgbClr val="CC7832"/>
                </a:solidFill>
              </a:rPr>
              <a:t> </a:t>
            </a:r>
            <a:r>
              <a:rPr lang="en-US" dirty="0" err="1"/>
              <a:t>defaultdict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808080"/>
                </a:solidFill>
              </a:rPr>
              <a:t># Load English language model</a:t>
            </a:r>
            <a:br>
              <a:rPr lang="en-US" dirty="0">
                <a:solidFill>
                  <a:srgbClr val="808080"/>
                </a:solidFill>
              </a:rPr>
            </a:br>
            <a:r>
              <a:rPr lang="en-US" dirty="0" err="1"/>
              <a:t>nlp</a:t>
            </a:r>
            <a:r>
              <a:rPr lang="en-US" dirty="0"/>
              <a:t> = </a:t>
            </a:r>
            <a:r>
              <a:rPr lang="en-US" dirty="0" err="1"/>
              <a:t>spacy.load</a:t>
            </a:r>
            <a:r>
              <a:rPr lang="en-US" dirty="0"/>
              <a:t>(</a:t>
            </a:r>
            <a:r>
              <a:rPr lang="en-US" dirty="0">
                <a:solidFill>
                  <a:srgbClr val="009900"/>
                </a:solidFill>
              </a:rPr>
              <a:t>"</a:t>
            </a:r>
            <a:r>
              <a:rPr lang="en-US" dirty="0" err="1">
                <a:solidFill>
                  <a:srgbClr val="009900"/>
                </a:solidFill>
              </a:rPr>
              <a:t>en_core_web_sm</a:t>
            </a:r>
            <a:r>
              <a:rPr lang="en-US" dirty="0">
                <a:solidFill>
                  <a:srgbClr val="009900"/>
                </a:solidFill>
              </a:rPr>
              <a:t>"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infile</a:t>
            </a:r>
            <a:r>
              <a:rPr lang="en-US" dirty="0"/>
              <a:t> = </a:t>
            </a:r>
            <a:r>
              <a:rPr lang="en-US" dirty="0">
                <a:solidFill>
                  <a:srgbClr val="009900"/>
                </a:solidFill>
              </a:rPr>
              <a:t>"bahamas_plain.txt"</a:t>
            </a:r>
            <a:br>
              <a:rPr lang="en-US" dirty="0">
                <a:solidFill>
                  <a:srgbClr val="6A8759"/>
                </a:solidFill>
              </a:rPr>
            </a:br>
            <a:br>
              <a:rPr lang="en-US" dirty="0">
                <a:solidFill>
                  <a:srgbClr val="6A8759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with</a:t>
            </a:r>
            <a:r>
              <a:rPr lang="en-US" dirty="0">
                <a:solidFill>
                  <a:srgbClr val="CC7832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open</a:t>
            </a:r>
            <a:r>
              <a:rPr lang="en-US" dirty="0"/>
              <a:t>(</a:t>
            </a:r>
            <a:r>
              <a:rPr lang="en-US" dirty="0" err="1"/>
              <a:t>infile</a:t>
            </a:r>
            <a:r>
              <a:rPr lang="en-US" dirty="0"/>
              <a:t>,</a:t>
            </a:r>
            <a:r>
              <a:rPr lang="en-US" dirty="0">
                <a:solidFill>
                  <a:srgbClr val="009900"/>
                </a:solidFill>
              </a:rPr>
              <a:t>'</a:t>
            </a:r>
            <a:r>
              <a:rPr lang="en-US" dirty="0" err="1">
                <a:solidFill>
                  <a:srgbClr val="009900"/>
                </a:solidFill>
              </a:rPr>
              <a:t>r'</a:t>
            </a:r>
            <a:r>
              <a:rPr lang="en-US" dirty="0" err="1"/>
              <a:t>,</a:t>
            </a:r>
            <a:r>
              <a:rPr lang="en-US" dirty="0" err="1">
                <a:solidFill>
                  <a:srgbClr val="7030A0"/>
                </a:solidFill>
              </a:rPr>
              <a:t>encoding</a:t>
            </a:r>
            <a:r>
              <a:rPr lang="en-US" dirty="0"/>
              <a:t>=</a:t>
            </a:r>
            <a:r>
              <a:rPr lang="en-US" dirty="0">
                <a:solidFill>
                  <a:srgbClr val="009900"/>
                </a:solidFill>
              </a:rPr>
              <a:t>"utf8"</a:t>
            </a:r>
            <a:r>
              <a:rPr lang="en-US" dirty="0"/>
              <a:t>) </a:t>
            </a:r>
            <a:r>
              <a:rPr lang="en-US" b="1" dirty="0">
                <a:solidFill>
                  <a:srgbClr val="002060"/>
                </a:solidFill>
              </a:rPr>
              <a:t>as</a:t>
            </a:r>
            <a:r>
              <a:rPr lang="en-US" dirty="0">
                <a:solidFill>
                  <a:srgbClr val="CC7832"/>
                </a:solidFill>
              </a:rPr>
              <a:t> </a:t>
            </a:r>
            <a:r>
              <a:rPr lang="en-US" dirty="0"/>
              <a:t>f: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plain_text</a:t>
            </a:r>
            <a:r>
              <a:rPr lang="en-US" dirty="0"/>
              <a:t> = </a:t>
            </a:r>
            <a:r>
              <a:rPr lang="en-US" dirty="0" err="1"/>
              <a:t>f.read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doc = </a:t>
            </a:r>
            <a:r>
              <a:rPr lang="en-US" dirty="0" err="1"/>
              <a:t>nlp</a:t>
            </a:r>
            <a:r>
              <a:rPr lang="en-US" dirty="0"/>
              <a:t>(</a:t>
            </a:r>
            <a:r>
              <a:rPr lang="en-US" dirty="0" err="1"/>
              <a:t>plain_text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6158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Spacy ‘one stop’ NLP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820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# Get average sentence length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sent_lens</a:t>
            </a:r>
            <a:r>
              <a:rPr lang="en-US" sz="2400" dirty="0"/>
              <a:t> = []</a:t>
            </a: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 </a:t>
            </a:r>
            <a:r>
              <a:rPr lang="en-US" sz="2400" dirty="0"/>
              <a:t>sent </a:t>
            </a:r>
            <a:r>
              <a:rPr lang="en-US" sz="2400" b="1" dirty="0">
                <a:solidFill>
                  <a:srgbClr val="000080"/>
                </a:solidFill>
              </a:rPr>
              <a:t>in </a:t>
            </a:r>
            <a:r>
              <a:rPr lang="en-US" sz="2400" dirty="0" err="1"/>
              <a:t>doc.sents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 err="1"/>
              <a:t>sent_lens.append</a:t>
            </a:r>
            <a:r>
              <a:rPr lang="en-US" sz="2400" dirty="0"/>
              <a:t>(</a:t>
            </a:r>
            <a:r>
              <a:rPr lang="en-US" sz="2400" dirty="0" err="1">
                <a:solidFill>
                  <a:srgbClr val="000080"/>
                </a:solidFill>
              </a:rPr>
              <a:t>len</a:t>
            </a:r>
            <a:r>
              <a:rPr lang="en-US" sz="2400" dirty="0"/>
              <a:t>(sent))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print(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b="1" dirty="0" err="1">
                <a:solidFill>
                  <a:srgbClr val="008000"/>
                </a:solidFill>
              </a:rPr>
              <a:t>Avg</a:t>
            </a:r>
            <a:r>
              <a:rPr lang="en-US" sz="2400" b="1" dirty="0">
                <a:solidFill>
                  <a:srgbClr val="008000"/>
                </a:solidFill>
              </a:rPr>
              <a:t> sent </a:t>
            </a:r>
            <a:r>
              <a:rPr lang="en-US" sz="2400" b="1" dirty="0" err="1">
                <a:solidFill>
                  <a:srgbClr val="008000"/>
                </a:solidFill>
              </a:rPr>
              <a:t>len</a:t>
            </a:r>
            <a:r>
              <a:rPr lang="en-US" sz="2400" b="1" dirty="0">
                <a:solidFill>
                  <a:srgbClr val="008000"/>
                </a:solidFill>
              </a:rPr>
              <a:t>: " </a:t>
            </a:r>
            <a:r>
              <a:rPr lang="en-US" sz="2400" dirty="0"/>
              <a:t>+ </a:t>
            </a:r>
            <a:r>
              <a:rPr lang="en-US" sz="2400" dirty="0" err="1">
                <a:solidFill>
                  <a:srgbClr val="000080"/>
                </a:solidFill>
              </a:rPr>
              <a:t>str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0080"/>
                </a:solidFill>
              </a:rPr>
              <a:t>sum</a:t>
            </a:r>
            <a:r>
              <a:rPr lang="en-US" sz="2400" dirty="0"/>
              <a:t>(</a:t>
            </a:r>
            <a:r>
              <a:rPr lang="en-US" sz="2400" dirty="0" err="1"/>
              <a:t>sent_lens</a:t>
            </a:r>
            <a:r>
              <a:rPr lang="en-US" sz="2400" dirty="0"/>
              <a:t>)/</a:t>
            </a:r>
            <a:r>
              <a:rPr lang="en-US" sz="2400" dirty="0">
                <a:solidFill>
                  <a:srgbClr val="000080"/>
                </a:solidFill>
              </a:rPr>
              <a:t>float</a:t>
            </a:r>
            <a:r>
              <a:rPr lang="en-US" sz="2400" dirty="0"/>
              <a:t>(</a:t>
            </a:r>
            <a:r>
              <a:rPr lang="en-US" sz="2400" dirty="0" err="1">
                <a:solidFill>
                  <a:srgbClr val="000080"/>
                </a:solidFill>
              </a:rPr>
              <a:t>len</a:t>
            </a:r>
            <a:r>
              <a:rPr lang="en-US" sz="2400" dirty="0"/>
              <a:t>(</a:t>
            </a:r>
            <a:r>
              <a:rPr lang="en-US" sz="2400" dirty="0" err="1"/>
              <a:t>sent_lens</a:t>
            </a:r>
            <a:r>
              <a:rPr lang="en-US" sz="2400" dirty="0"/>
              <a:t>)))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print</a:t>
            </a:r>
            <a:r>
              <a:rPr lang="en-US" sz="2400" b="1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" (total: " </a:t>
            </a:r>
            <a:r>
              <a:rPr lang="en-US" sz="2400" dirty="0"/>
              <a:t>+ </a:t>
            </a:r>
            <a:r>
              <a:rPr lang="en-US" sz="2400" dirty="0" err="1">
                <a:solidFill>
                  <a:srgbClr val="000080"/>
                </a:solidFill>
              </a:rPr>
              <a:t>str</a:t>
            </a:r>
            <a:r>
              <a:rPr lang="en-US" sz="2400" dirty="0"/>
              <a:t>(</a:t>
            </a:r>
            <a:r>
              <a:rPr lang="en-US" sz="2400" dirty="0" err="1">
                <a:solidFill>
                  <a:srgbClr val="000080"/>
                </a:solidFill>
              </a:rPr>
              <a:t>len</a:t>
            </a:r>
            <a:r>
              <a:rPr lang="en-US" sz="2400" dirty="0"/>
              <a:t>(</a:t>
            </a:r>
            <a:r>
              <a:rPr lang="en-US" sz="2400" dirty="0" err="1"/>
              <a:t>sent_lens</a:t>
            </a:r>
            <a:r>
              <a:rPr lang="en-US" sz="2400" dirty="0"/>
              <a:t>)) + </a:t>
            </a:r>
            <a:r>
              <a:rPr lang="en-US" sz="2400" b="1" dirty="0">
                <a:solidFill>
                  <a:srgbClr val="008000"/>
                </a:solidFill>
              </a:rPr>
              <a:t>" </a:t>
            </a:r>
            <a:r>
              <a:rPr lang="en-US" sz="2400" b="1" dirty="0" err="1">
                <a:solidFill>
                  <a:srgbClr val="008000"/>
                </a:solidFill>
              </a:rPr>
              <a:t>sents</a:t>
            </a:r>
            <a:r>
              <a:rPr lang="en-US" sz="2400" b="1" dirty="0">
                <a:solidFill>
                  <a:srgbClr val="008000"/>
                </a:solidFill>
              </a:rPr>
              <a:t>)"</a:t>
            </a:r>
            <a:r>
              <a:rPr lang="en-US" sz="2400" b="1" dirty="0">
                <a:solidFill>
                  <a:srgbClr val="002060"/>
                </a:solidFill>
              </a:rPr>
              <a:t>)</a:t>
            </a:r>
            <a:br>
              <a:rPr lang="en-US" sz="2400" b="1" dirty="0">
                <a:solidFill>
                  <a:srgbClr val="008000"/>
                </a:solidFill>
              </a:rPr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38690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Spacy ‘one stop’ NLP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808080"/>
                </a:solidFill>
              </a:rPr>
              <a:t># Get a frequency list of places mentioned in document</a:t>
            </a:r>
            <a:br>
              <a:rPr lang="en-US" sz="2400" dirty="0">
                <a:solidFill>
                  <a:srgbClr val="808080"/>
                </a:solidFill>
              </a:rPr>
            </a:br>
            <a:r>
              <a:rPr lang="en-US" sz="2400" dirty="0">
                <a:solidFill>
                  <a:srgbClr val="808080"/>
                </a:solidFill>
              </a:rPr>
              <a:t># Entity tag – </a:t>
            </a:r>
            <a:r>
              <a:rPr lang="en-US" sz="2400" b="1" dirty="0">
                <a:solidFill>
                  <a:srgbClr val="808080"/>
                </a:solidFill>
              </a:rPr>
              <a:t>G</a:t>
            </a:r>
            <a:r>
              <a:rPr lang="en-US" sz="2400" dirty="0">
                <a:solidFill>
                  <a:srgbClr val="808080"/>
                </a:solidFill>
              </a:rPr>
              <a:t>eo </a:t>
            </a:r>
            <a:r>
              <a:rPr lang="en-US" sz="2400" b="1" dirty="0">
                <a:solidFill>
                  <a:srgbClr val="808080"/>
                </a:solidFill>
              </a:rPr>
              <a:t>P</a:t>
            </a:r>
            <a:r>
              <a:rPr lang="en-US" sz="2400" dirty="0">
                <a:solidFill>
                  <a:srgbClr val="808080"/>
                </a:solidFill>
              </a:rPr>
              <a:t>olitical </a:t>
            </a:r>
            <a:r>
              <a:rPr lang="en-US" sz="2400" b="1" dirty="0">
                <a:solidFill>
                  <a:srgbClr val="808080"/>
                </a:solidFill>
              </a:rPr>
              <a:t>E</a:t>
            </a:r>
            <a:r>
              <a:rPr lang="en-US" sz="2400" dirty="0">
                <a:solidFill>
                  <a:srgbClr val="808080"/>
                </a:solidFill>
              </a:rPr>
              <a:t>ntity</a:t>
            </a:r>
            <a:br>
              <a:rPr lang="en-US" sz="2400" dirty="0">
                <a:solidFill>
                  <a:srgbClr val="808080"/>
                </a:solidFill>
              </a:rPr>
            </a:br>
            <a:r>
              <a:rPr lang="en-US" sz="2400" dirty="0" err="1"/>
              <a:t>geopolitical_entities</a:t>
            </a:r>
            <a:r>
              <a:rPr lang="en-US" sz="2400" dirty="0"/>
              <a:t> = </a:t>
            </a:r>
            <a:r>
              <a:rPr lang="en-US" sz="2400" dirty="0" err="1"/>
              <a:t>defaultdict</a:t>
            </a:r>
            <a:r>
              <a:rPr lang="en-US" sz="2400" dirty="0"/>
              <a:t>(</a:t>
            </a:r>
            <a:r>
              <a:rPr lang="en-US" sz="2400" dirty="0" err="1">
                <a:solidFill>
                  <a:srgbClr val="002060"/>
                </a:solidFill>
              </a:rPr>
              <a:t>int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/>
              <a:t>ent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/>
              <a:t>doc.ents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b="1" dirty="0">
                <a:solidFill>
                  <a:srgbClr val="002060"/>
                </a:solidFill>
              </a:rPr>
              <a:t>if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/>
              <a:t>ent.root.ent_type</a:t>
            </a:r>
            <a:r>
              <a:rPr lang="en-US" sz="2400" dirty="0"/>
              <a:t>_ == </a:t>
            </a:r>
            <a:r>
              <a:rPr lang="en-US" sz="2400" dirty="0">
                <a:solidFill>
                  <a:srgbClr val="009900"/>
                </a:solidFill>
              </a:rPr>
              <a:t>"GPE"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      </a:t>
            </a:r>
            <a:r>
              <a:rPr lang="en-US" sz="2400" dirty="0">
                <a:solidFill>
                  <a:srgbClr val="808080"/>
                </a:solidFill>
              </a:rPr>
              <a:t>#</a:t>
            </a:r>
            <a:r>
              <a:rPr lang="en-US" sz="2400" dirty="0" err="1">
                <a:solidFill>
                  <a:srgbClr val="808080"/>
                </a:solidFill>
              </a:rPr>
              <a:t>geopolitical_entities</a:t>
            </a:r>
            <a:r>
              <a:rPr lang="en-US" sz="2400" dirty="0">
                <a:solidFill>
                  <a:srgbClr val="808080"/>
                </a:solidFill>
              </a:rPr>
              <a:t>[</a:t>
            </a:r>
            <a:r>
              <a:rPr lang="en-US" sz="2400" dirty="0" err="1">
                <a:solidFill>
                  <a:srgbClr val="808080"/>
                </a:solidFill>
              </a:rPr>
              <a:t>ent.text</a:t>
            </a:r>
            <a:r>
              <a:rPr lang="en-US" sz="2400" dirty="0">
                <a:solidFill>
                  <a:srgbClr val="808080"/>
                </a:solidFill>
              </a:rPr>
              <a:t>] += 1</a:t>
            </a:r>
            <a:br>
              <a:rPr lang="en-US" sz="2400" dirty="0">
                <a:solidFill>
                  <a:srgbClr val="808080"/>
                </a:solidFill>
              </a:rPr>
            </a:br>
            <a:r>
              <a:rPr lang="en-US" sz="2400" dirty="0">
                <a:solidFill>
                  <a:srgbClr val="808080"/>
                </a:solidFill>
              </a:rPr>
              <a:t>      </a:t>
            </a:r>
            <a:r>
              <a:rPr lang="en-US" sz="2400" dirty="0" err="1"/>
              <a:t>geopolitical_entities</a:t>
            </a:r>
            <a:r>
              <a:rPr lang="en-US" sz="2400" dirty="0"/>
              <a:t>[</a:t>
            </a:r>
            <a:r>
              <a:rPr lang="en-US" sz="2400" dirty="0" err="1"/>
              <a:t>ent.lemma</a:t>
            </a:r>
            <a:r>
              <a:rPr lang="en-US" sz="2400" dirty="0"/>
              <a:t>_] +=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br>
              <a:rPr lang="en-US" sz="2400" dirty="0">
                <a:solidFill>
                  <a:srgbClr val="6897BB"/>
                </a:solidFill>
              </a:rPr>
            </a:br>
            <a:br>
              <a:rPr lang="en-US" sz="2400" dirty="0">
                <a:solidFill>
                  <a:srgbClr val="6897BB"/>
                </a:solidFill>
              </a:rPr>
            </a:b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/>
              <a:t>gpe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/>
              <a:t>geopolitical_entities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>
                <a:solidFill>
                  <a:srgbClr val="002060"/>
                </a:solidFill>
              </a:rPr>
              <a:t>print</a:t>
            </a:r>
            <a:r>
              <a:rPr lang="en-US" sz="2400" dirty="0"/>
              <a:t>(</a:t>
            </a:r>
            <a:r>
              <a:rPr lang="en-US" sz="2400" dirty="0" err="1"/>
              <a:t>gpe</a:t>
            </a:r>
            <a:r>
              <a:rPr lang="en-US" sz="2400" dirty="0"/>
              <a:t> + </a:t>
            </a:r>
            <a:r>
              <a:rPr lang="en-US" sz="2400" dirty="0">
                <a:solidFill>
                  <a:srgbClr val="009900"/>
                </a:solidFill>
              </a:rPr>
              <a:t>": " </a:t>
            </a:r>
            <a:r>
              <a:rPr lang="en-US" sz="2400" dirty="0"/>
              <a:t>+ </a:t>
            </a:r>
            <a:r>
              <a:rPr lang="en-US" sz="2400" dirty="0" err="1">
                <a:solidFill>
                  <a:srgbClr val="002060"/>
                </a:solidFill>
              </a:rPr>
              <a:t>str</a:t>
            </a:r>
            <a:r>
              <a:rPr lang="en-US" sz="2400" dirty="0"/>
              <a:t>(</a:t>
            </a:r>
            <a:r>
              <a:rPr lang="en-US" sz="2400" dirty="0" err="1"/>
              <a:t>geopolitical_entities</a:t>
            </a:r>
            <a:r>
              <a:rPr lang="en-US" sz="2400" dirty="0"/>
              <a:t>[</a:t>
            </a:r>
            <a:r>
              <a:rPr lang="en-US" sz="2400" dirty="0" err="1"/>
              <a:t>gpe</a:t>
            </a:r>
            <a:r>
              <a:rPr lang="en-US" sz="2400" dirty="0"/>
              <a:t>]))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 the shelf - the tradeoff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Pros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Simple to get started</a:t>
            </a:r>
          </a:p>
          <a:p>
            <a:r>
              <a:rPr lang="en-US" sz="2400" dirty="0"/>
              <a:t>Often well documented</a:t>
            </a:r>
          </a:p>
          <a:p>
            <a:r>
              <a:rPr lang="en-US" sz="2400" dirty="0"/>
              <a:t>Other developers will know what you used</a:t>
            </a:r>
          </a:p>
          <a:p>
            <a:r>
              <a:rPr lang="en-US" sz="2400" dirty="0"/>
              <a:t>Get things ‘for free’</a:t>
            </a:r>
          </a:p>
          <a:p>
            <a:r>
              <a:rPr lang="en-US" sz="2400" dirty="0"/>
              <a:t>Steers you ‘the right way’</a:t>
            </a:r>
          </a:p>
          <a:p>
            <a:r>
              <a:rPr lang="en-US" sz="2400" dirty="0"/>
              <a:t>Performance optimized for ‘standard’ use cases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Hard to re-configure/ customize</a:t>
            </a:r>
          </a:p>
          <a:p>
            <a:r>
              <a:rPr lang="en-US" sz="2400" dirty="0"/>
              <a:t>Re-training can be a pain </a:t>
            </a:r>
          </a:p>
          <a:p>
            <a:r>
              <a:rPr lang="en-US" sz="2400" dirty="0"/>
              <a:t>Even if available, subject to author’s data structures</a:t>
            </a:r>
          </a:p>
          <a:p>
            <a:r>
              <a:rPr lang="en-US" sz="2400" dirty="0"/>
              <a:t>You may not have the standard use case… (sequential calls? Domain adaptation? Languages?)</a:t>
            </a:r>
          </a:p>
          <a:p>
            <a:r>
              <a:rPr lang="en-US" sz="2400" dirty="0"/>
              <a:t>Performance may be lower</a:t>
            </a:r>
          </a:p>
        </p:txBody>
      </p:sp>
    </p:spTree>
    <p:extLst>
      <p:ext uri="{BB962C8B-B14F-4D97-AF65-F5344CB8AC3E}">
        <p14:creationId xmlns:p14="http://schemas.microsoft.com/office/powerpoint/2010/main" val="26839419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DIY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NLP applications or modules begin by reading in some text</a:t>
            </a:r>
          </a:p>
          <a:p>
            <a:pPr lvl="1"/>
            <a:r>
              <a:rPr lang="en-US" dirty="0"/>
              <a:t>Tokenization is often required</a:t>
            </a:r>
          </a:p>
          <a:p>
            <a:pPr lvl="1"/>
            <a:r>
              <a:rPr lang="en-US" dirty="0"/>
              <a:t>The rest is up to you…</a:t>
            </a:r>
          </a:p>
          <a:p>
            <a:pPr lvl="1"/>
            <a:r>
              <a:rPr lang="en-US" dirty="0"/>
              <a:t>Good OOP practice is to conceptualize the objects you will need to contain the data from your NLP components – then see if existing libraries provide a good solution</a:t>
            </a:r>
          </a:p>
          <a:p>
            <a:pPr lvl="1"/>
            <a:r>
              <a:rPr lang="en-US" dirty="0"/>
              <a:t>Pluggability often pays off!</a:t>
            </a:r>
          </a:p>
        </p:txBody>
      </p:sp>
    </p:spTree>
    <p:extLst>
      <p:ext uri="{BB962C8B-B14F-4D97-AF65-F5344CB8AC3E}">
        <p14:creationId xmlns:p14="http://schemas.microsoft.com/office/powerpoint/2010/main" val="79027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about mock final</a:t>
            </a:r>
          </a:p>
        </p:txBody>
      </p:sp>
      <p:sp>
        <p:nvSpPr>
          <p:cNvPr id="4" name="Rectangle 3"/>
          <p:cNvSpPr/>
          <p:nvPr/>
        </p:nvSpPr>
        <p:spPr>
          <a:xfrm>
            <a:off x="3837664" y="2967335"/>
            <a:ext cx="14686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40183301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There’s lots more…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course can only give a first taste of main concepts and useful strategies in NLP</a:t>
            </a:r>
          </a:p>
          <a:p>
            <a:pPr lvl="1"/>
            <a:r>
              <a:rPr lang="en-US" dirty="0"/>
              <a:t>Lots of tricks, ways of guessing right along the way</a:t>
            </a:r>
          </a:p>
          <a:p>
            <a:pPr lvl="1"/>
            <a:r>
              <a:rPr lang="en-US" dirty="0"/>
              <a:t>Nothing is perfect…</a:t>
            </a:r>
          </a:p>
          <a:p>
            <a:pPr lvl="1"/>
            <a:r>
              <a:rPr lang="en-US" dirty="0"/>
              <a:t>But writing your own NLP means a chance of fixing mistakes, understanding why things are built this way</a:t>
            </a:r>
          </a:p>
          <a:p>
            <a:pPr lvl="1"/>
            <a:r>
              <a:rPr lang="en-US" dirty="0"/>
              <a:t>And learning a lot about language in the process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108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628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More here at GU - Spring: </a:t>
            </a:r>
          </a:p>
          <a:p>
            <a:pPr lvl="2"/>
            <a:r>
              <a:rPr lang="en-US" dirty="0"/>
              <a:t>COSC-270 | Artificial Intelligence</a:t>
            </a:r>
          </a:p>
          <a:p>
            <a:pPr lvl="2"/>
            <a:r>
              <a:rPr lang="en-US" dirty="0"/>
              <a:t>LING-462 | Machine Translation (Python)</a:t>
            </a:r>
          </a:p>
          <a:p>
            <a:pPr lvl="2"/>
            <a:r>
              <a:rPr lang="en-US" dirty="0"/>
              <a:t>LING-472 | Computational Linguistics with Advanced Python (Python)</a:t>
            </a:r>
          </a:p>
          <a:p>
            <a:pPr lvl="2"/>
            <a:r>
              <a:rPr lang="en-US" dirty="0"/>
              <a:t>LING-504 | Machine Learning for Linguistics (Python)</a:t>
            </a:r>
          </a:p>
          <a:p>
            <a:pPr lvl="2"/>
            <a:r>
              <a:rPr lang="en-US" dirty="0"/>
              <a:t>LING-572 | Empirical Methods in Natural Language Processing (various/Python)</a:t>
            </a:r>
          </a:p>
          <a:p>
            <a:pPr lvl="2"/>
            <a:r>
              <a:rPr lang="en-US" dirty="0"/>
              <a:t>COSC-578 | Statistical Machine Learning (various/Python)</a:t>
            </a:r>
          </a:p>
          <a:p>
            <a:pPr lvl="2"/>
            <a:r>
              <a:rPr lang="en-US" dirty="0"/>
              <a:t>COSC-586 | Text Mining &amp; Analysis</a:t>
            </a:r>
          </a:p>
          <a:p>
            <a:pPr lvl="2"/>
            <a:r>
              <a:rPr lang="en-US" dirty="0"/>
              <a:t>COSC/LING-672 | Advanced Semantic Representation</a:t>
            </a:r>
          </a:p>
          <a:p>
            <a:pPr lvl="2"/>
            <a:r>
              <a:rPr lang="en-US" dirty="0"/>
              <a:t>COSC-688 | Experimental Artificial Intelligence (AI)</a:t>
            </a:r>
          </a:p>
          <a:p>
            <a:pPr lvl="2"/>
            <a:r>
              <a:rPr lang="en-US" dirty="0"/>
              <a:t>LING-765 | Computational Discourse Models</a:t>
            </a:r>
          </a:p>
          <a:p>
            <a:r>
              <a:rPr lang="en-US" dirty="0"/>
              <a:t>Next year (tentative):</a:t>
            </a:r>
          </a:p>
          <a:p>
            <a:pPr lvl="2"/>
            <a:r>
              <a:rPr lang="en-US" dirty="0"/>
              <a:t>COSC-288 | Introduction to Machine Learning (Java)</a:t>
            </a:r>
          </a:p>
          <a:p>
            <a:pPr lvl="2"/>
            <a:r>
              <a:rPr lang="en-US" dirty="0"/>
              <a:t>LING-464 | Social Factors in Computational Linguistics and AI (Python)</a:t>
            </a:r>
          </a:p>
          <a:p>
            <a:pPr lvl="2"/>
            <a:r>
              <a:rPr lang="en-US" dirty="0"/>
              <a:t>ANLY-590 | Neural Nets and Deep Learning (Python)</a:t>
            </a:r>
          </a:p>
          <a:p>
            <a:pPr lvl="2"/>
            <a:r>
              <a:rPr lang="en-US" dirty="0"/>
              <a:t>COSC-575 | (grad CS) Machine Learning (Java)</a:t>
            </a:r>
          </a:p>
          <a:p>
            <a:pPr lvl="2"/>
            <a:r>
              <a:rPr lang="en-US" dirty="0"/>
              <a:t>If you want to learn more about corpora – LING 367</a:t>
            </a:r>
          </a:p>
          <a:p>
            <a:endParaRPr lang="en-US" dirty="0"/>
          </a:p>
          <a:p>
            <a:r>
              <a:rPr lang="en-US" dirty="0"/>
              <a:t>Join an open source NLP project or faculty research at GU, contribute code, be active on </a:t>
            </a:r>
            <a:r>
              <a:rPr lang="en-US" dirty="0" err="1"/>
              <a:t>Github</a:t>
            </a: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3637588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Thanks to Janet and Yilun for </a:t>
            </a:r>
            <a:r>
              <a:rPr lang="en-US" dirty="0" err="1"/>
              <a:t>TAing</a:t>
            </a:r>
            <a:r>
              <a:rPr lang="en-US" dirty="0"/>
              <a:t>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Thank all of you for participating!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Don’t forget to fill out the survey:</a:t>
            </a:r>
          </a:p>
          <a:p>
            <a:pPr lvl="1">
              <a:buFont typeface="Wingdings"/>
              <a:buChar char="Ø"/>
            </a:pPr>
            <a:r>
              <a:rPr lang="en-US" dirty="0"/>
              <a:t>See e-mail from Registrar or go to:</a:t>
            </a:r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dirty="0">
                <a:hlinkClick r:id="rId2"/>
              </a:rPr>
              <a:t>https://eval.georgetown.edu/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130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in vector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Lexical frequencies</a:t>
            </a:r>
            <a:br>
              <a:rPr lang="en-US" dirty="0"/>
            </a:br>
            <a:r>
              <a:rPr lang="en-US" dirty="0"/>
              <a:t>(or transformations</a:t>
            </a:r>
            <a:br>
              <a:rPr lang="en-US" dirty="0"/>
            </a:br>
            <a:r>
              <a:rPr lang="en-US" dirty="0"/>
              <a:t>thereof) make a </a:t>
            </a:r>
            <a:br>
              <a:rPr lang="en-US" dirty="0"/>
            </a:br>
            <a:r>
              <a:rPr lang="en-US" dirty="0"/>
              <a:t>vector space</a:t>
            </a:r>
          </a:p>
          <a:p>
            <a:r>
              <a:rPr lang="en-US" dirty="0"/>
              <a:t>Allows similarity </a:t>
            </a:r>
            <a:br>
              <a:rPr lang="en-US" dirty="0"/>
            </a:br>
            <a:r>
              <a:rPr lang="en-US" dirty="0"/>
              <a:t>metrics</a:t>
            </a:r>
          </a:p>
          <a:p>
            <a:r>
              <a:rPr lang="en-US" dirty="0"/>
              <a:t>Models of document</a:t>
            </a:r>
            <a:br>
              <a:rPr lang="en-US" dirty="0"/>
            </a:br>
            <a:r>
              <a:rPr lang="en-US" dirty="0"/>
              <a:t>meaning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4114800" cy="41317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4811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Finding underlying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LDA</a:t>
            </a:r>
          </a:p>
          <a:p>
            <a:pPr lvl="1"/>
            <a:r>
              <a:rPr lang="en-US" dirty="0"/>
              <a:t>Estimate source topics for words</a:t>
            </a:r>
          </a:p>
          <a:p>
            <a:pPr lvl="1"/>
            <a:r>
              <a:rPr lang="en-US" dirty="0"/>
              <a:t>Re-iterate to fit model parameters </a:t>
            </a:r>
            <a:br>
              <a:rPr lang="en-US" dirty="0"/>
            </a:br>
            <a:r>
              <a:rPr lang="en-US" dirty="0"/>
              <a:t>to data (e.g. using Gibbs sampling – </a:t>
            </a:r>
            <a:br>
              <a:rPr lang="en-US" dirty="0"/>
            </a:br>
            <a:r>
              <a:rPr lang="en-US" dirty="0"/>
              <a:t>trial and error)</a:t>
            </a:r>
          </a:p>
          <a:p>
            <a:pPr marL="41148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41148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Mary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cooked up</a:t>
            </a:r>
            <a:r>
              <a:rPr lang="en-US" dirty="0"/>
              <a:t> a 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schematic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4191000"/>
            <a:ext cx="1752600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u="sng" dirty="0"/>
              <a:t>Legend: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Religion</a:t>
            </a:r>
          </a:p>
          <a:p>
            <a:r>
              <a:rPr lang="en-US" sz="2000" dirty="0">
                <a:solidFill>
                  <a:srgbClr val="0070C0"/>
                </a:solidFill>
              </a:rPr>
              <a:t>Cooking</a:t>
            </a:r>
          </a:p>
          <a:p>
            <a:r>
              <a:rPr lang="en-US" sz="2000" dirty="0">
                <a:solidFill>
                  <a:srgbClr val="00B050"/>
                </a:solidFill>
              </a:rPr>
              <a:t>Engineering</a:t>
            </a:r>
          </a:p>
          <a:p>
            <a:r>
              <a:rPr lang="en-US" sz="2000" dirty="0"/>
              <a:t>…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3265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– plate diagram</a:t>
            </a:r>
          </a:p>
        </p:txBody>
      </p:sp>
      <p:pic>
        <p:nvPicPr>
          <p:cNvPr id="1026" name="Picture 2" descr="https://upload.wikimedia.org/wikipedia/commons/thumb/d/d3/Latent_Dirichlet_allocation.svg/593px-Latent_Dirichlet_allocat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72306"/>
            <a:ext cx="5038725" cy="264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ne Callout 1 3"/>
          <p:cNvSpPr/>
          <p:nvPr/>
        </p:nvSpPr>
        <p:spPr>
          <a:xfrm>
            <a:off x="7239000" y="5367338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99067"/>
              <a:gd name="adj4" fmla="val -3781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 documents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5029200" y="5105400"/>
            <a:ext cx="1447800" cy="652462"/>
          </a:xfrm>
          <a:prstGeom prst="borderCallout1">
            <a:avLst>
              <a:gd name="adj1" fmla="val -116"/>
              <a:gd name="adj2" fmla="val 79724"/>
              <a:gd name="adj3" fmla="val -112543"/>
              <a:gd name="adj4" fmla="val 9336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 words in document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609600" y="4648200"/>
            <a:ext cx="2133600" cy="727930"/>
          </a:xfrm>
          <a:prstGeom prst="borderCallout1">
            <a:avLst>
              <a:gd name="adj1" fmla="val -116"/>
              <a:gd name="adj2" fmla="val 79724"/>
              <a:gd name="adj3" fmla="val -77515"/>
              <a:gd name="adj4" fmla="val 7605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each topic being in a doc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6172200" y="1708341"/>
            <a:ext cx="2362200" cy="727930"/>
          </a:xfrm>
          <a:prstGeom prst="borderCallout1">
            <a:avLst>
              <a:gd name="adj1" fmla="val 60277"/>
              <a:gd name="adj2" fmla="val -221"/>
              <a:gd name="adj3" fmla="val 143522"/>
              <a:gd name="adj4" fmla="val -6364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a word being in a topic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1066800" y="1708341"/>
            <a:ext cx="2133600" cy="727930"/>
          </a:xfrm>
          <a:prstGeom prst="borderCallout1">
            <a:avLst>
              <a:gd name="adj1" fmla="val 95304"/>
              <a:gd name="adj2" fmla="val 85493"/>
              <a:gd name="adj3" fmla="val 242565"/>
              <a:gd name="adj4" fmla="val 10325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distr. for each document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2590800" y="5562600"/>
            <a:ext cx="2297723" cy="727930"/>
          </a:xfrm>
          <a:prstGeom prst="borderCallout1">
            <a:avLst>
              <a:gd name="adj1" fmla="val -218737"/>
              <a:gd name="adj2" fmla="val 90850"/>
              <a:gd name="adj3" fmla="val 7782"/>
              <a:gd name="adj4" fmla="val 8386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generating each word in document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7353300" y="3886200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30662"/>
              <a:gd name="adj4" fmla="val -8442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Words that get chosen</a:t>
            </a:r>
          </a:p>
        </p:txBody>
      </p:sp>
    </p:spTree>
    <p:extLst>
      <p:ext uri="{BB962C8B-B14F-4D97-AF65-F5344CB8AC3E}">
        <p14:creationId xmlns:p14="http://schemas.microsoft.com/office/powerpoint/2010/main" val="604264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Words 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top 5 words in each topic:</a:t>
            </a:r>
          </a:p>
          <a:p>
            <a:pPr marL="0" indent="0">
              <a:buNone/>
            </a:pPr>
            <a:r>
              <a:rPr lang="en-US" sz="2400" dirty="0"/>
              <a:t>==================================================</a:t>
            </a:r>
          </a:p>
          <a:p>
            <a:pPr marL="0" indent="0">
              <a:buNone/>
            </a:pPr>
            <a:r>
              <a:rPr lang="en-US" sz="2400" dirty="0"/>
              <a:t>world, million, against, group, court</a:t>
            </a:r>
          </a:p>
          <a:p>
            <a:pPr marL="0" indent="0">
              <a:buNone/>
            </a:pPr>
            <a:r>
              <a:rPr lang="en-US" sz="2400" dirty="0" err="1"/>
              <a:t>harriman</a:t>
            </a:r>
            <a:r>
              <a:rPr lang="en-US" sz="2400" dirty="0"/>
              <a:t>, </a:t>
            </a:r>
            <a:r>
              <a:rPr lang="en-US" sz="2400" dirty="0" err="1"/>
              <a:t>clinton</a:t>
            </a:r>
            <a:r>
              <a:rPr lang="en-US" sz="2400" dirty="0"/>
              <a:t>, </a:t>
            </a:r>
            <a:r>
              <a:rPr lang="en-US" sz="2400" dirty="0" err="1"/>
              <a:t>u.s</a:t>
            </a:r>
            <a:r>
              <a:rPr lang="en-US" sz="2400" dirty="0"/>
              <a:t>, ambassador, </a:t>
            </a:r>
            <a:r>
              <a:rPr lang="en-US" sz="2400" dirty="0" err="1"/>
              <a:t>paris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pope, </a:t>
            </a:r>
            <a:r>
              <a:rPr lang="en-US" sz="2400" dirty="0" err="1"/>
              <a:t>vatican</a:t>
            </a:r>
            <a:r>
              <a:rPr lang="en-US" sz="2400" dirty="0"/>
              <a:t>, surgery, hospital, </a:t>
            </a:r>
            <a:r>
              <a:rPr lang="en-US" sz="2400" dirty="0" err="1"/>
              <a:t>rome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died, king, service, funeral, </a:t>
            </a:r>
            <a:r>
              <a:rPr lang="en-US" sz="2400" dirty="0" err="1"/>
              <a:t>michael</a:t>
            </a: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russian</a:t>
            </a:r>
            <a:r>
              <a:rPr lang="en-US" sz="2400" dirty="0"/>
              <a:t>, </a:t>
            </a:r>
            <a:r>
              <a:rPr lang="en-US" sz="2400" dirty="0" err="1"/>
              <a:t>russia</a:t>
            </a:r>
            <a:r>
              <a:rPr lang="en-US" sz="2400" dirty="0"/>
              <a:t>, soviet, </a:t>
            </a:r>
            <a:r>
              <a:rPr lang="en-US" sz="2400" dirty="0" err="1"/>
              <a:t>moscow</a:t>
            </a:r>
            <a:r>
              <a:rPr lang="en-US" sz="2400" dirty="0"/>
              <a:t>, communist</a:t>
            </a:r>
          </a:p>
          <a:p>
            <a:pPr marL="0" indent="0">
              <a:buNone/>
            </a:pPr>
            <a:r>
              <a:rPr lang="en-US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8727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Visualizing topics</a:t>
            </a:r>
          </a:p>
        </p:txBody>
      </p:sp>
      <p:pic>
        <p:nvPicPr>
          <p:cNvPr id="7170" name="Picture 2" descr="C:\Users\az364\Desktop\figure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5734051" cy="430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532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can we read?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If you want more practice, work through the NLTK book, chapter 8, up to section 5</a:t>
            </a:r>
          </a:p>
          <a:p>
            <a:pPr lvl="1"/>
            <a:r>
              <a:rPr lang="en-US" dirty="0"/>
              <a:t>Review of constituent parsing</a:t>
            </a:r>
          </a:p>
          <a:p>
            <a:pPr lvl="1"/>
            <a:r>
              <a:rPr lang="en-US" dirty="0"/>
              <a:t>Some additional ideas about sentence structure</a:t>
            </a:r>
          </a:p>
          <a:p>
            <a:pPr lvl="1"/>
            <a:endParaRPr lang="en-US" dirty="0"/>
          </a:p>
          <a:p>
            <a:r>
              <a:rPr lang="en-US" dirty="0"/>
              <a:t>What to read next?</a:t>
            </a:r>
          </a:p>
          <a:p>
            <a:pPr lvl="1"/>
            <a:r>
              <a:rPr lang="en-US" dirty="0"/>
              <a:t>After the final: I recommend Chapter 6 – supervised text classification with some more advanced Python</a:t>
            </a:r>
          </a:p>
          <a:p>
            <a:pPr lvl="1"/>
            <a:r>
              <a:rPr lang="en-US" dirty="0"/>
              <a:t>Simplified example in Canvas</a:t>
            </a:r>
            <a:r>
              <a:rPr lang="en-US"/>
              <a:t>: </a:t>
            </a:r>
            <a:br>
              <a:rPr lang="en-US"/>
            </a:br>
            <a:r>
              <a:rPr lang="en-US"/>
              <a:t>Code </a:t>
            </a:r>
            <a:r>
              <a:rPr lang="en-US" dirty="0"/>
              <a:t>&gt; </a:t>
            </a:r>
            <a:r>
              <a:rPr lang="en-US" dirty="0" err="1"/>
              <a:t>topic_modeling</a:t>
            </a:r>
            <a:r>
              <a:rPr lang="en-US" dirty="0"/>
              <a:t> &gt; doc_classification.py</a:t>
            </a:r>
          </a:p>
        </p:txBody>
      </p:sp>
    </p:spTree>
    <p:extLst>
      <p:ext uri="{BB962C8B-B14F-4D97-AF65-F5344CB8AC3E}">
        <p14:creationId xmlns:p14="http://schemas.microsoft.com/office/powerpoint/2010/main" val="2563973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112</TotalTime>
  <Words>1769</Words>
  <Application>Microsoft Office PowerPoint</Application>
  <PresentationFormat>On-screen Show (4:3)</PresentationFormat>
  <Paragraphs>255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Calibri</vt:lpstr>
      <vt:lpstr>Cambria</vt:lpstr>
      <vt:lpstr>Cambria Math</vt:lpstr>
      <vt:lpstr>Wingdings</vt:lpstr>
      <vt:lpstr>Wingdings 2</vt:lpstr>
      <vt:lpstr>Foundry</vt:lpstr>
      <vt:lpstr>LING-362 Introduction to  Natural Language Processing</vt:lpstr>
      <vt:lpstr>Plan</vt:lpstr>
      <vt:lpstr>Questions about mock final</vt:lpstr>
      <vt:lpstr>Working in vector space</vt:lpstr>
      <vt:lpstr>Finding underlying models</vt:lpstr>
      <vt:lpstr>LDA – plate diagram</vt:lpstr>
      <vt:lpstr>Words in topics</vt:lpstr>
      <vt:lpstr>Visualizing topics</vt:lpstr>
      <vt:lpstr>What else can we read?</vt:lpstr>
      <vt:lpstr>What have we been doing?</vt:lpstr>
      <vt:lpstr>States, input and output</vt:lpstr>
      <vt:lpstr>Human languages are more complex</vt:lpstr>
      <vt:lpstr>How to estimate likelihood?</vt:lpstr>
      <vt:lpstr>Viterbi algorithm</vt:lpstr>
      <vt:lpstr>Backtrace</vt:lpstr>
      <vt:lpstr>CKY</vt:lpstr>
      <vt:lpstr>Many other tricks</vt:lpstr>
      <vt:lpstr>Topic modelling</vt:lpstr>
      <vt:lpstr>Topic modelling</vt:lpstr>
      <vt:lpstr>Word vectors</vt:lpstr>
      <vt:lpstr>Training a model – toy example</vt:lpstr>
      <vt:lpstr>Putting it all together</vt:lpstr>
      <vt:lpstr>Off the shelf NLP</vt:lpstr>
      <vt:lpstr>Example – Spacy ‘one stop’ NLP</vt:lpstr>
      <vt:lpstr>Example – Spacy ‘one stop’ NLP</vt:lpstr>
      <vt:lpstr>Example – Spacy ‘one stop’ NLP</vt:lpstr>
      <vt:lpstr>Example – Spacy ‘one stop’ NLP</vt:lpstr>
      <vt:lpstr>Off the shelf - the tradeoff</vt:lpstr>
      <vt:lpstr>Going DIY</vt:lpstr>
      <vt:lpstr>There’s lots more…</vt:lpstr>
      <vt:lpstr>What next?</vt:lpstr>
      <vt:lpstr>Thanks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1246</cp:revision>
  <dcterms:created xsi:type="dcterms:W3CDTF">2015-10-05T21:10:16Z</dcterms:created>
  <dcterms:modified xsi:type="dcterms:W3CDTF">2021-12-06T14:38:49Z</dcterms:modified>
</cp:coreProperties>
</file>